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8"/>
  </p:notesMasterIdLst>
  <p:sldIdLst>
    <p:sldId id="256" r:id="rId2"/>
    <p:sldId id="257" r:id="rId3"/>
    <p:sldId id="495" r:id="rId4"/>
    <p:sldId id="398" r:id="rId5"/>
    <p:sldId id="488" r:id="rId6"/>
    <p:sldId id="436" r:id="rId7"/>
    <p:sldId id="449" r:id="rId8"/>
    <p:sldId id="437" r:id="rId9"/>
    <p:sldId id="442" r:id="rId10"/>
    <p:sldId id="443" r:id="rId11"/>
    <p:sldId id="447" r:id="rId12"/>
    <p:sldId id="448" r:id="rId13"/>
    <p:sldId id="454" r:id="rId14"/>
    <p:sldId id="450" r:id="rId15"/>
    <p:sldId id="451" r:id="rId16"/>
    <p:sldId id="489" r:id="rId17"/>
    <p:sldId id="493" r:id="rId18"/>
    <p:sldId id="494" r:id="rId19"/>
    <p:sldId id="492" r:id="rId20"/>
    <p:sldId id="478" r:id="rId21"/>
    <p:sldId id="453" r:id="rId22"/>
    <p:sldId id="470" r:id="rId23"/>
    <p:sldId id="444" r:id="rId24"/>
    <p:sldId id="468" r:id="rId25"/>
    <p:sldId id="479" r:id="rId26"/>
    <p:sldId id="480" r:id="rId27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865"/>
    <a:srgbClr val="009CDE"/>
    <a:srgbClr val="961B81"/>
    <a:srgbClr val="C0C0C0"/>
    <a:srgbClr val="F2F2F2"/>
    <a:srgbClr val="EAEAEA"/>
    <a:srgbClr val="787878"/>
    <a:srgbClr val="FFB500"/>
    <a:srgbClr val="FBFBFB"/>
    <a:srgbClr val="FCFCF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115" autoAdjust="0"/>
    <p:restoredTop sz="94660"/>
  </p:normalViewPr>
  <p:slideViewPr>
    <p:cSldViewPr snapToGrid="0">
      <p:cViewPr varScale="1">
        <p:scale>
          <a:sx n="118" d="100"/>
          <a:sy n="118" d="100"/>
        </p:scale>
        <p:origin x="120" y="126"/>
      </p:cViewPr>
      <p:guideLst/>
    </p:cSldViewPr>
  </p:slideViewPr>
  <p:notesTextViewPr>
    <p:cViewPr>
      <p:scale>
        <a:sx n="200" d="100"/>
        <a:sy n="2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EE5AE1-1D5F-483D-90B5-92A2A708F59B}" type="datetimeFigureOut">
              <a:rPr lang="en-US" smtClean="0"/>
              <a:t>3/5/2021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919B2B-FBA9-4EA3-BAD3-94A21FB4DC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09403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919B2B-FBA9-4EA3-BAD3-94A21FB4DC70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96364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JU Intro">
    <p:bg>
      <p:bgPr>
        <a:solidFill>
          <a:srgbClr val="78787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2021-03-05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pic>
        <p:nvPicPr>
          <p:cNvPr id="8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8029" y="2514600"/>
            <a:ext cx="3295941" cy="18344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18003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cap="all" baseline="0">
                <a:solidFill>
                  <a:srgbClr val="787878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>
              <a:defRPr>
                <a:solidFill>
                  <a:srgbClr val="787878"/>
                </a:solidFill>
              </a:defRPr>
            </a:lvl1pPr>
            <a:lvl2pPr>
              <a:defRPr>
                <a:solidFill>
                  <a:srgbClr val="787878"/>
                </a:solidFill>
              </a:defRPr>
            </a:lvl2pPr>
            <a:lvl3pPr>
              <a:defRPr>
                <a:solidFill>
                  <a:srgbClr val="787878"/>
                </a:solidFill>
              </a:defRPr>
            </a:lvl3pPr>
            <a:lvl4pPr>
              <a:defRPr>
                <a:solidFill>
                  <a:srgbClr val="787878"/>
                </a:solidFill>
              </a:defRPr>
            </a:lvl4pPr>
            <a:lvl5pPr>
              <a:defRPr>
                <a:solidFill>
                  <a:srgbClr val="787878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sv-SE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>
              <a:defRPr>
                <a:solidFill>
                  <a:srgbClr val="787878"/>
                </a:solidFill>
              </a:defRPr>
            </a:lvl1pPr>
            <a:lvl2pPr>
              <a:defRPr>
                <a:solidFill>
                  <a:srgbClr val="787878"/>
                </a:solidFill>
              </a:defRPr>
            </a:lvl2pPr>
            <a:lvl3pPr>
              <a:defRPr>
                <a:solidFill>
                  <a:srgbClr val="787878"/>
                </a:solidFill>
              </a:defRPr>
            </a:lvl3pPr>
            <a:lvl4pPr>
              <a:defRPr>
                <a:solidFill>
                  <a:srgbClr val="787878"/>
                </a:solidFill>
              </a:defRPr>
            </a:lvl4pPr>
            <a:lvl5pPr>
              <a:defRPr>
                <a:solidFill>
                  <a:srgbClr val="787878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sv-SE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2021-03-05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10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3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43060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172200" y="802696"/>
            <a:ext cx="5181600" cy="1325563"/>
          </a:xfrm>
        </p:spPr>
        <p:txBody>
          <a:bodyPr anchor="b" anchorCtr="0"/>
          <a:lstStyle>
            <a:lvl1pPr>
              <a:defRPr cap="all" baseline="0"/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338141"/>
            <a:ext cx="5181600" cy="3838821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sv-SE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2021-03-05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sp>
        <p:nvSpPr>
          <p:cNvPr id="11" name="Picture Placeholder 2"/>
          <p:cNvSpPr>
            <a:spLocks noGrp="1"/>
          </p:cNvSpPr>
          <p:nvPr>
            <p:ph type="pic" idx="1"/>
          </p:nvPr>
        </p:nvSpPr>
        <p:spPr>
          <a:xfrm>
            <a:off x="520700" y="476093"/>
            <a:ext cx="5194300" cy="536984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cxnSp>
        <p:nvCxnSpPr>
          <p:cNvPr id="12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3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68877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and Content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172200" y="802696"/>
            <a:ext cx="5181600" cy="1325563"/>
          </a:xfrm>
        </p:spPr>
        <p:txBody>
          <a:bodyPr anchor="b" anchorCtr="0"/>
          <a:lstStyle>
            <a:lvl1pPr>
              <a:defRPr cap="all" baseline="0">
                <a:solidFill>
                  <a:srgbClr val="787878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338141"/>
            <a:ext cx="5181600" cy="3838821"/>
          </a:xfrm>
        </p:spPr>
        <p:txBody>
          <a:bodyPr/>
          <a:lstStyle>
            <a:lvl1pPr>
              <a:defRPr>
                <a:solidFill>
                  <a:srgbClr val="787878"/>
                </a:solidFill>
              </a:defRPr>
            </a:lvl1pPr>
            <a:lvl2pPr>
              <a:defRPr>
                <a:solidFill>
                  <a:srgbClr val="787878"/>
                </a:solidFill>
              </a:defRPr>
            </a:lvl2pPr>
            <a:lvl3pPr>
              <a:defRPr>
                <a:solidFill>
                  <a:srgbClr val="787878"/>
                </a:solidFill>
              </a:defRPr>
            </a:lvl3pPr>
            <a:lvl4pPr>
              <a:defRPr>
                <a:solidFill>
                  <a:srgbClr val="787878"/>
                </a:solidFill>
              </a:defRPr>
            </a:lvl4pPr>
            <a:lvl5pPr>
              <a:defRPr>
                <a:solidFill>
                  <a:srgbClr val="787878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sv-SE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2021-03-05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sp>
        <p:nvSpPr>
          <p:cNvPr id="11" name="Picture Placeholder 2"/>
          <p:cNvSpPr>
            <a:spLocks noGrp="1"/>
          </p:cNvSpPr>
          <p:nvPr>
            <p:ph type="pic" idx="1"/>
          </p:nvPr>
        </p:nvSpPr>
        <p:spPr>
          <a:xfrm>
            <a:off x="520700" y="476093"/>
            <a:ext cx="5194300" cy="5369844"/>
          </a:xfrm>
        </p:spPr>
        <p:txBody>
          <a:bodyPr/>
          <a:lstStyle>
            <a:lvl1pPr marL="0" indent="0">
              <a:buNone/>
              <a:defRPr sz="3200">
                <a:solidFill>
                  <a:srgbClr val="787878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 dirty="0"/>
          </a:p>
        </p:txBody>
      </p:sp>
      <p:cxnSp>
        <p:nvCxnSpPr>
          <p:cNvPr id="12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3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288009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fo boxes rectang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175275"/>
            <a:ext cx="4489502" cy="3797247"/>
          </a:xfrm>
          <a:prstGeom prst="round2DiagRect">
            <a:avLst/>
          </a:prstGeom>
          <a:solidFill>
            <a:srgbClr val="939393"/>
          </a:solidFill>
        </p:spPr>
        <p:txBody>
          <a:bodyPr>
            <a:normAutofit/>
          </a:bodyPr>
          <a:lstStyle>
            <a:lvl1pPr marL="0" indent="0" algn="ctr">
              <a:buNone/>
              <a:defRPr sz="4000" cap="all" baseline="0">
                <a:latin typeface="+mj-lt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0"/>
            <a:endParaRPr lang="en-US" dirty="0"/>
          </a:p>
          <a:p>
            <a:pPr lvl="0"/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5980" y="1153050"/>
            <a:ext cx="4489200" cy="3819472"/>
          </a:xfrm>
          <a:prstGeom prst="round2DiagRect">
            <a:avLst/>
          </a:prstGeom>
          <a:solidFill>
            <a:schemeClr val="bg1"/>
          </a:solidFill>
        </p:spPr>
        <p:txBody>
          <a:bodyPr>
            <a:normAutofit/>
          </a:bodyPr>
          <a:lstStyle>
            <a:lvl1pPr marL="0" indent="0" algn="ctr">
              <a:buNone/>
              <a:defRPr sz="4000" cap="all" baseline="0">
                <a:solidFill>
                  <a:srgbClr val="787878"/>
                </a:solidFill>
                <a:latin typeface="+mj-lt"/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2021-03-05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150092" y="2467261"/>
            <a:ext cx="3928230" cy="3021879"/>
          </a:xfrm>
        </p:spPr>
        <p:txBody>
          <a:bodyPr>
            <a:normAutofit/>
          </a:bodyPr>
          <a:lstStyle>
            <a:lvl1pPr marL="0" indent="0" algn="ctr">
              <a:buNone/>
              <a:defRPr sz="2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3" name="Text Placeholder 3"/>
          <p:cNvSpPr>
            <a:spLocks noGrp="1"/>
          </p:cNvSpPr>
          <p:nvPr>
            <p:ph type="body" sz="half" idx="14"/>
          </p:nvPr>
        </p:nvSpPr>
        <p:spPr>
          <a:xfrm>
            <a:off x="6990248" y="2467260"/>
            <a:ext cx="4051660" cy="3021879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rgbClr val="787878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14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5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195258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fo boxes rectangle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175275"/>
            <a:ext cx="4489502" cy="3767019"/>
          </a:xfrm>
          <a:prstGeom prst="round2DiagRect">
            <a:avLst/>
          </a:prstGeom>
          <a:solidFill>
            <a:srgbClr val="939393"/>
          </a:solidFill>
        </p:spPr>
        <p:txBody>
          <a:bodyPr>
            <a:normAutofit/>
          </a:bodyPr>
          <a:lstStyle>
            <a:lvl1pPr marL="0" indent="0" algn="ctr">
              <a:buNone/>
              <a:defRPr sz="4000" cap="all" baseline="0">
                <a:latin typeface="+mj-lt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0"/>
            <a:endParaRPr lang="en-US" dirty="0"/>
          </a:p>
          <a:p>
            <a:pPr lvl="0"/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5980" y="1153050"/>
            <a:ext cx="4489200" cy="3789244"/>
          </a:xfrm>
          <a:prstGeom prst="round2DiagRect">
            <a:avLst/>
          </a:prstGeom>
          <a:solidFill>
            <a:srgbClr val="787878"/>
          </a:solidFill>
        </p:spPr>
        <p:txBody>
          <a:bodyPr>
            <a:normAutofit/>
          </a:bodyPr>
          <a:lstStyle>
            <a:lvl1pPr marL="0" indent="0" algn="ctr">
              <a:buNone/>
              <a:defRPr sz="4000" cap="all" baseline="0">
                <a:solidFill>
                  <a:schemeClr val="bg1"/>
                </a:solidFill>
                <a:latin typeface="+mj-lt"/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2021-03-05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150092" y="2467261"/>
            <a:ext cx="3928230" cy="3021879"/>
          </a:xfrm>
        </p:spPr>
        <p:txBody>
          <a:bodyPr>
            <a:normAutofit/>
          </a:bodyPr>
          <a:lstStyle>
            <a:lvl1pPr marL="0" indent="0" algn="ctr">
              <a:buNone/>
              <a:defRPr sz="2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3" name="Text Placeholder 3"/>
          <p:cNvSpPr>
            <a:spLocks noGrp="1"/>
          </p:cNvSpPr>
          <p:nvPr>
            <p:ph type="body" sz="half" idx="14"/>
          </p:nvPr>
        </p:nvSpPr>
        <p:spPr>
          <a:xfrm>
            <a:off x="6990248" y="2467260"/>
            <a:ext cx="4051660" cy="3021879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11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6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454319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fo boxes teardr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0092" y="1175275"/>
            <a:ext cx="3798000" cy="3797247"/>
          </a:xfrm>
          <a:prstGeom prst="teardrop">
            <a:avLst/>
          </a:prstGeom>
          <a:solidFill>
            <a:srgbClr val="939393"/>
          </a:solidFill>
        </p:spPr>
        <p:txBody>
          <a:bodyPr>
            <a:normAutofit/>
          </a:bodyPr>
          <a:lstStyle>
            <a:lvl1pPr marL="0" indent="0" algn="ctr">
              <a:buNone/>
              <a:defRPr sz="4000" cap="all" baseline="0">
                <a:latin typeface="+mj-lt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0"/>
            <a:endParaRPr lang="en-US" dirty="0"/>
          </a:p>
          <a:p>
            <a:pPr lvl="0"/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5980" y="1153050"/>
            <a:ext cx="3798000" cy="3798000"/>
          </a:xfrm>
          <a:prstGeom prst="teardrop">
            <a:avLst/>
          </a:prstGeom>
          <a:solidFill>
            <a:schemeClr val="bg1"/>
          </a:solidFill>
        </p:spPr>
        <p:txBody>
          <a:bodyPr>
            <a:normAutofit/>
          </a:bodyPr>
          <a:lstStyle>
            <a:lvl1pPr marL="0" indent="0" algn="ctr">
              <a:buNone/>
              <a:defRPr sz="4000" cap="all" baseline="0">
                <a:solidFill>
                  <a:srgbClr val="787878"/>
                </a:solidFill>
                <a:latin typeface="+mj-lt"/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2021-03-05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084977" y="2817853"/>
            <a:ext cx="3928230" cy="3021879"/>
          </a:xfrm>
        </p:spPr>
        <p:txBody>
          <a:bodyPr>
            <a:normAutofit/>
          </a:bodyPr>
          <a:lstStyle>
            <a:lvl1pPr marL="0" indent="0" algn="ctr">
              <a:buNone/>
              <a:defRPr sz="2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3" name="Text Placeholder 3"/>
          <p:cNvSpPr>
            <a:spLocks noGrp="1"/>
          </p:cNvSpPr>
          <p:nvPr>
            <p:ph type="body" sz="half" idx="14"/>
          </p:nvPr>
        </p:nvSpPr>
        <p:spPr>
          <a:xfrm>
            <a:off x="6629150" y="2817854"/>
            <a:ext cx="4051660" cy="3021879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rgbClr val="787878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14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5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254785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fo boxes teardrop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59112" y="1175274"/>
            <a:ext cx="3798000" cy="3798000"/>
          </a:xfrm>
          <a:prstGeom prst="teardrop">
            <a:avLst/>
          </a:prstGeom>
          <a:solidFill>
            <a:srgbClr val="939393"/>
          </a:solidFill>
        </p:spPr>
        <p:txBody>
          <a:bodyPr>
            <a:normAutofit/>
          </a:bodyPr>
          <a:lstStyle>
            <a:lvl1pPr marL="0" indent="0" algn="ctr">
              <a:buNone/>
              <a:defRPr sz="4000" cap="all" baseline="0">
                <a:latin typeface="+mj-lt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0"/>
            <a:endParaRPr lang="en-US" dirty="0"/>
          </a:p>
          <a:p>
            <a:pPr lvl="0"/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5980" y="1153050"/>
            <a:ext cx="3798000" cy="3798000"/>
          </a:xfrm>
          <a:prstGeom prst="teardrop">
            <a:avLst/>
          </a:prstGeom>
          <a:solidFill>
            <a:srgbClr val="787878"/>
          </a:solidFill>
        </p:spPr>
        <p:txBody>
          <a:bodyPr>
            <a:normAutofit/>
          </a:bodyPr>
          <a:lstStyle>
            <a:lvl1pPr marL="0" indent="0" algn="ctr">
              <a:buNone/>
              <a:defRPr sz="4000" cap="all" baseline="0">
                <a:solidFill>
                  <a:schemeClr val="bg1"/>
                </a:solidFill>
                <a:latin typeface="+mj-lt"/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2021-03-05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893997" y="2818606"/>
            <a:ext cx="3928230" cy="3021879"/>
          </a:xfrm>
        </p:spPr>
        <p:txBody>
          <a:bodyPr>
            <a:normAutofit/>
          </a:bodyPr>
          <a:lstStyle>
            <a:lvl1pPr marL="0" indent="0" algn="ctr">
              <a:buNone/>
              <a:defRPr sz="2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3" name="Text Placeholder 3"/>
          <p:cNvSpPr>
            <a:spLocks noGrp="1"/>
          </p:cNvSpPr>
          <p:nvPr>
            <p:ph type="body" sz="half" idx="14"/>
          </p:nvPr>
        </p:nvSpPr>
        <p:spPr>
          <a:xfrm>
            <a:off x="6629150" y="2818606"/>
            <a:ext cx="4051660" cy="3021879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11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6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503338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cap="all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2021-03-05</a:t>
            </a:fld>
            <a:endParaRPr lang="sv-S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9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0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236014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cap="all" baseline="0">
                <a:solidFill>
                  <a:srgbClr val="787878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2021-03-05</a:t>
            </a:fld>
            <a:endParaRPr lang="sv-S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8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979923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2021-03-05</a:t>
            </a:fld>
            <a:endParaRPr lang="sv-S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8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9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9220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tart Grey">
    <p:bg>
      <p:bgPr>
        <a:solidFill>
          <a:srgbClr val="78787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08079" y="1122363"/>
            <a:ext cx="11501792" cy="2387600"/>
          </a:xfrm>
        </p:spPr>
        <p:txBody>
          <a:bodyPr anchor="b"/>
          <a:lstStyle>
            <a:lvl1pPr algn="l">
              <a:defRPr sz="6000" cap="all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8079" y="3602038"/>
            <a:ext cx="11501792" cy="1655762"/>
          </a:xfrm>
        </p:spPr>
        <p:txBody>
          <a:bodyPr/>
          <a:lstStyle>
            <a:lvl1pPr marL="0" indent="0" algn="l">
              <a:buNone/>
              <a:defRPr sz="2400">
                <a:latin typeface="Georgia" panose="02040502050405020303" pitchFamily="18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sv-S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2021-03-05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9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0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  <p:cxnSp>
        <p:nvCxnSpPr>
          <p:cNvPr id="11" name="Rak 6"/>
          <p:cNvCxnSpPr/>
          <p:nvPr userDrawn="1"/>
        </p:nvCxnSpPr>
        <p:spPr>
          <a:xfrm>
            <a:off x="520700" y="475096"/>
            <a:ext cx="11389171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7715086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2021-03-05</a:t>
            </a:fld>
            <a:endParaRPr lang="sv-S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7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0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627342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bor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20700" y="476093"/>
            <a:ext cx="11132232" cy="536984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2021-03-05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11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2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065799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border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20700" y="476093"/>
            <a:ext cx="11132232" cy="5369844"/>
          </a:xfrm>
        </p:spPr>
        <p:txBody>
          <a:bodyPr/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2021-03-05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8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894727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out bor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12192000" cy="584593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2021-03-05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11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2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454950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out border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12192000" cy="5845937"/>
          </a:xfrm>
        </p:spPr>
        <p:txBody>
          <a:bodyPr/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2021-03-05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8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18297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rt Orange">
    <p:bg>
      <p:bgPr>
        <a:solidFill>
          <a:srgbClr val="FFB5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Title 1"/>
          <p:cNvSpPr>
            <a:spLocks noGrp="1"/>
          </p:cNvSpPr>
          <p:nvPr>
            <p:ph type="ctrTitle" hasCustomPrompt="1"/>
          </p:nvPr>
        </p:nvSpPr>
        <p:spPr>
          <a:xfrm>
            <a:off x="408079" y="1122363"/>
            <a:ext cx="11501792" cy="2387600"/>
          </a:xfrm>
        </p:spPr>
        <p:txBody>
          <a:bodyPr anchor="b"/>
          <a:lstStyle>
            <a:lvl1pPr algn="l">
              <a:defRPr sz="6000" cap="all" baseline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36" name="Subtitle 2"/>
          <p:cNvSpPr>
            <a:spLocks noGrp="1"/>
          </p:cNvSpPr>
          <p:nvPr>
            <p:ph type="subTitle" idx="1"/>
          </p:nvPr>
        </p:nvSpPr>
        <p:spPr>
          <a:xfrm>
            <a:off x="408079" y="3602038"/>
            <a:ext cx="11501792" cy="1655762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sv-SE" dirty="0"/>
          </a:p>
        </p:txBody>
      </p:sp>
      <p:cxnSp>
        <p:nvCxnSpPr>
          <p:cNvPr id="37" name="Rak 6"/>
          <p:cNvCxnSpPr/>
          <p:nvPr userDrawn="1"/>
        </p:nvCxnSpPr>
        <p:spPr>
          <a:xfrm>
            <a:off x="520700" y="475096"/>
            <a:ext cx="11389171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31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57548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rt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2021-03-05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sp>
        <p:nvSpPr>
          <p:cNvPr id="32" name="Title 1"/>
          <p:cNvSpPr>
            <a:spLocks noGrp="1"/>
          </p:cNvSpPr>
          <p:nvPr>
            <p:ph type="ctrTitle" hasCustomPrompt="1"/>
          </p:nvPr>
        </p:nvSpPr>
        <p:spPr>
          <a:xfrm>
            <a:off x="408079" y="1122363"/>
            <a:ext cx="11501792" cy="2387600"/>
          </a:xfrm>
        </p:spPr>
        <p:txBody>
          <a:bodyPr anchor="b"/>
          <a:lstStyle>
            <a:lvl1pPr algn="l">
              <a:defRPr sz="6000" cap="all" baseline="0">
                <a:solidFill>
                  <a:srgbClr val="787878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33" name="Subtitle 2"/>
          <p:cNvSpPr>
            <a:spLocks noGrp="1"/>
          </p:cNvSpPr>
          <p:nvPr>
            <p:ph type="subTitle" idx="1"/>
          </p:nvPr>
        </p:nvSpPr>
        <p:spPr>
          <a:xfrm>
            <a:off x="408079" y="3602038"/>
            <a:ext cx="11501792" cy="1655762"/>
          </a:xfrm>
        </p:spPr>
        <p:txBody>
          <a:bodyPr/>
          <a:lstStyle>
            <a:lvl1pPr marL="0" indent="0" algn="l">
              <a:buNone/>
              <a:defRPr sz="2400">
                <a:solidFill>
                  <a:srgbClr val="787878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sv-SE" dirty="0"/>
          </a:p>
        </p:txBody>
      </p:sp>
      <p:cxnSp>
        <p:nvCxnSpPr>
          <p:cNvPr id="37" name="Rak 6"/>
          <p:cNvCxnSpPr/>
          <p:nvPr userDrawn="1"/>
        </p:nvCxnSpPr>
        <p:spPr>
          <a:xfrm>
            <a:off x="520700" y="475096"/>
            <a:ext cx="11389171" cy="0"/>
          </a:xfrm>
          <a:prstGeom prst="line">
            <a:avLst/>
          </a:prstGeom>
          <a:ln w="9525" cmpd="sng">
            <a:solidFill>
              <a:srgbClr val="787878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108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rt Blue">
    <p:bg>
      <p:bgPr>
        <a:solidFill>
          <a:srgbClr val="00386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ctrTitle" hasCustomPrompt="1"/>
          </p:nvPr>
        </p:nvSpPr>
        <p:spPr>
          <a:xfrm>
            <a:off x="408079" y="1122363"/>
            <a:ext cx="11501792" cy="2387600"/>
          </a:xfrm>
        </p:spPr>
        <p:txBody>
          <a:bodyPr anchor="b"/>
          <a:lstStyle>
            <a:lvl1pPr algn="l">
              <a:defRPr sz="6000" cap="all" baseline="0"/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9" name="Subtitle 2"/>
          <p:cNvSpPr>
            <a:spLocks noGrp="1"/>
          </p:cNvSpPr>
          <p:nvPr>
            <p:ph type="subTitle" idx="1"/>
          </p:nvPr>
        </p:nvSpPr>
        <p:spPr>
          <a:xfrm>
            <a:off x="408079" y="3602038"/>
            <a:ext cx="11501792" cy="1655762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sv-SE" dirty="0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428859CC-B640-4DB3-BB6F-301CDED75AAD}" type="datetimeFigureOut">
              <a:rPr lang="sv-SE" smtClean="0"/>
              <a:t>2021-03-05</a:t>
            </a:fld>
            <a:endParaRPr lang="sv-SE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endParaRPr lang="sv-SE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16" name="Rak 6"/>
          <p:cNvCxnSpPr/>
          <p:nvPr userDrawn="1"/>
        </p:nvCxnSpPr>
        <p:spPr>
          <a:xfrm>
            <a:off x="520700" y="475096"/>
            <a:ext cx="11389171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8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47910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rt Purple">
    <p:bg>
      <p:bgPr>
        <a:solidFill>
          <a:srgbClr val="961B8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ctrTitle" hasCustomPrompt="1"/>
          </p:nvPr>
        </p:nvSpPr>
        <p:spPr>
          <a:xfrm>
            <a:off x="408079" y="1122363"/>
            <a:ext cx="11501792" cy="2387600"/>
          </a:xfrm>
        </p:spPr>
        <p:txBody>
          <a:bodyPr anchor="b"/>
          <a:lstStyle>
            <a:lvl1pPr algn="l">
              <a:defRPr sz="6000" cap="all" baseline="0"/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9" name="Subtitle 2"/>
          <p:cNvSpPr>
            <a:spLocks noGrp="1"/>
          </p:cNvSpPr>
          <p:nvPr>
            <p:ph type="subTitle" idx="1"/>
          </p:nvPr>
        </p:nvSpPr>
        <p:spPr>
          <a:xfrm>
            <a:off x="408079" y="3602038"/>
            <a:ext cx="11501792" cy="1655762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sv-SE" dirty="0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428859CC-B640-4DB3-BB6F-301CDED75AAD}" type="datetimeFigureOut">
              <a:rPr lang="sv-SE" smtClean="0"/>
              <a:t>2021-03-05</a:t>
            </a:fld>
            <a:endParaRPr lang="sv-SE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endParaRPr lang="sv-SE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16" name="Rak 6"/>
          <p:cNvCxnSpPr/>
          <p:nvPr userDrawn="1"/>
        </p:nvCxnSpPr>
        <p:spPr>
          <a:xfrm>
            <a:off x="520700" y="475096"/>
            <a:ext cx="11389171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8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81123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cap="all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Georgia" panose="02040502050405020303" pitchFamily="18" charset="0"/>
              </a:defRPr>
            </a:lvl1pPr>
            <a:lvl2pPr>
              <a:defRPr>
                <a:latin typeface="Georgia" panose="02040502050405020303" pitchFamily="18" charset="0"/>
              </a:defRPr>
            </a:lvl2pPr>
            <a:lvl3pPr>
              <a:defRPr>
                <a:latin typeface="Georgia" panose="02040502050405020303" pitchFamily="18" charset="0"/>
              </a:defRPr>
            </a:lvl3pPr>
            <a:lvl4pPr>
              <a:defRPr>
                <a:latin typeface="Georgia" panose="02040502050405020303" pitchFamily="18" charset="0"/>
              </a:defRPr>
            </a:lvl4pPr>
            <a:lvl5pPr>
              <a:defRPr>
                <a:latin typeface="Georgia" panose="02040502050405020303" pitchFamily="18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sv-S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2021-03-05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10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37353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cap="all" baseline="0">
                <a:solidFill>
                  <a:srgbClr val="787878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rgbClr val="787878"/>
                </a:solidFill>
              </a:defRPr>
            </a:lvl1pPr>
            <a:lvl2pPr>
              <a:defRPr>
                <a:solidFill>
                  <a:srgbClr val="787878"/>
                </a:solidFill>
              </a:defRPr>
            </a:lvl2pPr>
            <a:lvl3pPr>
              <a:defRPr>
                <a:solidFill>
                  <a:srgbClr val="787878"/>
                </a:solidFill>
              </a:defRPr>
            </a:lvl3pPr>
            <a:lvl4pPr>
              <a:defRPr>
                <a:solidFill>
                  <a:srgbClr val="787878"/>
                </a:solidFill>
              </a:defRPr>
            </a:lvl4pPr>
            <a:lvl5pPr>
              <a:defRPr>
                <a:solidFill>
                  <a:srgbClr val="787878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sv-S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2021-03-05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9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2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31969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cap="all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>
              <a:defRPr>
                <a:latin typeface="Garamond" panose="02020404030301010803" pitchFamily="18" charset="0"/>
              </a:defRPr>
            </a:lvl1pPr>
            <a:lvl2pPr>
              <a:defRPr>
                <a:latin typeface="Garamond" panose="02020404030301010803" pitchFamily="18" charset="0"/>
              </a:defRPr>
            </a:lvl2pPr>
            <a:lvl3pPr>
              <a:defRPr>
                <a:latin typeface="Garamond" panose="02020404030301010803" pitchFamily="18" charset="0"/>
              </a:defRPr>
            </a:lvl3pPr>
            <a:lvl4pPr>
              <a:defRPr>
                <a:latin typeface="Garamond" panose="02020404030301010803" pitchFamily="18" charset="0"/>
              </a:defRPr>
            </a:lvl4pPr>
            <a:lvl5pPr>
              <a:defRPr>
                <a:latin typeface="Garamond" panose="02020404030301010803" pitchFamily="18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sv-SE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>
              <a:defRPr>
                <a:latin typeface="Garamond" panose="02020404030301010803" pitchFamily="18" charset="0"/>
              </a:defRPr>
            </a:lvl1pPr>
            <a:lvl2pPr>
              <a:defRPr>
                <a:latin typeface="Garamond" panose="02020404030301010803" pitchFamily="18" charset="0"/>
              </a:defRPr>
            </a:lvl2pPr>
            <a:lvl3pPr>
              <a:defRPr>
                <a:latin typeface="Garamond" panose="02020404030301010803" pitchFamily="18" charset="0"/>
              </a:defRPr>
            </a:lvl3pPr>
            <a:lvl4pPr>
              <a:defRPr>
                <a:latin typeface="Garamond" panose="02020404030301010803" pitchFamily="18" charset="0"/>
              </a:defRPr>
            </a:lvl4pPr>
            <a:lvl5pPr>
              <a:defRPr>
                <a:latin typeface="Garamond" panose="02020404030301010803" pitchFamily="18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sv-SE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2021-03-05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11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2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5721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8787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sv-S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8859CC-B640-4DB3-BB6F-301CDED75AAD}" type="datetimeFigureOut">
              <a:rPr lang="sv-SE" smtClean="0"/>
              <a:t>2021-03-05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541896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49" r:id="rId2"/>
    <p:sldLayoutId id="2147483674" r:id="rId3"/>
    <p:sldLayoutId id="2147483681" r:id="rId4"/>
    <p:sldLayoutId id="2147483673" r:id="rId5"/>
    <p:sldLayoutId id="2147483672" r:id="rId6"/>
    <p:sldLayoutId id="2147483650" r:id="rId7"/>
    <p:sldLayoutId id="2147483682" r:id="rId8"/>
    <p:sldLayoutId id="2147483652" r:id="rId9"/>
    <p:sldLayoutId id="2147483683" r:id="rId10"/>
    <p:sldLayoutId id="2147483689" r:id="rId11"/>
    <p:sldLayoutId id="2147483690" r:id="rId12"/>
    <p:sldLayoutId id="2147483675" r:id="rId13"/>
    <p:sldLayoutId id="2147483676" r:id="rId14"/>
    <p:sldLayoutId id="2147483686" r:id="rId15"/>
    <p:sldLayoutId id="2147483687" r:id="rId16"/>
    <p:sldLayoutId id="2147483654" r:id="rId17"/>
    <p:sldLayoutId id="2147483684" r:id="rId18"/>
    <p:sldLayoutId id="2147483655" r:id="rId19"/>
    <p:sldLayoutId id="2147483685" r:id="rId20"/>
    <p:sldLayoutId id="2147483677" r:id="rId21"/>
    <p:sldLayoutId id="2147483678" r:id="rId22"/>
    <p:sldLayoutId id="2147483680" r:id="rId23"/>
    <p:sldLayoutId id="2147483679" r:id="rId2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bg1"/>
          </a:solidFill>
          <a:latin typeface="BentonSans Medium" panose="02000603000000020004" pitchFamily="50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bg1"/>
          </a:solidFill>
          <a:latin typeface="BentonSans Regular" panose="02000503000000020004" pitchFamily="50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BentonSans Regular" panose="02000503000000020004" pitchFamily="50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BentonSans Regular" panose="02000503000000020004" pitchFamily="50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BentonSans Regular" panose="02000503000000020004" pitchFamily="50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555273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Inserting data</a:t>
            </a:r>
          </a:p>
        </p:txBody>
      </p:sp>
      <p:sp>
        <p:nvSpPr>
          <p:cNvPr id="4" name="Content Placeholder 3"/>
          <p:cNvSpPr txBox="1">
            <a:spLocks/>
          </p:cNvSpPr>
          <p:nvPr/>
        </p:nvSpPr>
        <p:spPr>
          <a:xfrm>
            <a:off x="838200" y="1690688"/>
            <a:ext cx="10515600" cy="3188565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0" b="1" dirty="0" err="1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val</a:t>
            </a: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values = </a:t>
            </a:r>
            <a:r>
              <a:rPr lang="en-US" sz="2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ContentValues</a:t>
            </a: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marL="0" indent="0">
              <a:buNone/>
            </a:pPr>
            <a:r>
              <a:rPr lang="en-US" sz="2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values.put</a:t>
            </a: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</a:t>
            </a:r>
            <a:r>
              <a:rPr lang="en-US" sz="2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theColumn</a:t>
            </a: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", </a:t>
            </a:r>
            <a:r>
              <a:rPr lang="en-US" sz="2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theValue</a:t>
            </a: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0" indent="0">
              <a:buNone/>
            </a:pPr>
            <a:endParaRPr lang="en-US" sz="24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400" b="1" dirty="0" err="1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val</a:t>
            </a: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uri</a:t>
            </a: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2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contentResolver.insert</a:t>
            </a: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</a:p>
          <a:p>
            <a:pPr marL="0" indent="0">
              <a:buNone/>
            </a:pP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theUri</a:t>
            </a: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</a:p>
          <a:p>
            <a:pPr marL="0" indent="0">
              <a:buNone/>
            </a:pP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values</a:t>
            </a:r>
          </a:p>
          <a:p>
            <a:pPr marL="0" indent="0">
              <a:buNone/>
            </a:pP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1933139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Updating data</a:t>
            </a:r>
          </a:p>
        </p:txBody>
      </p:sp>
      <p:sp>
        <p:nvSpPr>
          <p:cNvPr id="4" name="Content Placeholder 3"/>
          <p:cNvSpPr txBox="1">
            <a:spLocks/>
          </p:cNvSpPr>
          <p:nvPr/>
        </p:nvSpPr>
        <p:spPr>
          <a:xfrm>
            <a:off x="838200" y="1690688"/>
            <a:ext cx="10515600" cy="4109843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0" b="1" dirty="0" err="1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val</a:t>
            </a: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values = </a:t>
            </a:r>
            <a:r>
              <a:rPr lang="en-US" sz="2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ContentValues</a:t>
            </a: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marL="0" indent="0">
              <a:buNone/>
            </a:pPr>
            <a:r>
              <a:rPr lang="en-US" sz="2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values.put</a:t>
            </a: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</a:t>
            </a:r>
            <a:r>
              <a:rPr lang="en-US" sz="2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theColumn</a:t>
            </a: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", </a:t>
            </a:r>
            <a:r>
              <a:rPr lang="en-US" sz="2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theValue</a:t>
            </a: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0" indent="0">
              <a:buNone/>
            </a:pPr>
            <a:endParaRPr lang="en-US" sz="24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400" b="1" dirty="0" err="1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val</a:t>
            </a: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numberOfAffectedRows</a:t>
            </a: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2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contentResolver.update</a:t>
            </a: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</a:p>
          <a:p>
            <a:pPr marL="0" indent="0">
              <a:buNone/>
            </a:pP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theUri</a:t>
            </a: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</a:p>
          <a:p>
            <a:pPr marL="0" indent="0">
              <a:buNone/>
            </a:pP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values,</a:t>
            </a:r>
          </a:p>
          <a:p>
            <a:pPr marL="0" indent="0">
              <a:buNone/>
            </a:pP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selection,</a:t>
            </a:r>
          </a:p>
          <a:p>
            <a:pPr marL="0" indent="0">
              <a:buNone/>
            </a:pP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selectionArgs</a:t>
            </a:r>
            <a:endParaRPr lang="en-US" sz="24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9645767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Deleting data</a:t>
            </a:r>
          </a:p>
        </p:txBody>
      </p:sp>
      <p:sp>
        <p:nvSpPr>
          <p:cNvPr id="4" name="Content Placeholder 3"/>
          <p:cNvSpPr txBox="1">
            <a:spLocks/>
          </p:cNvSpPr>
          <p:nvPr/>
        </p:nvSpPr>
        <p:spPr>
          <a:xfrm>
            <a:off x="838200" y="1690688"/>
            <a:ext cx="10515600" cy="2267287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0" b="1" dirty="0" err="1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val</a:t>
            </a: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numberOfAffectedRows</a:t>
            </a: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2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contentResolver.delete</a:t>
            </a: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</a:p>
          <a:p>
            <a:pPr marL="0" indent="0">
              <a:buNone/>
            </a:pP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theUri</a:t>
            </a: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</a:p>
          <a:p>
            <a:pPr marL="0" indent="0">
              <a:buNone/>
            </a:pP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selection,</a:t>
            </a:r>
          </a:p>
          <a:p>
            <a:pPr marL="0" indent="0">
              <a:buNone/>
            </a:pP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selectionArgs</a:t>
            </a:r>
            <a:endParaRPr lang="en-US" sz="24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8499246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Creating a content provider</a:t>
            </a:r>
          </a:p>
        </p:txBody>
      </p:sp>
      <p:sp>
        <p:nvSpPr>
          <p:cNvPr id="4" name="Content Placeholder 3"/>
          <p:cNvSpPr txBox="1">
            <a:spLocks/>
          </p:cNvSpPr>
          <p:nvPr/>
        </p:nvSpPr>
        <p:spPr>
          <a:xfrm>
            <a:off x="838199" y="1690688"/>
            <a:ext cx="10654145" cy="4734886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&lt;manifest package="</a:t>
            </a: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the.package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"&gt;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&lt;application ...&gt;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&lt;provider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android:name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=".</a:t>
            </a: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MyContentProvider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android:authorities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</a:t>
            </a: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the.package.MyContentProvider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android:exported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="true"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android:readPermission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</a:t>
            </a: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a.permission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android:writePermission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</a:t>
            </a: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a.permission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/&gt;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&lt;/application&gt;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&lt;/manifest&gt;</a:t>
            </a:r>
          </a:p>
        </p:txBody>
      </p:sp>
    </p:spTree>
    <p:extLst>
      <p:ext uri="{BB962C8B-B14F-4D97-AF65-F5344CB8AC3E}">
        <p14:creationId xmlns:p14="http://schemas.microsoft.com/office/powerpoint/2010/main" val="818823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Creating a content provider</a:t>
            </a:r>
          </a:p>
        </p:txBody>
      </p:sp>
      <p:sp>
        <p:nvSpPr>
          <p:cNvPr id="4" name="Content Placeholder 3"/>
          <p:cNvSpPr txBox="1">
            <a:spLocks/>
          </p:cNvSpPr>
          <p:nvPr/>
        </p:nvSpPr>
        <p:spPr>
          <a:xfrm>
            <a:off x="838200" y="1690688"/>
            <a:ext cx="10515600" cy="2276521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class</a:t>
            </a: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MyContentProvider</a:t>
            </a: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 </a:t>
            </a:r>
            <a:r>
              <a:rPr lang="en-US" sz="2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ContentProvider</a:t>
            </a: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(){</a:t>
            </a:r>
          </a:p>
          <a:p>
            <a:pPr marL="0" indent="0">
              <a:buNone/>
            </a:pP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24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override fun</a:t>
            </a: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onCreate</a:t>
            </a: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(): Boolean{</a:t>
            </a:r>
          </a:p>
          <a:p>
            <a:pPr marL="0" indent="0">
              <a:buNone/>
            </a:pP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US" sz="24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 true</a:t>
            </a:r>
            <a:endParaRPr lang="en-US" sz="24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}</a:t>
            </a:r>
          </a:p>
          <a:p>
            <a:pPr marL="0" indent="0">
              <a:buNone/>
            </a:pP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3" name="Cloud Callout 2"/>
          <p:cNvSpPr/>
          <p:nvPr/>
        </p:nvSpPr>
        <p:spPr>
          <a:xfrm>
            <a:off x="3339160" y="4233146"/>
            <a:ext cx="3359164" cy="1246909"/>
          </a:xfrm>
          <a:prstGeom prst="cloudCallout">
            <a:avLst>
              <a:gd name="adj1" fmla="val -35985"/>
              <a:gd name="adj2" fmla="val -1441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Georgia" panose="02040502050405020303" pitchFamily="18" charset="0"/>
                <a:cs typeface="Arial" panose="020B0604020202020204" pitchFamily="34" charset="0"/>
              </a:rPr>
              <a:t>Did everything go well?</a:t>
            </a:r>
          </a:p>
        </p:txBody>
      </p:sp>
    </p:spTree>
    <p:extLst>
      <p:ext uri="{BB962C8B-B14F-4D97-AF65-F5344CB8AC3E}">
        <p14:creationId xmlns:p14="http://schemas.microsoft.com/office/powerpoint/2010/main" val="14379913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Creating a content provider</a:t>
            </a:r>
          </a:p>
        </p:txBody>
      </p:sp>
      <p:sp>
        <p:nvSpPr>
          <p:cNvPr id="4" name="Content Placeholder 3"/>
          <p:cNvSpPr txBox="1">
            <a:spLocks/>
          </p:cNvSpPr>
          <p:nvPr/>
        </p:nvSpPr>
        <p:spPr>
          <a:xfrm>
            <a:off x="838200" y="1690688"/>
            <a:ext cx="10515600" cy="3234219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0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class</a:t>
            </a: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MyContentProvider</a:t>
            </a: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 </a:t>
            </a:r>
            <a:r>
              <a:rPr lang="en-US" sz="20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ContentProvider</a:t>
            </a: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(){</a:t>
            </a:r>
          </a:p>
          <a:p>
            <a:pPr marL="0" indent="0">
              <a:buNone/>
            </a:pP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0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override fun</a:t>
            </a: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query(</a:t>
            </a:r>
            <a:r>
              <a:rPr lang="en-US" sz="1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uri</a:t>
            </a:r>
            <a:r>
              <a:rPr lang="en-US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 Uri, projection: Array&lt;String&gt;, selection: String,</a:t>
            </a:r>
            <a:br>
              <a:rPr lang="en-US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        </a:t>
            </a:r>
            <a:r>
              <a:rPr lang="en-US" sz="1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selectionArgs</a:t>
            </a:r>
            <a:r>
              <a:rPr lang="en-US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 Array&lt;String, </a:t>
            </a:r>
            <a:r>
              <a:rPr lang="en-US" sz="1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sortOrder</a:t>
            </a:r>
            <a:r>
              <a:rPr lang="en-US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 String</a:t>
            </a: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): Cursor{}</a:t>
            </a:r>
          </a:p>
          <a:p>
            <a:pPr marL="0" indent="0">
              <a:buNone/>
            </a:pP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fr-FR" sz="2000" b="1" dirty="0" err="1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override</a:t>
            </a:r>
            <a:r>
              <a:rPr lang="fr-FR" sz="20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fun</a:t>
            </a:r>
            <a:r>
              <a:rPr lang="fr-FR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insert(</a:t>
            </a:r>
            <a:r>
              <a:rPr lang="fr-FR" sz="1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uri</a:t>
            </a:r>
            <a:r>
              <a:rPr lang="fr-FR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 Uri, values: </a:t>
            </a:r>
            <a:r>
              <a:rPr lang="fr-FR" sz="1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ContentValues</a:t>
            </a:r>
            <a:r>
              <a:rPr lang="fr-FR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): Uri{}</a:t>
            </a:r>
          </a:p>
          <a:p>
            <a:pPr marL="0" indent="0">
              <a:buNone/>
            </a:pPr>
            <a:r>
              <a:rPr lang="fr-FR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0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override fun </a:t>
            </a: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delete(</a:t>
            </a:r>
            <a:r>
              <a:rPr lang="en-US" sz="1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uri</a:t>
            </a:r>
            <a:r>
              <a:rPr lang="en-US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 Uri, selection: String, </a:t>
            </a:r>
            <a:r>
              <a:rPr lang="en-US" sz="1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selectionArgs</a:t>
            </a:r>
            <a:r>
              <a:rPr lang="en-US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 Array&lt;String&gt;</a:t>
            </a: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):</a:t>
            </a:r>
            <a:b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                                        Int{}</a:t>
            </a:r>
          </a:p>
          <a:p>
            <a:pPr marL="0" indent="0">
              <a:buNone/>
            </a:pP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0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override fun </a:t>
            </a: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update(</a:t>
            </a:r>
            <a:r>
              <a:rPr lang="en-US" sz="1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uri</a:t>
            </a:r>
            <a:r>
              <a:rPr lang="en-US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 Uri, values: </a:t>
            </a:r>
            <a:r>
              <a:rPr lang="en-US" sz="1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ContentValues</a:t>
            </a:r>
            <a:r>
              <a:rPr lang="en-US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selection: String,</a:t>
            </a:r>
            <a:br>
              <a:rPr lang="en-US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                                </a:t>
            </a:r>
            <a:r>
              <a:rPr lang="en-US" sz="1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selectionArgs</a:t>
            </a:r>
            <a:r>
              <a:rPr lang="en-US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 Array&lt;String&gt;</a:t>
            </a: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): Int{}</a:t>
            </a:r>
          </a:p>
          <a:p>
            <a:pPr marL="0" indent="0">
              <a:buNone/>
            </a:pP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7" name="Cloud 6"/>
          <p:cNvSpPr/>
          <p:nvPr/>
        </p:nvSpPr>
        <p:spPr>
          <a:xfrm>
            <a:off x="3818659" y="4731181"/>
            <a:ext cx="4554682" cy="1535734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Georgia" panose="02040502050405020303" pitchFamily="18" charset="0"/>
              </a:rPr>
              <a:t>These methods must be thread safe!</a:t>
            </a:r>
          </a:p>
        </p:txBody>
      </p:sp>
    </p:spTree>
    <p:extLst>
      <p:ext uri="{BB962C8B-B14F-4D97-AF65-F5344CB8AC3E}">
        <p14:creationId xmlns:p14="http://schemas.microsoft.com/office/powerpoint/2010/main" val="42879594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Providing files</a:t>
            </a:r>
            <a:endParaRPr lang="en-US" cap="none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B5A126A2-B3BC-49A2-A016-6B51E21E42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0734676" cy="480131"/>
          </a:xfrm>
        </p:spPr>
        <p:txBody>
          <a:bodyPr>
            <a:spAutoFit/>
          </a:bodyPr>
          <a:lstStyle/>
          <a:p>
            <a:pPr marL="0" indent="0">
              <a:buNone/>
            </a:pPr>
            <a:r>
              <a:rPr lang="en-US" dirty="0"/>
              <a:t>Content providers can also provide read and write streams to files.</a:t>
            </a:r>
          </a:p>
        </p:txBody>
      </p:sp>
      <p:sp>
        <p:nvSpPr>
          <p:cNvPr id="6" name="Content Placeholder 3">
            <a:extLst>
              <a:ext uri="{FF2B5EF4-FFF2-40B4-BE49-F238E27FC236}">
                <a16:creationId xmlns:a16="http://schemas.microsoft.com/office/drawing/2014/main" id="{629FD439-9965-4330-8D1E-5EE7C05CCB92}"/>
              </a:ext>
            </a:extLst>
          </p:cNvPr>
          <p:cNvSpPr txBox="1">
            <a:spLocks/>
          </p:cNvSpPr>
          <p:nvPr/>
        </p:nvSpPr>
        <p:spPr>
          <a:xfrm>
            <a:off x="1372274" y="2453306"/>
            <a:ext cx="10286477" cy="433965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0" b="1" dirty="0" err="1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val</a:t>
            </a: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contentResolver</a:t>
            </a: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2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aContext.contentResolver</a:t>
            </a:r>
            <a:endParaRPr lang="en-US" sz="24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7" name="Content Placeholder 3">
            <a:extLst>
              <a:ext uri="{FF2B5EF4-FFF2-40B4-BE49-F238E27FC236}">
                <a16:creationId xmlns:a16="http://schemas.microsoft.com/office/drawing/2014/main" id="{A2E45881-A7F1-4932-B3E4-FA93F720AA3A}"/>
              </a:ext>
            </a:extLst>
          </p:cNvPr>
          <p:cNvSpPr txBox="1">
            <a:spLocks/>
          </p:cNvSpPr>
          <p:nvPr/>
        </p:nvSpPr>
        <p:spPr>
          <a:xfrm>
            <a:off x="1372275" y="3277563"/>
            <a:ext cx="10286476" cy="433965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0" b="1" dirty="0" err="1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val</a:t>
            </a: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is = </a:t>
            </a:r>
            <a:r>
              <a:rPr lang="en-US" sz="2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contentResolver.openInputStream</a:t>
            </a: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theUri</a:t>
            </a: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</p:txBody>
      </p:sp>
      <p:sp>
        <p:nvSpPr>
          <p:cNvPr id="8" name="Content Placeholder 3">
            <a:extLst>
              <a:ext uri="{FF2B5EF4-FFF2-40B4-BE49-F238E27FC236}">
                <a16:creationId xmlns:a16="http://schemas.microsoft.com/office/drawing/2014/main" id="{5735B974-751B-45ED-BEE6-F2339486CF2F}"/>
              </a:ext>
            </a:extLst>
          </p:cNvPr>
          <p:cNvSpPr txBox="1">
            <a:spLocks/>
          </p:cNvSpPr>
          <p:nvPr/>
        </p:nvSpPr>
        <p:spPr>
          <a:xfrm>
            <a:off x="1372273" y="4115874"/>
            <a:ext cx="10286475" cy="433965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0" b="1" dirty="0" err="1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val</a:t>
            </a: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os</a:t>
            </a: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2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contentResolver.openOutputStream</a:t>
            </a: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theUri</a:t>
            </a: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"</a:t>
            </a:r>
            <a:r>
              <a:rPr lang="en-US" sz="2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rw</a:t>
            </a: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")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BCB7F7B2-1A05-4435-9A85-B5B3926163D7}"/>
              </a:ext>
            </a:extLst>
          </p:cNvPr>
          <p:cNvSpPr txBox="1">
            <a:spLocks/>
          </p:cNvSpPr>
          <p:nvPr/>
        </p:nvSpPr>
        <p:spPr>
          <a:xfrm>
            <a:off x="838199" y="4787900"/>
            <a:ext cx="10734676" cy="1005788"/>
          </a:xfrm>
          <a:prstGeom prst="rect">
            <a:avLst/>
          </a:prstGeom>
        </p:spPr>
        <p:txBody>
          <a:bodyPr vert="horz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/>
              <a:t>In your content provider, override: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openFile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(Uri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uri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, String mode)</a:t>
            </a:r>
            <a:endParaRPr lang="en-US" dirty="0"/>
          </a:p>
        </p:txBody>
      </p:sp>
      <p:sp>
        <p:nvSpPr>
          <p:cNvPr id="3" name="Speech Bubble: Oval 2">
            <a:extLst>
              <a:ext uri="{FF2B5EF4-FFF2-40B4-BE49-F238E27FC236}">
                <a16:creationId xmlns:a16="http://schemas.microsoft.com/office/drawing/2014/main" id="{9CAF8849-CC64-4D53-B9EB-7FB7FC1D2CE2}"/>
              </a:ext>
            </a:extLst>
          </p:cNvPr>
          <p:cNvSpPr/>
          <p:nvPr/>
        </p:nvSpPr>
        <p:spPr>
          <a:xfrm>
            <a:off x="9734720" y="5097982"/>
            <a:ext cx="1838156" cy="933767"/>
          </a:xfrm>
          <a:prstGeom prst="wedgeEllipseCallout">
            <a:avLst>
              <a:gd name="adj1" fmla="val 11432"/>
              <a:gd name="adj2" fmla="val -10648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"w","wa", "rw", "rwt"</a:t>
            </a:r>
            <a:endParaRPr lang="en-SE" sz="11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37401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3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Adding a file provider</a:t>
            </a:r>
            <a:endParaRPr lang="en-US" cap="none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B5A126A2-B3BC-49A2-A016-6B51E21E42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0734676" cy="480131"/>
          </a:xfrm>
        </p:spPr>
        <p:txBody>
          <a:bodyPr>
            <a:spAutoFit/>
          </a:bodyPr>
          <a:lstStyle/>
          <a:p>
            <a:pPr marL="0" indent="0">
              <a:buNone/>
            </a:pPr>
            <a:r>
              <a:rPr lang="en-US" dirty="0"/>
              <a:t>Content providers can also provide read and write streams to files.</a:t>
            </a:r>
          </a:p>
        </p:txBody>
      </p:sp>
      <p:sp>
        <p:nvSpPr>
          <p:cNvPr id="10" name="Content Placeholder 3">
            <a:extLst>
              <a:ext uri="{FF2B5EF4-FFF2-40B4-BE49-F238E27FC236}">
                <a16:creationId xmlns:a16="http://schemas.microsoft.com/office/drawing/2014/main" id="{DC54D65E-30B7-4D25-9166-A50ACCFF8C79}"/>
              </a:ext>
            </a:extLst>
          </p:cNvPr>
          <p:cNvSpPr txBox="1">
            <a:spLocks/>
          </p:cNvSpPr>
          <p:nvPr/>
        </p:nvSpPr>
        <p:spPr>
          <a:xfrm>
            <a:off x="838199" y="1690688"/>
            <a:ext cx="10654145" cy="4962128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50000"/>
              </a:lnSpc>
              <a:buNone/>
            </a:pPr>
            <a:r>
              <a:rPr lang="en-US" sz="18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&lt;manifest package="</a:t>
            </a:r>
            <a:r>
              <a:rPr lang="en-US" sz="18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the.package</a:t>
            </a:r>
            <a:r>
              <a:rPr lang="en-US" sz="18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"&gt;</a:t>
            </a:r>
          </a:p>
          <a:p>
            <a:pPr marL="0" indent="0">
              <a:lnSpc>
                <a:spcPct val="50000"/>
              </a:lnSpc>
              <a:buNone/>
            </a:pPr>
            <a:r>
              <a:rPr lang="en-US" sz="18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&lt;application ...&gt;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&lt;provider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</a:t>
            </a: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android:name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</a:t>
            </a: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androidx.core.content.FileProvider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</a:t>
            </a: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android:authorities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</a:t>
            </a: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se.ju.larpet.fileprovider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</a:t>
            </a: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android:exported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="false"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</a:t>
            </a: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android:grantUriPermissions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="true"&gt;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&lt;meta-data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</a:t>
            </a: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android:name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</a:t>
            </a: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android.support.FILE_PROVIDER_PATHS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</a:t>
            </a: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android:resource</a:t>
            </a:r>
            <a:r>
              <a:rPr lang="en-US" sz="18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="@xml/</a:t>
            </a:r>
            <a:r>
              <a:rPr lang="en-US" sz="18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file_provider_paths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 /&gt;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&lt;/provider&gt;</a:t>
            </a:r>
          </a:p>
          <a:p>
            <a:pPr marL="0" indent="0">
              <a:lnSpc>
                <a:spcPct val="50000"/>
              </a:lnSpc>
              <a:buNone/>
            </a:pPr>
            <a:r>
              <a:rPr lang="en-US" sz="18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&lt;/application&gt;</a:t>
            </a:r>
          </a:p>
          <a:p>
            <a:pPr marL="0" indent="0">
              <a:lnSpc>
                <a:spcPct val="50000"/>
              </a:lnSpc>
              <a:buNone/>
            </a:pPr>
            <a:r>
              <a:rPr lang="en-US" sz="18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&lt;/manifest&gt;</a:t>
            </a:r>
          </a:p>
        </p:txBody>
      </p:sp>
    </p:spTree>
    <p:extLst>
      <p:ext uri="{BB962C8B-B14F-4D97-AF65-F5344CB8AC3E}">
        <p14:creationId xmlns:p14="http://schemas.microsoft.com/office/powerpoint/2010/main" val="35805946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Adding a file provider</a:t>
            </a:r>
            <a:endParaRPr lang="en-US" cap="none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B5A126A2-B3BC-49A2-A016-6B51E21E42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0734676" cy="480131"/>
          </a:xfrm>
        </p:spPr>
        <p:txBody>
          <a:bodyPr>
            <a:spAutoFit/>
          </a:bodyPr>
          <a:lstStyle/>
          <a:p>
            <a:pPr marL="0" indent="0">
              <a:buNone/>
            </a:pPr>
            <a:r>
              <a:rPr lang="en-US" dirty="0"/>
              <a:t>Content providers can also provide read and write streams to files.</a:t>
            </a:r>
          </a:p>
        </p:txBody>
      </p:sp>
      <p:sp>
        <p:nvSpPr>
          <p:cNvPr id="10" name="Content Placeholder 3">
            <a:extLst>
              <a:ext uri="{FF2B5EF4-FFF2-40B4-BE49-F238E27FC236}">
                <a16:creationId xmlns:a16="http://schemas.microsoft.com/office/drawing/2014/main" id="{DC54D65E-30B7-4D25-9166-A50ACCFF8C79}"/>
              </a:ext>
            </a:extLst>
          </p:cNvPr>
          <p:cNvSpPr txBox="1">
            <a:spLocks/>
          </p:cNvSpPr>
          <p:nvPr/>
        </p:nvSpPr>
        <p:spPr>
          <a:xfrm>
            <a:off x="838199" y="1690688"/>
            <a:ext cx="10654145" cy="4962128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50000"/>
              </a:lnSpc>
              <a:buNone/>
            </a:pPr>
            <a:r>
              <a:rPr lang="en-US" sz="18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&lt;manifest package="</a:t>
            </a:r>
            <a:r>
              <a:rPr lang="en-US" sz="18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the.package</a:t>
            </a:r>
            <a:r>
              <a:rPr lang="en-US" sz="18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"&gt;</a:t>
            </a:r>
          </a:p>
          <a:p>
            <a:pPr marL="0" indent="0">
              <a:lnSpc>
                <a:spcPct val="50000"/>
              </a:lnSpc>
              <a:buNone/>
            </a:pPr>
            <a:r>
              <a:rPr lang="en-US" sz="18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&lt;application ...&gt;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&lt;provider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</a:t>
            </a: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android:name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</a:t>
            </a: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androidx.core.content.FileProvider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</a:t>
            </a: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android:authorities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</a:t>
            </a: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se.ju.larpet.fileprovider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</a:t>
            </a: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android:exported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="false"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</a:t>
            </a: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android:grantUriPermissions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="true"&gt;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&lt;meta-data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</a:t>
            </a: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android:name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</a:t>
            </a: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android.support.FILE_PROVIDER_PATHS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</a:t>
            </a: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android:resource</a:t>
            </a:r>
            <a:r>
              <a:rPr lang="en-US" sz="18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="@xml/</a:t>
            </a:r>
            <a:r>
              <a:rPr lang="en-US" sz="18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file_provider_paths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 /&gt;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&lt;/provider&gt;</a:t>
            </a:r>
          </a:p>
          <a:p>
            <a:pPr marL="0" indent="0">
              <a:lnSpc>
                <a:spcPct val="50000"/>
              </a:lnSpc>
              <a:buNone/>
            </a:pPr>
            <a:r>
              <a:rPr lang="en-US" sz="18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&lt;/application&gt;</a:t>
            </a:r>
          </a:p>
          <a:p>
            <a:pPr marL="0" indent="0">
              <a:lnSpc>
                <a:spcPct val="50000"/>
              </a:lnSpc>
              <a:buNone/>
            </a:pPr>
            <a:r>
              <a:rPr lang="en-US" sz="18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&lt;/manifest&gt;</a:t>
            </a:r>
          </a:p>
        </p:txBody>
      </p:sp>
      <p:sp>
        <p:nvSpPr>
          <p:cNvPr id="6" name="Content Placeholder 3">
            <a:extLst>
              <a:ext uri="{FF2B5EF4-FFF2-40B4-BE49-F238E27FC236}">
                <a16:creationId xmlns:a16="http://schemas.microsoft.com/office/drawing/2014/main" id="{7E411697-41D9-4329-97D8-BE9632DCF7CD}"/>
              </a:ext>
            </a:extLst>
          </p:cNvPr>
          <p:cNvSpPr txBox="1">
            <a:spLocks/>
          </p:cNvSpPr>
          <p:nvPr/>
        </p:nvSpPr>
        <p:spPr>
          <a:xfrm>
            <a:off x="4333875" y="3125751"/>
            <a:ext cx="6585088" cy="1592744"/>
          </a:xfrm>
          <a:prstGeom prst="rect">
            <a:avLst/>
          </a:prstGeom>
          <a:solidFill>
            <a:schemeClr val="bg1">
              <a:lumMod val="85000"/>
            </a:schemeClr>
          </a:solidFill>
          <a:effectLst>
            <a:glow rad="139700">
              <a:schemeClr val="bg1">
                <a:lumMod val="8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&lt;?xml version="1.0" encoding="utf-8"?&gt;</a:t>
            </a:r>
          </a:p>
          <a:p>
            <a:pPr marL="0" indent="0">
              <a:buNone/>
            </a:pP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&lt;paths&gt;</a:t>
            </a:r>
          </a:p>
          <a:p>
            <a:pPr marL="0" indent="0">
              <a:buNone/>
            </a:pP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&lt;files-path name="pics" path="cars/" /&gt;</a:t>
            </a:r>
          </a:p>
          <a:p>
            <a:pPr marL="0" indent="0">
              <a:buNone/>
            </a:pP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&lt;/paths&gt;</a:t>
            </a:r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0558ED77-29AB-44D4-B246-FBE32877C402}"/>
              </a:ext>
            </a:extLst>
          </p:cNvPr>
          <p:cNvCxnSpPr/>
          <p:nvPr/>
        </p:nvCxnSpPr>
        <p:spPr>
          <a:xfrm flipH="1" flipV="1">
            <a:off x="7275443" y="4403035"/>
            <a:ext cx="487018" cy="954156"/>
          </a:xfrm>
          <a:prstGeom prst="straightConnector1">
            <a:avLst/>
          </a:prstGeom>
          <a:ln w="5715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8" name="Cloud Callout 6">
            <a:extLst>
              <a:ext uri="{FF2B5EF4-FFF2-40B4-BE49-F238E27FC236}">
                <a16:creationId xmlns:a16="http://schemas.microsoft.com/office/drawing/2014/main" id="{4E10053B-D71E-42FB-B50B-C999CB1617FF}"/>
              </a:ext>
            </a:extLst>
          </p:cNvPr>
          <p:cNvSpPr/>
          <p:nvPr/>
        </p:nvSpPr>
        <p:spPr>
          <a:xfrm>
            <a:off x="6711826" y="1386582"/>
            <a:ext cx="2327787" cy="1246909"/>
          </a:xfrm>
          <a:prstGeom prst="cloudCallout">
            <a:avLst>
              <a:gd name="adj1" fmla="val -7859"/>
              <a:gd name="adj2" fmla="val 14747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latin typeface="Georgia" panose="02040502050405020303" pitchFamily="18" charset="0"/>
                <a:cs typeface="Arial" panose="020B0604020202020204" pitchFamily="34" charset="0"/>
              </a:rPr>
              <a:t>Part of URI other apps see.</a:t>
            </a:r>
          </a:p>
        </p:txBody>
      </p:sp>
      <p:sp>
        <p:nvSpPr>
          <p:cNvPr id="9" name="Cloud Callout 6">
            <a:extLst>
              <a:ext uri="{FF2B5EF4-FFF2-40B4-BE49-F238E27FC236}">
                <a16:creationId xmlns:a16="http://schemas.microsoft.com/office/drawing/2014/main" id="{FF378CBA-3B18-47E1-9170-65CC8254F6C5}"/>
              </a:ext>
            </a:extLst>
          </p:cNvPr>
          <p:cNvSpPr/>
          <p:nvPr/>
        </p:nvSpPr>
        <p:spPr>
          <a:xfrm>
            <a:off x="9102085" y="1468844"/>
            <a:ext cx="2327787" cy="1246909"/>
          </a:xfrm>
          <a:prstGeom prst="cloudCallout">
            <a:avLst>
              <a:gd name="adj1" fmla="val -29546"/>
              <a:gd name="adj2" fmla="val 14747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latin typeface="Georgia" panose="02040502050405020303" pitchFamily="18" charset="0"/>
                <a:cs typeface="Arial" panose="020B0604020202020204" pitchFamily="34" charset="0"/>
              </a:rPr>
              <a:t>Actual sub directory.</a:t>
            </a:r>
          </a:p>
        </p:txBody>
      </p:sp>
      <p:sp>
        <p:nvSpPr>
          <p:cNvPr id="11" name="Content Placeholder 3">
            <a:extLst>
              <a:ext uri="{FF2B5EF4-FFF2-40B4-BE49-F238E27FC236}">
                <a16:creationId xmlns:a16="http://schemas.microsoft.com/office/drawing/2014/main" id="{4AC94621-0A06-4C34-A567-3E6E46C32F95}"/>
              </a:ext>
            </a:extLst>
          </p:cNvPr>
          <p:cNvSpPr txBox="1">
            <a:spLocks/>
          </p:cNvSpPr>
          <p:nvPr/>
        </p:nvSpPr>
        <p:spPr>
          <a:xfrm>
            <a:off x="4333875" y="5167312"/>
            <a:ext cx="6585088" cy="377026"/>
          </a:xfrm>
          <a:prstGeom prst="rect">
            <a:avLst/>
          </a:prstGeom>
          <a:solidFill>
            <a:schemeClr val="bg1">
              <a:lumMod val="85000"/>
            </a:schemeClr>
          </a:solidFill>
          <a:effectLst>
            <a:glow rad="139700">
              <a:schemeClr val="bg1">
                <a:lumMod val="8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/our-app-internal-folder/cars/file.txt</a:t>
            </a:r>
          </a:p>
        </p:txBody>
      </p:sp>
      <p:sp>
        <p:nvSpPr>
          <p:cNvPr id="12" name="Content Placeholder 3">
            <a:extLst>
              <a:ext uri="{FF2B5EF4-FFF2-40B4-BE49-F238E27FC236}">
                <a16:creationId xmlns:a16="http://schemas.microsoft.com/office/drawing/2014/main" id="{A7AB9F34-53EA-448E-B15C-B4A050750DC7}"/>
              </a:ext>
            </a:extLst>
          </p:cNvPr>
          <p:cNvSpPr txBox="1">
            <a:spLocks/>
          </p:cNvSpPr>
          <p:nvPr/>
        </p:nvSpPr>
        <p:spPr>
          <a:xfrm>
            <a:off x="4333875" y="5778604"/>
            <a:ext cx="6585088" cy="377026"/>
          </a:xfrm>
          <a:prstGeom prst="rect">
            <a:avLst/>
          </a:prstGeom>
          <a:solidFill>
            <a:schemeClr val="bg1">
              <a:lumMod val="85000"/>
            </a:schemeClr>
          </a:solidFill>
          <a:effectLst>
            <a:glow rad="139700">
              <a:schemeClr val="bg1">
                <a:lumMod val="8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content://.../pics/file.txt</a:t>
            </a:r>
          </a:p>
        </p:txBody>
      </p:sp>
    </p:spTree>
    <p:extLst>
      <p:ext uri="{BB962C8B-B14F-4D97-AF65-F5344CB8AC3E}">
        <p14:creationId xmlns:p14="http://schemas.microsoft.com/office/powerpoint/2010/main" val="26600818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1" grpId="0" animBg="1"/>
      <p:bldP spid="12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Taking picture</a:t>
            </a:r>
            <a:endParaRPr lang="en-US" cap="none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0" name="Content Placeholder 3">
            <a:extLst>
              <a:ext uri="{FF2B5EF4-FFF2-40B4-BE49-F238E27FC236}">
                <a16:creationId xmlns:a16="http://schemas.microsoft.com/office/drawing/2014/main" id="{86566216-AFAD-486A-9495-20B747D68F77}"/>
              </a:ext>
            </a:extLst>
          </p:cNvPr>
          <p:cNvSpPr txBox="1">
            <a:spLocks/>
          </p:cNvSpPr>
          <p:nvPr/>
        </p:nvSpPr>
        <p:spPr>
          <a:xfrm>
            <a:off x="838201" y="1825625"/>
            <a:ext cx="10515600" cy="4834657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>
              <a:buNone/>
            </a:pPr>
            <a:r>
              <a:rPr lang="fr-FR" sz="20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val</a:t>
            </a:r>
            <a:r>
              <a:rPr lang="fr-FR" sz="20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file = File(</a:t>
            </a:r>
            <a:r>
              <a:rPr lang="fr-FR" sz="20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aContext.filesDir</a:t>
            </a:r>
            <a:r>
              <a:rPr lang="fr-FR" sz="20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"cars/my-file.jpeg")</a:t>
            </a:r>
          </a:p>
          <a:p>
            <a:pPr marL="0" lvl="0" indent="0">
              <a:buNone/>
            </a:pPr>
            <a:r>
              <a:rPr lang="fr-FR" sz="20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file.parentFile.mkdirs</a:t>
            </a:r>
            <a:r>
              <a:rPr lang="fr-FR" sz="20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marL="0" lvl="0" indent="0">
              <a:buNone/>
            </a:pPr>
            <a:r>
              <a:rPr lang="fr-FR" sz="20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file.createNewFile</a:t>
            </a:r>
            <a:r>
              <a:rPr lang="fr-FR" sz="20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marL="0" lvl="0" indent="0">
              <a:buNone/>
            </a:pPr>
            <a:r>
              <a:rPr lang="fr-FR" sz="20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val</a:t>
            </a:r>
            <a:r>
              <a:rPr lang="fr-FR" sz="20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fr-FR" sz="20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fileUri</a:t>
            </a:r>
            <a:r>
              <a:rPr lang="fr-FR" sz="20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fr-FR" sz="20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FileProvider.getUriForFile</a:t>
            </a:r>
            <a:r>
              <a:rPr lang="fr-FR" sz="20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</a:p>
          <a:p>
            <a:pPr marL="0" lvl="0" indent="0">
              <a:buNone/>
            </a:pPr>
            <a:r>
              <a:rPr lang="fr-FR" sz="20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fr-FR" sz="20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aContext</a:t>
            </a:r>
            <a:r>
              <a:rPr lang="fr-FR" sz="20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</a:p>
          <a:p>
            <a:pPr marL="0" lvl="0" indent="0">
              <a:buNone/>
            </a:pPr>
            <a:r>
              <a:rPr lang="fr-FR" sz="20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"</a:t>
            </a:r>
            <a:r>
              <a:rPr lang="fr-FR" sz="20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se.ju.larpet.fileprovider</a:t>
            </a:r>
            <a:r>
              <a:rPr lang="fr-FR" sz="20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",</a:t>
            </a:r>
          </a:p>
          <a:p>
            <a:pPr marL="0" lvl="0" indent="0">
              <a:buNone/>
            </a:pPr>
            <a:r>
              <a:rPr lang="fr-FR" sz="20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file</a:t>
            </a:r>
          </a:p>
          <a:p>
            <a:pPr marL="0" lvl="0" indent="0">
              <a:buNone/>
            </a:pPr>
            <a:r>
              <a:rPr lang="fr-FR" sz="20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0" indent="0">
              <a:buNone/>
            </a:pPr>
            <a:r>
              <a:rPr lang="fr-FR" sz="20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val</a:t>
            </a:r>
            <a:r>
              <a:rPr lang="fr-FR" sz="20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fr-FR" sz="20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intent</a:t>
            </a:r>
            <a:r>
              <a:rPr lang="fr-FR" sz="20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Intent(</a:t>
            </a:r>
            <a:r>
              <a:rPr lang="fr-FR" sz="20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MediaStore.ACTION_IMAGE_CAPTURE</a:t>
            </a:r>
            <a:r>
              <a:rPr lang="fr-FR" sz="20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0" lvl="0" indent="0">
              <a:buNone/>
            </a:pPr>
            <a:r>
              <a:rPr lang="fr-FR" sz="20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intent.putExtra</a:t>
            </a:r>
            <a:r>
              <a:rPr lang="fr-FR" sz="20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fr-FR" sz="20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MediaStore.EXTRA_OUTPUT</a:t>
            </a:r>
            <a:r>
              <a:rPr lang="fr-FR" sz="20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fr-FR" sz="20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fileUri</a:t>
            </a:r>
            <a:r>
              <a:rPr lang="fr-FR" sz="20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0" lvl="0" indent="0">
              <a:buNone/>
            </a:pPr>
            <a:r>
              <a:rPr lang="fr-FR" sz="20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intent.flags</a:t>
            </a:r>
            <a:r>
              <a:rPr lang="fr-FR" sz="20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fr-FR" sz="20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Intent.FLAG_GRANT_WRITE_URI_PERMISSION</a:t>
            </a:r>
            <a:endParaRPr lang="fr-FR" sz="20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lvl="0" indent="0">
              <a:buNone/>
            </a:pPr>
            <a:r>
              <a:rPr lang="fr-FR" sz="20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aContext.startActivityForResult</a:t>
            </a:r>
            <a:r>
              <a:rPr lang="fr-FR" sz="20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fr-FR" sz="20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intent</a:t>
            </a:r>
            <a:r>
              <a:rPr lang="fr-FR" sz="20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1234)</a:t>
            </a:r>
          </a:p>
        </p:txBody>
      </p:sp>
    </p:spTree>
    <p:extLst>
      <p:ext uri="{BB962C8B-B14F-4D97-AF65-F5344CB8AC3E}">
        <p14:creationId xmlns:p14="http://schemas.microsoft.com/office/powerpoint/2010/main" val="39131307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5400" dirty="0"/>
              <a:t>Android Content Providers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/>
              <a:t>Peter Larsson-Green</a:t>
            </a:r>
          </a:p>
          <a:p>
            <a:r>
              <a:rPr lang="en-US" dirty="0"/>
              <a:t>Jönköping University</a:t>
            </a:r>
          </a:p>
          <a:p>
            <a:r>
              <a:rPr lang="en-US" dirty="0"/>
              <a:t>Spring 2021</a:t>
            </a:r>
          </a:p>
        </p:txBody>
      </p:sp>
    </p:spTree>
    <p:extLst>
      <p:ext uri="{BB962C8B-B14F-4D97-AF65-F5344CB8AC3E}">
        <p14:creationId xmlns:p14="http://schemas.microsoft.com/office/powerpoint/2010/main" val="401559505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Listening for data changes</a:t>
            </a:r>
          </a:p>
        </p:txBody>
      </p:sp>
      <p:sp>
        <p:nvSpPr>
          <p:cNvPr id="4" name="Content Placeholder 3"/>
          <p:cNvSpPr txBox="1">
            <a:spLocks/>
          </p:cNvSpPr>
          <p:nvPr/>
        </p:nvSpPr>
        <p:spPr>
          <a:xfrm>
            <a:off x="838200" y="1690688"/>
            <a:ext cx="10515600" cy="4016484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0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ContentObserver</a:t>
            </a: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yourContentObserver</a:t>
            </a: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20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ContentObserver</a:t>
            </a: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(){</a:t>
            </a:r>
          </a:p>
          <a:p>
            <a:pPr marL="0" indent="0">
              <a:buNone/>
            </a:pP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0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public</a:t>
            </a: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ContentObserver</a:t>
            </a: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(){ </a:t>
            </a:r>
            <a:r>
              <a:rPr lang="en-US" sz="20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super</a:t>
            </a: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0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Handler()); }</a:t>
            </a:r>
          </a:p>
          <a:p>
            <a:pPr marL="0" indent="0">
              <a:buNone/>
            </a:pP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0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public void</a:t>
            </a: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onChange</a:t>
            </a: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000" b="1" dirty="0" err="1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boolean</a:t>
            </a: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selfChange</a:t>
            </a: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){ }          </a:t>
            </a:r>
            <a:r>
              <a:rPr lang="en-US" sz="1400" i="1" dirty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/* API L &lt;= 15 */</a:t>
            </a:r>
            <a:endParaRPr lang="en-US" sz="20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0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public void</a:t>
            </a: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onChange</a:t>
            </a: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000" b="1" dirty="0" err="1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boolean</a:t>
            </a: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selfChange</a:t>
            </a: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Uri </a:t>
            </a:r>
            <a:r>
              <a:rPr lang="en-US" sz="20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uri</a:t>
            </a: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){ } </a:t>
            </a:r>
            <a:r>
              <a:rPr lang="en-US" sz="1400" i="1" dirty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/* 16 &lt;= API L */</a:t>
            </a:r>
            <a:endParaRPr lang="en-US" sz="2000" i="1" dirty="0">
              <a:solidFill>
                <a:schemeClr val="accent6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</a:p>
          <a:p>
            <a:pPr marL="0" indent="0">
              <a:buNone/>
            </a:pPr>
            <a:r>
              <a:rPr lang="en-US" sz="20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contentResolver.registerContentObserver</a:t>
            </a: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</a:p>
          <a:p>
            <a:pPr marL="0" indent="0">
              <a:buNone/>
            </a:pP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0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theUri</a:t>
            </a: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</a:p>
          <a:p>
            <a:pPr marL="0" indent="0">
              <a:buNone/>
            </a:pP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0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false</a:t>
            </a: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</a:p>
          <a:p>
            <a:pPr marL="0" indent="0">
              <a:buNone/>
            </a:pP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0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yourContentObserver</a:t>
            </a:r>
            <a:endParaRPr lang="en-US" sz="20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</p:txBody>
      </p:sp>
      <p:sp>
        <p:nvSpPr>
          <p:cNvPr id="5" name="Content Placeholder 3"/>
          <p:cNvSpPr txBox="1">
            <a:spLocks/>
          </p:cNvSpPr>
          <p:nvPr/>
        </p:nvSpPr>
        <p:spPr>
          <a:xfrm>
            <a:off x="838200" y="5996655"/>
            <a:ext cx="10515600" cy="377026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0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contentResolver.unregisterContentObserver</a:t>
            </a: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0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yourContentObserver</a:t>
            </a: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</p:txBody>
      </p:sp>
      <p:sp>
        <p:nvSpPr>
          <p:cNvPr id="6" name="Cloud Callout 5"/>
          <p:cNvSpPr/>
          <p:nvPr/>
        </p:nvSpPr>
        <p:spPr>
          <a:xfrm>
            <a:off x="4476307" y="4063489"/>
            <a:ext cx="3700129" cy="1476073"/>
          </a:xfrm>
          <a:prstGeom prst="cloudCallout">
            <a:avLst>
              <a:gd name="adj1" fmla="val -111880"/>
              <a:gd name="adj2" fmla="val -840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false</a:t>
            </a:r>
            <a:r>
              <a:rPr lang="en-US" sz="2000" dirty="0">
                <a:latin typeface="Georgia" panose="02040502050405020303" pitchFamily="18" charset="0"/>
                <a:cs typeface="Arial" panose="020B0604020202020204" pitchFamily="34" charset="0"/>
              </a:rPr>
              <a:t> = exact URI.</a:t>
            </a:r>
          </a:p>
          <a:p>
            <a:pPr algn="ctr"/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true</a:t>
            </a:r>
            <a:r>
              <a:rPr lang="en-US" sz="2000" dirty="0">
                <a:latin typeface="Georgia" panose="02040502050405020303" pitchFamily="18" charset="0"/>
                <a:cs typeface="Arial" panose="020B0604020202020204" pitchFamily="34" charset="0"/>
              </a:rPr>
              <a:t> = exact URI + children</a:t>
            </a:r>
          </a:p>
        </p:txBody>
      </p:sp>
    </p:spTree>
    <p:extLst>
      <p:ext uri="{BB962C8B-B14F-4D97-AF65-F5344CB8AC3E}">
        <p14:creationId xmlns:p14="http://schemas.microsoft.com/office/powerpoint/2010/main" val="20521453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URI MATCHER</a:t>
            </a:r>
          </a:p>
        </p:txBody>
      </p:sp>
      <p:sp>
        <p:nvSpPr>
          <p:cNvPr id="4" name="Content Placeholder 3"/>
          <p:cNvSpPr txBox="1">
            <a:spLocks/>
          </p:cNvSpPr>
          <p:nvPr/>
        </p:nvSpPr>
        <p:spPr>
          <a:xfrm>
            <a:off x="708314" y="1690688"/>
            <a:ext cx="10775373" cy="3649204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0" b="1" dirty="0" err="1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val</a:t>
            </a: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matcher = </a:t>
            </a:r>
            <a:r>
              <a:rPr lang="en-US" sz="2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UriMatcher</a:t>
            </a: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UriMatcher.NO_MATCH</a:t>
            </a: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0" indent="0">
              <a:buNone/>
            </a:pPr>
            <a:r>
              <a:rPr lang="en-US" sz="2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matcher.addURI</a:t>
            </a: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</a:t>
            </a:r>
            <a:r>
              <a:rPr lang="en-US" sz="2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the.authority</a:t>
            </a: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", "the/path", 1)</a:t>
            </a:r>
          </a:p>
          <a:p>
            <a:pPr marL="0" indent="0">
              <a:buNone/>
            </a:pPr>
            <a:r>
              <a:rPr lang="en-US" sz="2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matcher.addURI</a:t>
            </a: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</a:t>
            </a:r>
            <a:r>
              <a:rPr lang="en-US" sz="2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the.authority</a:t>
            </a: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", "the/path-2", 2)</a:t>
            </a:r>
          </a:p>
          <a:p>
            <a:pPr marL="0" indent="0">
              <a:buNone/>
            </a:pPr>
            <a:r>
              <a:rPr lang="en-US" sz="2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matcher.addURI</a:t>
            </a: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</a:t>
            </a:r>
            <a:r>
              <a:rPr lang="en-US" sz="2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the.authority</a:t>
            </a: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", "the/path/#", 3)</a:t>
            </a:r>
          </a:p>
          <a:p>
            <a:pPr marL="0" indent="0">
              <a:buNone/>
            </a:pPr>
            <a:r>
              <a:rPr lang="en-US" sz="2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matcher.addURI</a:t>
            </a: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</a:t>
            </a:r>
            <a:r>
              <a:rPr lang="en-US" sz="2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the.authority</a:t>
            </a: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", "the/path-2/*", 4)</a:t>
            </a:r>
          </a:p>
          <a:p>
            <a:pPr marL="0" indent="0">
              <a:buNone/>
            </a:pPr>
            <a:endParaRPr lang="en-US" sz="24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400" b="1" dirty="0" err="1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val</a:t>
            </a: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uri</a:t>
            </a: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2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Uri.parse</a:t>
            </a: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("content://</a:t>
            </a:r>
            <a:r>
              <a:rPr lang="en-US" sz="2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the.authority</a:t>
            </a: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/the/path-2")</a:t>
            </a:r>
          </a:p>
          <a:p>
            <a:pPr marL="0" indent="0">
              <a:buNone/>
            </a:pPr>
            <a:r>
              <a:rPr lang="en-US" sz="2400" b="1" dirty="0" err="1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val</a:t>
            </a:r>
            <a:r>
              <a:rPr lang="en-US" sz="24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two = </a:t>
            </a:r>
            <a:r>
              <a:rPr lang="en-US" sz="2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matcher.match</a:t>
            </a: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uri</a:t>
            </a: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</p:txBody>
      </p:sp>
      <p:sp>
        <p:nvSpPr>
          <p:cNvPr id="5" name="Cloud Callout 4"/>
          <p:cNvSpPr/>
          <p:nvPr/>
        </p:nvSpPr>
        <p:spPr>
          <a:xfrm>
            <a:off x="6528391" y="225136"/>
            <a:ext cx="2407790" cy="1246909"/>
          </a:xfrm>
          <a:prstGeom prst="cloudCallout">
            <a:avLst>
              <a:gd name="adj1" fmla="val 33952"/>
              <a:gd name="adj2" fmla="val 18098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latin typeface="Georgia" panose="02040502050405020303" pitchFamily="18" charset="0"/>
                <a:cs typeface="Arial" panose="020B0604020202020204" pitchFamily="34" charset="0"/>
              </a:rPr>
              <a:t>Zero or more digits.</a:t>
            </a:r>
          </a:p>
        </p:txBody>
      </p:sp>
      <p:sp>
        <p:nvSpPr>
          <p:cNvPr id="6" name="Cloud Callout 5"/>
          <p:cNvSpPr/>
          <p:nvPr/>
        </p:nvSpPr>
        <p:spPr>
          <a:xfrm>
            <a:off x="10021992" y="2268381"/>
            <a:ext cx="2170008" cy="1246909"/>
          </a:xfrm>
          <a:prstGeom prst="cloudCallout">
            <a:avLst>
              <a:gd name="adj1" fmla="val -95707"/>
              <a:gd name="adj2" fmla="val 5383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latin typeface="Georgia" panose="02040502050405020303" pitchFamily="18" charset="0"/>
                <a:cs typeface="Arial" panose="020B0604020202020204" pitchFamily="34" charset="0"/>
              </a:rPr>
              <a:t>Zero or more characters.</a:t>
            </a:r>
          </a:p>
        </p:txBody>
      </p:sp>
    </p:spTree>
    <p:extLst>
      <p:ext uri="{BB962C8B-B14F-4D97-AF65-F5344CB8AC3E}">
        <p14:creationId xmlns:p14="http://schemas.microsoft.com/office/powerpoint/2010/main" val="27231473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Creating a content provider</a:t>
            </a:r>
          </a:p>
        </p:txBody>
      </p:sp>
      <p:sp>
        <p:nvSpPr>
          <p:cNvPr id="4" name="Content Placeholder 3"/>
          <p:cNvSpPr txBox="1">
            <a:spLocks/>
          </p:cNvSpPr>
          <p:nvPr/>
        </p:nvSpPr>
        <p:spPr>
          <a:xfrm>
            <a:off x="838200" y="1690688"/>
            <a:ext cx="10783186" cy="4119076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class</a:t>
            </a: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MyContentProvider</a:t>
            </a: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 </a:t>
            </a:r>
            <a:r>
              <a:rPr lang="en-US" sz="2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ContentProvider</a:t>
            </a: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(){</a:t>
            </a:r>
          </a:p>
          <a:p>
            <a:pPr marL="0" indent="0">
              <a:buNone/>
            </a:pPr>
            <a:r>
              <a:rPr lang="en-US" sz="24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override fun </a:t>
            </a:r>
            <a:r>
              <a:rPr lang="en-US" sz="2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getType</a:t>
            </a: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uri</a:t>
            </a: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 Uri): String{</a:t>
            </a:r>
          </a:p>
          <a:p>
            <a:pPr marL="0" indent="0">
              <a:buNone/>
            </a:pP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US" sz="24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400" i="1" dirty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/* </a:t>
            </a:r>
            <a:r>
              <a:rPr lang="en-US" sz="2400" i="1" dirty="0" err="1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uri</a:t>
            </a:r>
            <a:r>
              <a:rPr lang="en-US" sz="2400" i="1" dirty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points to collection */</a:t>
            </a: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){</a:t>
            </a:r>
          </a:p>
          <a:p>
            <a:pPr marL="0" indent="0">
              <a:buNone/>
            </a:pP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24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"</a:t>
            </a:r>
            <a:r>
              <a:rPr lang="en-US" sz="2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vnd.android.cursor.dir</a:t>
            </a: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/vnd.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package.name</a:t>
            </a: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";</a:t>
            </a:r>
          </a:p>
          <a:p>
            <a:pPr marL="0" indent="0">
              <a:buNone/>
            </a:pP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}</a:t>
            </a:r>
            <a:r>
              <a:rPr lang="en-US" sz="24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else</a:t>
            </a: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0" indent="0">
              <a:buNone/>
            </a:pP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24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"</a:t>
            </a:r>
            <a:r>
              <a:rPr lang="en-US" sz="2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vnd.android.cursor.item</a:t>
            </a: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/vnd.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package.name</a:t>
            </a: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";</a:t>
            </a:r>
          </a:p>
          <a:p>
            <a:pPr marL="0" indent="0">
              <a:buNone/>
            </a:pP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}</a:t>
            </a:r>
          </a:p>
          <a:p>
            <a:pPr marL="0" indent="0">
              <a:buNone/>
            </a:pP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}</a:t>
            </a:r>
          </a:p>
          <a:p>
            <a:pPr marL="0" indent="0">
              <a:buNone/>
            </a:pP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5" name="Cloud Callout 4"/>
          <p:cNvSpPr/>
          <p:nvPr/>
        </p:nvSpPr>
        <p:spPr>
          <a:xfrm>
            <a:off x="191386" y="5047807"/>
            <a:ext cx="4061638" cy="1002119"/>
          </a:xfrm>
          <a:prstGeom prst="cloudCallout">
            <a:avLst>
              <a:gd name="adj1" fmla="val 43858"/>
              <a:gd name="adj2" fmla="val -16432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ContentResolver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  <a:b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CURSOR_DIR_BASE_TYPE</a:t>
            </a:r>
          </a:p>
        </p:txBody>
      </p:sp>
      <p:sp>
        <p:nvSpPr>
          <p:cNvPr id="6" name="Cloud Callout 5"/>
          <p:cNvSpPr/>
          <p:nvPr/>
        </p:nvSpPr>
        <p:spPr>
          <a:xfrm>
            <a:off x="3990753" y="5466021"/>
            <a:ext cx="4228214" cy="1002119"/>
          </a:xfrm>
          <a:prstGeom prst="cloudCallout">
            <a:avLst>
              <a:gd name="adj1" fmla="val -5095"/>
              <a:gd name="adj2" fmla="val -11445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ContentResolver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  <a:b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CURSOR_ITEM_BASE_TYPE</a:t>
            </a:r>
          </a:p>
        </p:txBody>
      </p:sp>
    </p:spTree>
    <p:extLst>
      <p:ext uri="{BB962C8B-B14F-4D97-AF65-F5344CB8AC3E}">
        <p14:creationId xmlns:p14="http://schemas.microsoft.com/office/powerpoint/2010/main" val="11191663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contacts are organized</a:t>
            </a:r>
          </a:p>
        </p:txBody>
      </p:sp>
      <p:sp>
        <p:nvSpPr>
          <p:cNvPr id="4" name="Rectangle 3"/>
          <p:cNvSpPr/>
          <p:nvPr/>
        </p:nvSpPr>
        <p:spPr>
          <a:xfrm>
            <a:off x="1380257" y="1984665"/>
            <a:ext cx="2628900" cy="77931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ContactsContract.Contacts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397575" y="3704358"/>
            <a:ext cx="2611582" cy="7793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ContactsContract.RawContacts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397575" y="5424054"/>
            <a:ext cx="2611582" cy="7793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latin typeface="Courier New" panose="02070309020205020404" pitchFamily="49" charset="0"/>
                <a:cs typeface="Courier New" panose="02070309020205020404" pitchFamily="49" charset="0"/>
              </a:rPr>
              <a:t>ContactsContract.Data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cxnSp>
        <p:nvCxnSpPr>
          <p:cNvPr id="8" name="Straight Connector 7"/>
          <p:cNvCxnSpPr>
            <a:stCxn id="4" idx="2"/>
            <a:endCxn id="5" idx="0"/>
          </p:cNvCxnSpPr>
          <p:nvPr/>
        </p:nvCxnSpPr>
        <p:spPr>
          <a:xfrm>
            <a:off x="2694707" y="2763983"/>
            <a:ext cx="8659" cy="940375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9" name="Straight Connector 8"/>
          <p:cNvCxnSpPr>
            <a:stCxn id="5" idx="2"/>
            <a:endCxn id="6" idx="0"/>
          </p:cNvCxnSpPr>
          <p:nvPr/>
        </p:nvCxnSpPr>
        <p:spPr>
          <a:xfrm>
            <a:off x="2703366" y="4483678"/>
            <a:ext cx="0" cy="940376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2703366" y="2784310"/>
            <a:ext cx="72031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/>
              <a:t>1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2703366" y="3254498"/>
            <a:ext cx="72031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/>
              <a:t>1..*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2703366" y="4534106"/>
            <a:ext cx="72031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/>
              <a:t>1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2703366" y="5004294"/>
            <a:ext cx="72031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/>
              <a:t>1..*</a:t>
            </a:r>
          </a:p>
        </p:txBody>
      </p:sp>
      <p:sp>
        <p:nvSpPr>
          <p:cNvPr id="21" name="Rectangle 20"/>
          <p:cNvSpPr/>
          <p:nvPr/>
        </p:nvSpPr>
        <p:spPr>
          <a:xfrm>
            <a:off x="6568783" y="2753592"/>
            <a:ext cx="3852429" cy="77931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2" name="Rounded Rectangle 21"/>
          <p:cNvSpPr/>
          <p:nvPr/>
        </p:nvSpPr>
        <p:spPr>
          <a:xfrm>
            <a:off x="7987579" y="2951019"/>
            <a:ext cx="1007919" cy="384463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Lisa</a:t>
            </a:r>
          </a:p>
        </p:txBody>
      </p:sp>
      <p:sp>
        <p:nvSpPr>
          <p:cNvPr id="24" name="Rectangle 23"/>
          <p:cNvSpPr/>
          <p:nvPr/>
        </p:nvSpPr>
        <p:spPr>
          <a:xfrm>
            <a:off x="5982564" y="3666519"/>
            <a:ext cx="4888923" cy="10106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5" name="Rounded Rectangle 24"/>
          <p:cNvSpPr/>
          <p:nvPr/>
        </p:nvSpPr>
        <p:spPr>
          <a:xfrm>
            <a:off x="6136042" y="3820997"/>
            <a:ext cx="2036620" cy="651715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Contact #3 from</a:t>
            </a:r>
          </a:p>
          <a:p>
            <a:pPr algn="ctr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bart@gmail.com</a:t>
            </a:r>
          </a:p>
        </p:txBody>
      </p:sp>
      <p:sp>
        <p:nvSpPr>
          <p:cNvPr id="26" name="Rounded Rectangle 25"/>
          <p:cNvSpPr/>
          <p:nvPr/>
        </p:nvSpPr>
        <p:spPr>
          <a:xfrm>
            <a:off x="8494999" y="3831389"/>
            <a:ext cx="2208069" cy="651715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Contact #8 from </a:t>
            </a:r>
          </a:p>
          <a:p>
            <a:pPr algn="ctr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bart@hotmail.com</a:t>
            </a:r>
          </a:p>
        </p:txBody>
      </p:sp>
      <p:sp>
        <p:nvSpPr>
          <p:cNvPr id="27" name="Rectangle 26"/>
          <p:cNvSpPr/>
          <p:nvPr/>
        </p:nvSpPr>
        <p:spPr>
          <a:xfrm>
            <a:off x="5556537" y="4791456"/>
            <a:ext cx="5740979" cy="143832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8" name="Rounded Rectangle 27"/>
          <p:cNvSpPr/>
          <p:nvPr/>
        </p:nvSpPr>
        <p:spPr>
          <a:xfrm>
            <a:off x="5688367" y="4912886"/>
            <a:ext cx="2185123" cy="432184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Name: Lisa</a:t>
            </a:r>
          </a:p>
        </p:txBody>
      </p:sp>
      <p:sp>
        <p:nvSpPr>
          <p:cNvPr id="29" name="Rounded Rectangle 28"/>
          <p:cNvSpPr/>
          <p:nvPr/>
        </p:nvSpPr>
        <p:spPr>
          <a:xfrm>
            <a:off x="5688365" y="5676240"/>
            <a:ext cx="2572621" cy="443985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Email: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lisa@simp.sons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Rounded Rectangle 29"/>
          <p:cNvSpPr/>
          <p:nvPr/>
        </p:nvSpPr>
        <p:spPr>
          <a:xfrm>
            <a:off x="8662337" y="4912886"/>
            <a:ext cx="2447059" cy="432184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City: Springfield</a:t>
            </a:r>
          </a:p>
        </p:txBody>
      </p:sp>
      <p:cxnSp>
        <p:nvCxnSpPr>
          <p:cNvPr id="33" name="Straight Connector 32"/>
          <p:cNvCxnSpPr>
            <a:stCxn id="22" idx="2"/>
            <a:endCxn id="25" idx="0"/>
          </p:cNvCxnSpPr>
          <p:nvPr/>
        </p:nvCxnSpPr>
        <p:spPr>
          <a:xfrm flipH="1">
            <a:off x="7154352" y="3335482"/>
            <a:ext cx="1337187" cy="485515"/>
          </a:xfrm>
          <a:prstGeom prst="line">
            <a:avLst/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34" name="Straight Connector 33"/>
          <p:cNvCxnSpPr>
            <a:stCxn id="22" idx="2"/>
            <a:endCxn id="26" idx="0"/>
          </p:cNvCxnSpPr>
          <p:nvPr/>
        </p:nvCxnSpPr>
        <p:spPr>
          <a:xfrm>
            <a:off x="8491539" y="3335482"/>
            <a:ext cx="1107495" cy="495907"/>
          </a:xfrm>
          <a:prstGeom prst="line">
            <a:avLst/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37" name="Straight Connector 36"/>
          <p:cNvCxnSpPr>
            <a:stCxn id="28" idx="0"/>
            <a:endCxn id="25" idx="2"/>
          </p:cNvCxnSpPr>
          <p:nvPr/>
        </p:nvCxnSpPr>
        <p:spPr>
          <a:xfrm flipV="1">
            <a:off x="6780929" y="4472712"/>
            <a:ext cx="373423" cy="440174"/>
          </a:xfrm>
          <a:prstGeom prst="line">
            <a:avLst/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40" name="Straight Connector 39"/>
          <p:cNvCxnSpPr>
            <a:stCxn id="30" idx="0"/>
            <a:endCxn id="26" idx="2"/>
          </p:cNvCxnSpPr>
          <p:nvPr/>
        </p:nvCxnSpPr>
        <p:spPr>
          <a:xfrm flipH="1" flipV="1">
            <a:off x="9599034" y="4483104"/>
            <a:ext cx="286833" cy="429782"/>
          </a:xfrm>
          <a:prstGeom prst="line">
            <a:avLst/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6568782" y="2078182"/>
            <a:ext cx="385242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u="sng" dirty="0"/>
              <a:t>Bart's Phone</a:t>
            </a:r>
          </a:p>
        </p:txBody>
      </p:sp>
      <p:sp>
        <p:nvSpPr>
          <p:cNvPr id="32" name="Rounded Rectangle 31"/>
          <p:cNvSpPr/>
          <p:nvPr/>
        </p:nvSpPr>
        <p:spPr>
          <a:xfrm>
            <a:off x="8599555" y="5649353"/>
            <a:ext cx="2572621" cy="443985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Email: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lisa@simp.sons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3" name="Arc 42"/>
          <p:cNvSpPr/>
          <p:nvPr/>
        </p:nvSpPr>
        <p:spPr>
          <a:xfrm>
            <a:off x="7367582" y="4462154"/>
            <a:ext cx="719137" cy="1341681"/>
          </a:xfrm>
          <a:prstGeom prst="arc">
            <a:avLst>
              <a:gd name="adj1" fmla="val 16308358"/>
              <a:gd name="adj2" fmla="val 4807807"/>
            </a:avLst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Arc 43"/>
          <p:cNvSpPr/>
          <p:nvPr/>
        </p:nvSpPr>
        <p:spPr>
          <a:xfrm flipH="1">
            <a:off x="8474216" y="4413279"/>
            <a:ext cx="911587" cy="1383549"/>
          </a:xfrm>
          <a:prstGeom prst="arc">
            <a:avLst>
              <a:gd name="adj1" fmla="val 16355008"/>
              <a:gd name="adj2" fmla="val 4807807"/>
            </a:avLst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63795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17" grpId="0"/>
      <p:bldP spid="18" grpId="0"/>
      <p:bldP spid="19" grpId="0"/>
      <p:bldP spid="20" grpId="0"/>
      <p:bldP spid="21" grpId="0" animBg="1"/>
      <p:bldP spid="22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10" grpId="0"/>
      <p:bldP spid="32" grpId="0" animBg="1"/>
      <p:bldP spid="43" grpId="0" animBg="1"/>
      <p:bldP spid="44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Contact provider's contract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ContactsContract.Contacts.CONTENT_URI</a:t>
            </a:r>
            <a:endParaRPr lang="en-US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ContactsContract.Contacts._ID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</a:p>
          <a:p>
            <a:pPr marL="0" indent="0">
              <a:buNone/>
            </a:pP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ContactsContract.Contacts.DISPLAY_NAME</a:t>
            </a:r>
            <a:endParaRPr lang="en-US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US" sz="1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ContactsContract.CommonDataKinds.Phone.CONTENT_URI</a:t>
            </a:r>
            <a:endParaRPr lang="en-US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ContactsContract.CommonDataKinds.Phone.NUMBER</a:t>
            </a:r>
            <a:endParaRPr lang="en-US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ContactsContract.CommonDataKinds.Phone.CONTACT_ID</a:t>
            </a:r>
            <a:endParaRPr lang="en-US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US" sz="1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ContactsContract.CommonDataKinds.Email.CONTENT_URI</a:t>
            </a:r>
            <a:endParaRPr lang="en-US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ContactsContract.CommonDataKinds.Email.ADDRESS</a:t>
            </a:r>
            <a:endParaRPr lang="en-US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ContactsContract.CommonDataKinds.Email.CONTACT_ID</a:t>
            </a:r>
            <a:endParaRPr lang="en-US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US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US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US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5919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Pattern for Notifying changes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838199" y="1825625"/>
            <a:ext cx="10761921" cy="4351338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Use content providers to notify changes.</a:t>
            </a:r>
          </a:p>
          <a:p>
            <a:r>
              <a:rPr lang="en-US" dirty="0"/>
              <a:t>Need to properly implement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query</a:t>
            </a:r>
            <a:r>
              <a:rPr lang="en-US" dirty="0"/>
              <a:t>,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insert</a:t>
            </a:r>
            <a:r>
              <a:rPr lang="en-US" dirty="0"/>
              <a:t>,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update</a:t>
            </a:r>
            <a:r>
              <a:rPr lang="en-US" dirty="0"/>
              <a:t> &amp;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delete</a:t>
            </a:r>
            <a:r>
              <a:rPr lang="en-US" dirty="0"/>
              <a:t>.</a:t>
            </a:r>
          </a:p>
          <a:p>
            <a:r>
              <a:rPr lang="en-US" dirty="0"/>
              <a:t>To work properly, data may only be changed through these methods on the content provider.</a:t>
            </a:r>
          </a:p>
          <a:p>
            <a:pPr lvl="1"/>
            <a:r>
              <a:rPr lang="en-US" dirty="0"/>
              <a:t>In fragments/activities, work with the data through the content provider.</a:t>
            </a:r>
          </a:p>
        </p:txBody>
      </p:sp>
    </p:spTree>
    <p:extLst>
      <p:ext uri="{BB962C8B-B14F-4D97-AF65-F5344CB8AC3E}">
        <p14:creationId xmlns:p14="http://schemas.microsoft.com/office/powerpoint/2010/main" val="4831503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Notifying changes</a:t>
            </a:r>
          </a:p>
        </p:txBody>
      </p:sp>
      <p:sp>
        <p:nvSpPr>
          <p:cNvPr id="4" name="Content Placeholder 3"/>
          <p:cNvSpPr txBox="1">
            <a:spLocks/>
          </p:cNvSpPr>
          <p:nvPr/>
        </p:nvSpPr>
        <p:spPr>
          <a:xfrm>
            <a:off x="708314" y="1690688"/>
            <a:ext cx="10775373" cy="4119076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>
              <a:buNone/>
            </a:pPr>
            <a:r>
              <a:rPr lang="en-US" sz="2400" b="1" dirty="0">
                <a:solidFill>
                  <a:srgbClr val="00386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public class</a:t>
            </a:r>
            <a:r>
              <a:rPr lang="en-US" sz="2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MyContentProvider</a:t>
            </a:r>
            <a:r>
              <a:rPr lang="en-US" sz="2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b="1" dirty="0">
                <a:solidFill>
                  <a:srgbClr val="00386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extends</a:t>
            </a:r>
            <a:r>
              <a:rPr lang="en-US" sz="2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ContentPrivider</a:t>
            </a:r>
            <a:r>
              <a:rPr lang="en-US" sz="2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0" lvl="0" indent="0">
              <a:buNone/>
            </a:pPr>
            <a:r>
              <a:rPr lang="en-US" sz="2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fr-FR" sz="2400" b="1" dirty="0">
                <a:solidFill>
                  <a:srgbClr val="00386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public</a:t>
            </a:r>
            <a:r>
              <a:rPr lang="fr-FR" sz="2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Uri insert(Uri </a:t>
            </a:r>
            <a:r>
              <a:rPr lang="fr-FR" sz="24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uri</a:t>
            </a:r>
            <a:r>
              <a:rPr lang="fr-FR" sz="2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fr-FR" sz="24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ContentValues</a:t>
            </a:r>
            <a:r>
              <a:rPr lang="fr-FR" sz="2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values){</a:t>
            </a:r>
          </a:p>
          <a:p>
            <a:pPr marL="0" lvl="0" indent="0">
              <a:buNone/>
            </a:pPr>
            <a:r>
              <a:rPr lang="fr-FR" sz="2400" i="1" dirty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// Do the insertion...</a:t>
            </a:r>
          </a:p>
          <a:p>
            <a:pPr marL="0" lvl="0" indent="0">
              <a:buNone/>
            </a:pPr>
            <a:r>
              <a:rPr lang="fr-FR" sz="2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fr-FR" sz="24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getContext</a:t>
            </a:r>
            <a:r>
              <a:rPr lang="fr-FR" sz="2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().</a:t>
            </a:r>
            <a:r>
              <a:rPr lang="fr-FR" sz="24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getContentResolver</a:t>
            </a:r>
            <a:r>
              <a:rPr lang="fr-FR" sz="2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().</a:t>
            </a:r>
            <a:r>
              <a:rPr lang="fr-FR" sz="24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notifyChange</a:t>
            </a:r>
            <a:r>
              <a:rPr lang="fr-FR" sz="2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</a:p>
          <a:p>
            <a:pPr marL="0" lvl="0" indent="0">
              <a:buNone/>
            </a:pPr>
            <a:r>
              <a:rPr lang="fr-FR" sz="2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fr-FR" sz="24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theUri</a:t>
            </a:r>
            <a:r>
              <a:rPr lang="fr-FR" sz="2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</a:p>
          <a:p>
            <a:pPr marL="0" lvl="0" indent="0">
              <a:buNone/>
            </a:pPr>
            <a:r>
              <a:rPr lang="fr-FR" sz="2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fr-FR" sz="24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theContentObserver</a:t>
            </a:r>
            <a:endParaRPr lang="fr-FR" sz="24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lvl="0" indent="0">
              <a:buNone/>
            </a:pPr>
            <a:r>
              <a:rPr lang="fr-FR" sz="2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);</a:t>
            </a:r>
          </a:p>
          <a:p>
            <a:pPr marL="0" lvl="0" indent="0">
              <a:buNone/>
            </a:pPr>
            <a:r>
              <a:rPr lang="fr-FR" sz="2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</a:p>
          <a:p>
            <a:pPr marL="0" lvl="0" indent="0">
              <a:buNone/>
            </a:pPr>
            <a:r>
              <a:rPr lang="en-US" sz="2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7" name="Cloud Callout 6"/>
          <p:cNvSpPr/>
          <p:nvPr/>
        </p:nvSpPr>
        <p:spPr>
          <a:xfrm>
            <a:off x="6483226" y="3952454"/>
            <a:ext cx="2327787" cy="1246909"/>
          </a:xfrm>
          <a:prstGeom prst="cloudCallout">
            <a:avLst>
              <a:gd name="adj1" fmla="val -101563"/>
              <a:gd name="adj2" fmla="val -2898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latin typeface="Georgia" panose="02040502050405020303" pitchFamily="18" charset="0"/>
                <a:cs typeface="Arial" panose="020B0604020202020204" pitchFamily="34" charset="0"/>
              </a:rPr>
              <a:t>In many  cases 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null</a:t>
            </a:r>
            <a:r>
              <a:rPr lang="en-US" sz="2000" dirty="0">
                <a:latin typeface="Georgia" panose="02040502050405020303" pitchFamily="18" charset="0"/>
                <a:cs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4279845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Fundamental app components</a:t>
            </a:r>
          </a:p>
        </p:txBody>
      </p:sp>
      <p:sp>
        <p:nvSpPr>
          <p:cNvPr id="5" name="Rectangle 4"/>
          <p:cNvSpPr/>
          <p:nvPr/>
        </p:nvSpPr>
        <p:spPr>
          <a:xfrm>
            <a:off x="2317491" y="1690688"/>
            <a:ext cx="7596530" cy="453565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Oval 28"/>
          <p:cNvSpPr/>
          <p:nvPr/>
        </p:nvSpPr>
        <p:spPr>
          <a:xfrm>
            <a:off x="2381292" y="1756735"/>
            <a:ext cx="2201780" cy="220178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Activities</a:t>
            </a:r>
          </a:p>
        </p:txBody>
      </p:sp>
      <p:sp>
        <p:nvSpPr>
          <p:cNvPr id="30" name="Oval 29"/>
          <p:cNvSpPr/>
          <p:nvPr/>
        </p:nvSpPr>
        <p:spPr>
          <a:xfrm>
            <a:off x="7644656" y="1756735"/>
            <a:ext cx="2201780" cy="220178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Services</a:t>
            </a:r>
          </a:p>
        </p:txBody>
      </p:sp>
      <p:sp>
        <p:nvSpPr>
          <p:cNvPr id="31" name="Oval 30"/>
          <p:cNvSpPr/>
          <p:nvPr/>
        </p:nvSpPr>
        <p:spPr>
          <a:xfrm>
            <a:off x="3679094" y="3956071"/>
            <a:ext cx="2201780" cy="220178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Broadcast Receivers</a:t>
            </a:r>
          </a:p>
        </p:txBody>
      </p:sp>
      <p:sp>
        <p:nvSpPr>
          <p:cNvPr id="32" name="Oval 31"/>
          <p:cNvSpPr/>
          <p:nvPr/>
        </p:nvSpPr>
        <p:spPr>
          <a:xfrm>
            <a:off x="6335868" y="3958515"/>
            <a:ext cx="2201780" cy="220178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>
                <a:latin typeface="Arial" panose="020B0604020202020204" pitchFamily="34" charset="0"/>
                <a:cs typeface="Arial" panose="020B0604020202020204" pitchFamily="34" charset="0"/>
              </a:rPr>
              <a:t>Content Providers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4832684" y="2916680"/>
            <a:ext cx="25266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Application</a:t>
            </a:r>
            <a:endParaRPr lang="en-US" sz="2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65996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4000500" y="2777840"/>
            <a:ext cx="6421583" cy="3058388"/>
            <a:chOff x="4000500" y="2777840"/>
            <a:chExt cx="6421583" cy="3058388"/>
          </a:xfrm>
        </p:grpSpPr>
        <p:sp>
          <p:nvSpPr>
            <p:cNvPr id="12" name="Rectangle 11"/>
            <p:cNvSpPr/>
            <p:nvPr/>
          </p:nvSpPr>
          <p:spPr>
            <a:xfrm>
              <a:off x="4000500" y="2777840"/>
              <a:ext cx="6421582" cy="3058388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4000501" y="2784768"/>
              <a:ext cx="642158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b="1" u="sng" dirty="0"/>
                <a:t>Your application</a:t>
              </a: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What's a Content provider?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605848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An application component providing data to other applications.</a:t>
            </a:r>
          </a:p>
        </p:txBody>
      </p:sp>
      <p:sp>
        <p:nvSpPr>
          <p:cNvPr id="4" name="Rounded Rectangle 3"/>
          <p:cNvSpPr/>
          <p:nvPr/>
        </p:nvSpPr>
        <p:spPr>
          <a:xfrm>
            <a:off x="8489373" y="3666261"/>
            <a:ext cx="1444337" cy="1278082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Georgia" panose="02040502050405020303" pitchFamily="18" charset="0"/>
              </a:rPr>
              <a:t>Your data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5205847" y="3564084"/>
            <a:ext cx="2199409" cy="148936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Georgia" panose="02040502050405020303" pitchFamily="18" charset="0"/>
              </a:rPr>
              <a:t>Your content provider</a:t>
            </a:r>
          </a:p>
        </p:txBody>
      </p:sp>
      <p:cxnSp>
        <p:nvCxnSpPr>
          <p:cNvPr id="10" name="Straight Arrow Connector 9"/>
          <p:cNvCxnSpPr>
            <a:stCxn id="5" idx="3"/>
            <a:endCxn id="4" idx="1"/>
          </p:cNvCxnSpPr>
          <p:nvPr/>
        </p:nvCxnSpPr>
        <p:spPr>
          <a:xfrm flipV="1">
            <a:off x="7405256" y="4305302"/>
            <a:ext cx="1084117" cy="3464"/>
          </a:xfrm>
          <a:prstGeom prst="straightConnector1">
            <a:avLst/>
          </a:prstGeom>
          <a:ln w="57150">
            <a:headEnd type="triangle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>
            <a:cxnSpLocks/>
            <a:endCxn id="5" idx="1"/>
          </p:cNvCxnSpPr>
          <p:nvPr/>
        </p:nvCxnSpPr>
        <p:spPr>
          <a:xfrm>
            <a:off x="2452252" y="4305302"/>
            <a:ext cx="2753595" cy="3464"/>
          </a:xfrm>
          <a:prstGeom prst="straightConnector1">
            <a:avLst/>
          </a:prstGeom>
          <a:ln w="57150">
            <a:headEnd type="triangle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6" name="Curved Connector 15"/>
          <p:cNvCxnSpPr>
            <a:cxnSpLocks/>
            <a:endCxn id="5" idx="1"/>
          </p:cNvCxnSpPr>
          <p:nvPr/>
        </p:nvCxnSpPr>
        <p:spPr>
          <a:xfrm flipV="1">
            <a:off x="2452252" y="4308766"/>
            <a:ext cx="2753595" cy="1132608"/>
          </a:xfrm>
          <a:prstGeom prst="curvedConnector3">
            <a:avLst/>
          </a:prstGeom>
          <a:ln w="57150">
            <a:headEnd type="triangle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7" name="Curved Connector 16"/>
          <p:cNvCxnSpPr>
            <a:cxnSpLocks/>
            <a:endCxn id="5" idx="1"/>
          </p:cNvCxnSpPr>
          <p:nvPr/>
        </p:nvCxnSpPr>
        <p:spPr>
          <a:xfrm>
            <a:off x="2452252" y="3172695"/>
            <a:ext cx="2753595" cy="1136071"/>
          </a:xfrm>
          <a:prstGeom prst="curvedConnector3">
            <a:avLst/>
          </a:prstGeom>
          <a:ln w="57150">
            <a:headEnd type="triangle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9" name="Cloud 8"/>
          <p:cNvSpPr/>
          <p:nvPr/>
        </p:nvSpPr>
        <p:spPr>
          <a:xfrm>
            <a:off x="3070512" y="3673189"/>
            <a:ext cx="1693718" cy="1278082"/>
          </a:xfrm>
          <a:prstGeom prst="cloud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Georgia" panose="02040502050405020303" pitchFamily="18" charset="0"/>
              </a:rPr>
              <a:t>The Contract</a:t>
            </a:r>
          </a:p>
        </p:txBody>
      </p:sp>
      <p:sp>
        <p:nvSpPr>
          <p:cNvPr id="15" name="Cloud Callout 14"/>
          <p:cNvSpPr/>
          <p:nvPr/>
        </p:nvSpPr>
        <p:spPr>
          <a:xfrm>
            <a:off x="10228520" y="2211401"/>
            <a:ext cx="1818167" cy="1573619"/>
          </a:xfrm>
          <a:prstGeom prst="cloudCallout">
            <a:avLst>
              <a:gd name="adj1" fmla="val -74634"/>
              <a:gd name="adj2" fmla="val 55743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Identified through URIs.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A2114365-16BC-4E3D-9434-37D7B2EEA8D4}"/>
              </a:ext>
            </a:extLst>
          </p:cNvPr>
          <p:cNvSpPr/>
          <p:nvPr/>
        </p:nvSpPr>
        <p:spPr>
          <a:xfrm>
            <a:off x="758534" y="2798839"/>
            <a:ext cx="1693718" cy="706795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u="sng" dirty="0">
                <a:solidFill>
                  <a:schemeClr val="tx1"/>
                </a:solidFill>
              </a:rPr>
              <a:t>App #3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D8B0C306-8359-414A-A8FC-DACBA7BC5653}"/>
              </a:ext>
            </a:extLst>
          </p:cNvPr>
          <p:cNvSpPr/>
          <p:nvPr/>
        </p:nvSpPr>
        <p:spPr>
          <a:xfrm>
            <a:off x="758534" y="3958832"/>
            <a:ext cx="1693718" cy="706795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u="sng" dirty="0">
                <a:solidFill>
                  <a:schemeClr val="tx1"/>
                </a:solidFill>
              </a:rPr>
              <a:t>App #14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45CD8887-7337-493B-B11D-FEE1D00AB978}"/>
              </a:ext>
            </a:extLst>
          </p:cNvPr>
          <p:cNvSpPr/>
          <p:nvPr/>
        </p:nvSpPr>
        <p:spPr>
          <a:xfrm>
            <a:off x="758534" y="5087975"/>
            <a:ext cx="1693718" cy="706795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u="sng" dirty="0">
                <a:solidFill>
                  <a:schemeClr val="tx1"/>
                </a:solidFill>
              </a:rPr>
              <a:t>App #38</a:t>
            </a:r>
          </a:p>
        </p:txBody>
      </p:sp>
    </p:spTree>
    <p:extLst>
      <p:ext uri="{BB962C8B-B14F-4D97-AF65-F5344CB8AC3E}">
        <p14:creationId xmlns:p14="http://schemas.microsoft.com/office/powerpoint/2010/main" val="17067295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  <p:bldP spid="5" grpId="0" animBg="1"/>
      <p:bldP spid="9" grpId="0" animBg="1"/>
      <p:bldP spid="15" grpId="0" animBg="1"/>
      <p:bldP spid="19" grpId="0" animBg="1"/>
      <p:bldP spid="21" grpId="0" animBg="1"/>
      <p:bldP spid="2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What's a Content provider?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1512209"/>
          </a:xfrm>
        </p:spPr>
        <p:txBody>
          <a:bodyPr>
            <a:spAutoFit/>
          </a:bodyPr>
          <a:lstStyle/>
          <a:p>
            <a:pPr marL="0" indent="0">
              <a:buNone/>
            </a:pPr>
            <a:r>
              <a:rPr lang="en-US" dirty="0"/>
              <a:t>An application component providing data to other applications.</a:t>
            </a:r>
          </a:p>
          <a:p>
            <a:r>
              <a:rPr lang="en-US" dirty="0"/>
              <a:t>In theory, the data can be stored in any way.</a:t>
            </a:r>
          </a:p>
          <a:p>
            <a:r>
              <a:rPr lang="en-US" dirty="0"/>
              <a:t>In practice, it is easy to use data from SQLite.</a:t>
            </a:r>
          </a:p>
        </p:txBody>
      </p:sp>
    </p:spTree>
    <p:extLst>
      <p:ext uri="{BB962C8B-B14F-4D97-AF65-F5344CB8AC3E}">
        <p14:creationId xmlns:p14="http://schemas.microsoft.com/office/powerpoint/2010/main" val="22320237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934700" cy="1325563"/>
          </a:xfrm>
        </p:spPr>
        <p:txBody>
          <a:bodyPr/>
          <a:lstStyle/>
          <a:p>
            <a:r>
              <a:rPr lang="en-US" dirty="0"/>
              <a:t>How do I use a content provider?</a:t>
            </a:r>
          </a:p>
        </p:txBody>
      </p:sp>
      <p:sp>
        <p:nvSpPr>
          <p:cNvPr id="4" name="Content Placeholder 3"/>
          <p:cNvSpPr txBox="1">
            <a:spLocks/>
          </p:cNvSpPr>
          <p:nvPr/>
        </p:nvSpPr>
        <p:spPr>
          <a:xfrm>
            <a:off x="1785904" y="1709235"/>
            <a:ext cx="8620191" cy="433965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0" b="1" dirty="0" err="1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val</a:t>
            </a: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contentResolver</a:t>
            </a: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2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aContext.contentResolver</a:t>
            </a:r>
            <a:endParaRPr lang="en-US" sz="24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Content Placeholder 3"/>
          <p:cNvSpPr txBox="1">
            <a:spLocks/>
          </p:cNvSpPr>
          <p:nvPr/>
        </p:nvSpPr>
        <p:spPr>
          <a:xfrm>
            <a:off x="2664342" y="2667345"/>
            <a:ext cx="6809267" cy="433965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contentResolver.query</a:t>
            </a: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theUri</a:t>
            </a: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...)</a:t>
            </a:r>
          </a:p>
        </p:txBody>
      </p:sp>
      <p:sp>
        <p:nvSpPr>
          <p:cNvPr id="6" name="Content Placeholder 3"/>
          <p:cNvSpPr txBox="1">
            <a:spLocks/>
          </p:cNvSpPr>
          <p:nvPr/>
        </p:nvSpPr>
        <p:spPr>
          <a:xfrm>
            <a:off x="2664342" y="3505656"/>
            <a:ext cx="6809267" cy="433965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contentResolver.insert</a:t>
            </a: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theUri</a:t>
            </a: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...)</a:t>
            </a:r>
          </a:p>
        </p:txBody>
      </p:sp>
      <p:sp>
        <p:nvSpPr>
          <p:cNvPr id="7" name="Content Placeholder 3"/>
          <p:cNvSpPr txBox="1">
            <a:spLocks/>
          </p:cNvSpPr>
          <p:nvPr/>
        </p:nvSpPr>
        <p:spPr>
          <a:xfrm>
            <a:off x="2664342" y="4343967"/>
            <a:ext cx="6809267" cy="433965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contentResolver.update</a:t>
            </a: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theUri</a:t>
            </a: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...)</a:t>
            </a:r>
          </a:p>
        </p:txBody>
      </p:sp>
      <p:sp>
        <p:nvSpPr>
          <p:cNvPr id="8" name="Content Placeholder 3"/>
          <p:cNvSpPr txBox="1">
            <a:spLocks/>
          </p:cNvSpPr>
          <p:nvPr/>
        </p:nvSpPr>
        <p:spPr>
          <a:xfrm>
            <a:off x="2664342" y="5182278"/>
            <a:ext cx="6809267" cy="433965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contentResolver.delete</a:t>
            </a: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theUri</a:t>
            </a: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...)</a:t>
            </a:r>
          </a:p>
        </p:txBody>
      </p:sp>
    </p:spTree>
    <p:extLst>
      <p:ext uri="{BB962C8B-B14F-4D97-AF65-F5344CB8AC3E}">
        <p14:creationId xmlns:p14="http://schemas.microsoft.com/office/powerpoint/2010/main" val="41355299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URI for content providers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616239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Identifies data in providers.</a:t>
            </a:r>
          </a:p>
        </p:txBody>
      </p:sp>
      <p:sp>
        <p:nvSpPr>
          <p:cNvPr id="4" name="Content Placeholder 3"/>
          <p:cNvSpPr txBox="1">
            <a:spLocks/>
          </p:cNvSpPr>
          <p:nvPr/>
        </p:nvSpPr>
        <p:spPr>
          <a:xfrm>
            <a:off x="644231" y="2441864"/>
            <a:ext cx="9718963" cy="535531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3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content://com.android.contacts/contacts</a:t>
            </a:r>
            <a:endParaRPr lang="en-US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37755" y="3203974"/>
            <a:ext cx="1724890" cy="58870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Scheme</a:t>
            </a:r>
          </a:p>
        </p:txBody>
      </p:sp>
      <p:sp>
        <p:nvSpPr>
          <p:cNvPr id="6" name="Rectangle 5"/>
          <p:cNvSpPr/>
          <p:nvPr/>
        </p:nvSpPr>
        <p:spPr>
          <a:xfrm>
            <a:off x="3210790" y="3203974"/>
            <a:ext cx="4852555" cy="58870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Authority</a:t>
            </a:r>
          </a:p>
        </p:txBody>
      </p:sp>
      <p:sp>
        <p:nvSpPr>
          <p:cNvPr id="7" name="Rectangle 6"/>
          <p:cNvSpPr/>
          <p:nvPr/>
        </p:nvSpPr>
        <p:spPr>
          <a:xfrm>
            <a:off x="8368144" y="3203974"/>
            <a:ext cx="1908466" cy="58870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Directory</a:t>
            </a:r>
          </a:p>
        </p:txBody>
      </p:sp>
      <p:sp>
        <p:nvSpPr>
          <p:cNvPr id="8" name="Content Placeholder 3"/>
          <p:cNvSpPr txBox="1">
            <a:spLocks/>
          </p:cNvSpPr>
          <p:nvPr/>
        </p:nvSpPr>
        <p:spPr>
          <a:xfrm>
            <a:off x="10536382" y="2435708"/>
            <a:ext cx="928259" cy="547842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3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/52</a:t>
            </a:r>
            <a:endParaRPr lang="en-US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0879281" y="3186884"/>
            <a:ext cx="585360" cy="58870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Id</a:t>
            </a:r>
          </a:p>
        </p:txBody>
      </p:sp>
      <p:sp>
        <p:nvSpPr>
          <p:cNvPr id="10" name="Content Placeholder 3"/>
          <p:cNvSpPr txBox="1">
            <a:spLocks/>
          </p:cNvSpPr>
          <p:nvPr/>
        </p:nvSpPr>
        <p:spPr>
          <a:xfrm>
            <a:off x="1197553" y="4722712"/>
            <a:ext cx="10051471" cy="1187505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000" b="1" dirty="0" err="1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val</a:t>
            </a: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uri</a:t>
            </a: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20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Uri.parse</a:t>
            </a: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("content://authority/collection")</a:t>
            </a:r>
          </a:p>
          <a:p>
            <a:pPr marL="0" indent="0">
              <a:buNone/>
            </a:pPr>
            <a:r>
              <a:rPr lang="en-US" sz="2000" b="1" dirty="0" err="1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val</a:t>
            </a: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uri2 = </a:t>
            </a:r>
            <a:r>
              <a:rPr lang="en-US" sz="20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ContentUris.withAppendedId</a:t>
            </a: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0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uri</a:t>
            </a: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37)</a:t>
            </a:r>
          </a:p>
          <a:p>
            <a:pPr marL="0" indent="0">
              <a:buNone/>
            </a:pPr>
            <a:r>
              <a:rPr lang="en-US" sz="2000" b="1" dirty="0" err="1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val</a:t>
            </a: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id: Long = </a:t>
            </a:r>
            <a:r>
              <a:rPr lang="en-US" sz="20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ContentUris.parseId</a:t>
            </a: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(uri2)</a:t>
            </a:r>
          </a:p>
        </p:txBody>
      </p:sp>
      <p:sp>
        <p:nvSpPr>
          <p:cNvPr id="11" name="Content Placeholder 2"/>
          <p:cNvSpPr txBox="1">
            <a:spLocks/>
          </p:cNvSpPr>
          <p:nvPr/>
        </p:nvSpPr>
        <p:spPr>
          <a:xfrm>
            <a:off x="838200" y="4106473"/>
            <a:ext cx="10515600" cy="61623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dirty="0"/>
              <a:t>Useful methods:</a:t>
            </a:r>
          </a:p>
        </p:txBody>
      </p:sp>
    </p:spTree>
    <p:extLst>
      <p:ext uri="{BB962C8B-B14F-4D97-AF65-F5344CB8AC3E}">
        <p14:creationId xmlns:p14="http://schemas.microsoft.com/office/powerpoint/2010/main" val="40702108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uiExpand="1" build="p" animBg="1"/>
      <p:bldP spid="1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Reading data</a:t>
            </a:r>
          </a:p>
        </p:txBody>
      </p:sp>
      <p:sp>
        <p:nvSpPr>
          <p:cNvPr id="4" name="Content Placeholder 3"/>
          <p:cNvSpPr txBox="1">
            <a:spLocks/>
          </p:cNvSpPr>
          <p:nvPr/>
        </p:nvSpPr>
        <p:spPr>
          <a:xfrm>
            <a:off x="183574" y="1690688"/>
            <a:ext cx="3900053" cy="3003130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contentResolver.query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theUri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theProjection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theSelection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theSelectionArgs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sortOrder</a:t>
            </a:r>
            <a:endParaRPr lang="en-US" sz="22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</p:txBody>
      </p:sp>
      <p:sp>
        <p:nvSpPr>
          <p:cNvPr id="5" name="Content Placeholder 3"/>
          <p:cNvSpPr txBox="1">
            <a:spLocks/>
          </p:cNvSpPr>
          <p:nvPr/>
        </p:nvSpPr>
        <p:spPr>
          <a:xfrm>
            <a:off x="4374573" y="1690688"/>
            <a:ext cx="7554191" cy="2994666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contentResolver.query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Uri.parse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"content://</a:t>
            </a:r>
            <a:r>
              <a:rPr lang="en-US" sz="16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com.android.contacts</a:t>
            </a:r>
            <a:r>
              <a:rPr lang="en-US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/contacts"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),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arrayOf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</a:t>
            </a: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display_name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"),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"</a:t>
            </a: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display_name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?",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arrayOf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</a:t>
            </a: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Edsger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W. Dijkstra"),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"</a:t>
            </a: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display_name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DESC"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</p:txBody>
      </p:sp>
      <p:sp>
        <p:nvSpPr>
          <p:cNvPr id="6" name="Cloud 5"/>
          <p:cNvSpPr/>
          <p:nvPr/>
        </p:nvSpPr>
        <p:spPr>
          <a:xfrm>
            <a:off x="8380266" y="3813190"/>
            <a:ext cx="3236771" cy="1761256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Georgia" panose="02040502050405020303" pitchFamily="18" charset="0"/>
              </a:rPr>
              <a:t>Don't hardcode the strings, use the contract instead!</a:t>
            </a:r>
          </a:p>
        </p:txBody>
      </p:sp>
      <p:sp>
        <p:nvSpPr>
          <p:cNvPr id="7" name="Content Placeholder 3"/>
          <p:cNvSpPr txBox="1">
            <a:spLocks/>
          </p:cNvSpPr>
          <p:nvPr/>
        </p:nvSpPr>
        <p:spPr>
          <a:xfrm>
            <a:off x="422131" y="5770837"/>
            <a:ext cx="11347739" cy="397032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20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&lt;uses-permission android:name="android.permission.READ_CONTACTS"/&gt;</a:t>
            </a:r>
            <a:endParaRPr lang="en-US" sz="22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92962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Reading data</a:t>
            </a:r>
          </a:p>
        </p:txBody>
      </p:sp>
      <p:sp>
        <p:nvSpPr>
          <p:cNvPr id="4" name="Content Placeholder 3"/>
          <p:cNvSpPr txBox="1">
            <a:spLocks/>
          </p:cNvSpPr>
          <p:nvPr/>
        </p:nvSpPr>
        <p:spPr>
          <a:xfrm>
            <a:off x="838200" y="1690688"/>
            <a:ext cx="10515600" cy="4570482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0" b="1" dirty="0" err="1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val</a:t>
            </a: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cursor = </a:t>
            </a:r>
            <a:r>
              <a:rPr lang="en-US" sz="2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contentResolver.query</a:t>
            </a: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(...)</a:t>
            </a:r>
          </a:p>
          <a:p>
            <a:pPr marL="0" indent="0">
              <a:buNone/>
            </a:pPr>
            <a:endParaRPr lang="en-US" sz="24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400" b="1" dirty="0" err="1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val</a:t>
            </a: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count = </a:t>
            </a:r>
            <a:r>
              <a:rPr lang="en-US" sz="2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cursor.getCount</a:t>
            </a: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marL="0" indent="0">
              <a:buNone/>
            </a:pPr>
            <a:endParaRPr lang="en-US" sz="24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4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while</a:t>
            </a: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cursor.moveToNext</a:t>
            </a: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()){</a:t>
            </a:r>
          </a:p>
          <a:p>
            <a:pPr marL="0" indent="0">
              <a:buNone/>
            </a:pP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400" b="1" dirty="0" err="1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val</a:t>
            </a: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aString</a:t>
            </a: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2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cursor.getString</a:t>
            </a: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(0)</a:t>
            </a:r>
          </a:p>
          <a:p>
            <a:pPr marL="0" indent="0">
              <a:buNone/>
            </a:pP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400" b="1" dirty="0" err="1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val</a:t>
            </a:r>
            <a:r>
              <a:rPr lang="en-US" sz="24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anInt</a:t>
            </a: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2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cursor.getInt</a:t>
            </a: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(1)</a:t>
            </a:r>
          </a:p>
          <a:p>
            <a:pPr marL="0" indent="0">
              <a:buNone/>
            </a:pP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buNone/>
            </a:pPr>
            <a:endParaRPr lang="en-US" sz="24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cursor.close</a:t>
            </a: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 </a:t>
            </a:r>
            <a:r>
              <a:rPr lang="en-US" sz="2400" i="1" dirty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(or use the "use" function).</a:t>
            </a:r>
          </a:p>
        </p:txBody>
      </p:sp>
    </p:spTree>
    <p:extLst>
      <p:ext uri="{BB962C8B-B14F-4D97-AF65-F5344CB8AC3E}">
        <p14:creationId xmlns:p14="http://schemas.microsoft.com/office/powerpoint/2010/main" val="42690145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JU Grå">
  <a:themeElements>
    <a:clrScheme name="JU">
      <a:dk1>
        <a:srgbClr val="000000"/>
      </a:dk1>
      <a:lt1>
        <a:srgbClr val="FFFFFF"/>
      </a:lt1>
      <a:dk2>
        <a:srgbClr val="003865"/>
      </a:dk2>
      <a:lt2>
        <a:srgbClr val="EBEBDF"/>
      </a:lt2>
      <a:accent1>
        <a:srgbClr val="961B81"/>
      </a:accent1>
      <a:accent2>
        <a:srgbClr val="FFB500"/>
      </a:accent2>
      <a:accent3>
        <a:srgbClr val="003865"/>
      </a:accent3>
      <a:accent4>
        <a:srgbClr val="EBEBDF"/>
      </a:accent4>
      <a:accent5>
        <a:srgbClr val="009CDE"/>
      </a:accent5>
      <a:accent6>
        <a:srgbClr val="007A33"/>
      </a:accent6>
      <a:hlink>
        <a:srgbClr val="EBEBDF"/>
      </a:hlink>
      <a:folHlink>
        <a:srgbClr val="961B81"/>
      </a:folHlink>
    </a:clrScheme>
    <a:fontScheme name="Custom 1">
      <a:majorFont>
        <a:latin typeface="Arial"/>
        <a:ea typeface=""/>
        <a:cs typeface=""/>
      </a:majorFont>
      <a:minorFont>
        <a:latin typeface="Georg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36838</TotalTime>
  <Words>1613</Words>
  <Application>Microsoft Office PowerPoint</Application>
  <PresentationFormat>Widescreen</PresentationFormat>
  <Paragraphs>265</Paragraphs>
  <Slides>26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4" baseType="lpstr">
      <vt:lpstr>Arial</vt:lpstr>
      <vt:lpstr>BentonSans Medium</vt:lpstr>
      <vt:lpstr>BentonSans Regular</vt:lpstr>
      <vt:lpstr>Calibri</vt:lpstr>
      <vt:lpstr>Courier New</vt:lpstr>
      <vt:lpstr>Garamond</vt:lpstr>
      <vt:lpstr>Georgia</vt:lpstr>
      <vt:lpstr>JU Grå</vt:lpstr>
      <vt:lpstr>PowerPoint Presentation</vt:lpstr>
      <vt:lpstr>Android Content Providers</vt:lpstr>
      <vt:lpstr>Fundamental app components</vt:lpstr>
      <vt:lpstr>What's a Content provider?</vt:lpstr>
      <vt:lpstr>What's a Content provider?</vt:lpstr>
      <vt:lpstr>How do I use a content provider?</vt:lpstr>
      <vt:lpstr>The URI for content providers</vt:lpstr>
      <vt:lpstr>Reading data</vt:lpstr>
      <vt:lpstr>Reading data</vt:lpstr>
      <vt:lpstr>Inserting data</vt:lpstr>
      <vt:lpstr>Updating data</vt:lpstr>
      <vt:lpstr>Deleting data</vt:lpstr>
      <vt:lpstr>Creating a content provider</vt:lpstr>
      <vt:lpstr>Creating a content provider</vt:lpstr>
      <vt:lpstr>Creating a content provider</vt:lpstr>
      <vt:lpstr>Providing files</vt:lpstr>
      <vt:lpstr>Adding a file provider</vt:lpstr>
      <vt:lpstr>Adding a file provider</vt:lpstr>
      <vt:lpstr>Example: Taking picture</vt:lpstr>
      <vt:lpstr>Listening for data changes</vt:lpstr>
      <vt:lpstr>The URI MATCHER</vt:lpstr>
      <vt:lpstr>Creating a content provider</vt:lpstr>
      <vt:lpstr>How contacts are organized</vt:lpstr>
      <vt:lpstr>Contact provider's contract</vt:lpstr>
      <vt:lpstr>Pattern for Notifying changes</vt:lpstr>
      <vt:lpstr>Notifying changes</vt:lpstr>
    </vt:vector>
  </TitlesOfParts>
  <Company>Jönköping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Oskar Pollack</dc:creator>
  <cp:lastModifiedBy>Peter Larsson Green</cp:lastModifiedBy>
  <cp:revision>790</cp:revision>
  <dcterms:created xsi:type="dcterms:W3CDTF">2015-07-17T09:22:03Z</dcterms:created>
  <dcterms:modified xsi:type="dcterms:W3CDTF">2021-03-05T12:40:44Z</dcterms:modified>
</cp:coreProperties>
</file>