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464" r:id="rId3"/>
    <p:sldId id="391" r:id="rId4"/>
    <p:sldId id="466" r:id="rId5"/>
    <p:sldId id="421" r:id="rId6"/>
    <p:sldId id="468" r:id="rId7"/>
    <p:sldId id="392" r:id="rId8"/>
    <p:sldId id="469" r:id="rId9"/>
    <p:sldId id="470" r:id="rId10"/>
    <p:sldId id="471" r:id="rId11"/>
    <p:sldId id="472" r:id="rId12"/>
    <p:sldId id="422" r:id="rId13"/>
    <p:sldId id="411" r:id="rId14"/>
    <p:sldId id="412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787878"/>
    <a:srgbClr val="FFB500"/>
    <a:srgbClr val="003865"/>
    <a:srgbClr val="961B81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70" autoAdjust="0"/>
    <p:restoredTop sz="94630" autoAdjust="0"/>
  </p:normalViewPr>
  <p:slideViewPr>
    <p:cSldViewPr snapToGrid="0">
      <p:cViewPr varScale="1">
        <p:scale>
          <a:sx n="112" d="100"/>
          <a:sy n="112" d="100"/>
        </p:scale>
        <p:origin x="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808C5-5EA0-46BB-A88A-E6C0C83F7E47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B965C-A6F0-4641-BC2E-7696C3040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638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0B965C-A6F0-4641-BC2E-7696C3040BD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417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aramond" panose="020204040303010108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reference/kotlin/android/provider/MediaStore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about/versions/android-4.4#ExternalStorage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android.com/guide/topics/data/install-location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store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199" y="1690688"/>
            <a:ext cx="11353801" cy="322601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Provides a Content Provider with access to the files.</a:t>
            </a:r>
          </a:p>
          <a:p>
            <a:r>
              <a:rPr lang="en-US" dirty="0">
                <a:latin typeface="Georgia" panose="02040502050405020303" pitchFamily="18" charset="0"/>
              </a:rPr>
              <a:t>Contract: </a:t>
            </a:r>
            <a:r>
              <a:rPr lang="en-US" sz="2000" dirty="0">
                <a:latin typeface="Georgia" panose="02040502050405020303" pitchFamily="18" charset="0"/>
                <a:hlinkClick r:id="rId2"/>
              </a:rPr>
              <a:t>https://developer.android.com/reference/kotlin/android/provider/MediaStore</a:t>
            </a:r>
            <a:r>
              <a:rPr lang="en-US" dirty="0">
                <a:latin typeface="Georgia" panose="02040502050405020303" pitchFamily="18" charset="0"/>
              </a:rPr>
              <a:t> </a:t>
            </a:r>
          </a:p>
          <a:p>
            <a:r>
              <a:rPr lang="en-US" dirty="0">
                <a:latin typeface="Georgia" panose="02040502050405020303" pitchFamily="18" charset="0"/>
              </a:rPr>
              <a:t>For Android &lt;= 9: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READ_EXTERNAL_STORAGE</a:t>
            </a:r>
            <a:r>
              <a:rPr lang="en-US" dirty="0">
                <a:latin typeface="Georgia" panose="02040502050405020303" pitchFamily="18" charset="0"/>
              </a:rPr>
              <a:t> for reading any file.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WRITE_EXTERNAL_STORAGE</a:t>
            </a:r>
            <a:r>
              <a:rPr lang="en-US" dirty="0">
                <a:latin typeface="Georgia" panose="02040502050405020303" pitchFamily="18" charset="0"/>
              </a:rPr>
              <a:t>  for writing any file.</a:t>
            </a:r>
          </a:p>
          <a:p>
            <a:r>
              <a:rPr lang="en-US" dirty="0">
                <a:latin typeface="Georgia" panose="02040502050405020303" pitchFamily="18" charset="0"/>
              </a:rPr>
              <a:t>For Android &gt;= 10: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READ_EXTERNAL_STORAGE</a:t>
            </a:r>
            <a:r>
              <a:rPr lang="en-US" dirty="0">
                <a:latin typeface="Georgia" panose="02040502050405020303" pitchFamily="18" charset="0"/>
              </a:rPr>
              <a:t> for reading files added by other apps.</a:t>
            </a:r>
          </a:p>
        </p:txBody>
      </p:sp>
    </p:spTree>
    <p:extLst>
      <p:ext uri="{BB962C8B-B14F-4D97-AF65-F5344CB8AC3E}">
        <p14:creationId xmlns:p14="http://schemas.microsoft.com/office/powerpoint/2010/main" val="189357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access framework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199" y="1690688"/>
            <a:ext cx="11353801" cy="190000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Your app needs no general read/write permission,</a:t>
            </a:r>
            <a:br>
              <a:rPr lang="en-US" dirty="0">
                <a:latin typeface="Georgia" panose="02040502050405020303" pitchFamily="18" charset="0"/>
              </a:rPr>
            </a:br>
            <a:r>
              <a:rPr lang="en-US" dirty="0">
                <a:latin typeface="Georgia" panose="02040502050405020303" pitchFamily="18" charset="0"/>
              </a:rPr>
              <a:t>the user </a:t>
            </a:r>
            <a:r>
              <a:rPr lang="en-US">
                <a:latin typeface="Georgia" panose="02040502050405020303" pitchFamily="18" charset="0"/>
              </a:rPr>
              <a:t>selects file </a:t>
            </a:r>
            <a:r>
              <a:rPr lang="en-US" dirty="0">
                <a:latin typeface="Georgia" panose="02040502050405020303" pitchFamily="18" charset="0"/>
              </a:rPr>
              <a:t>for us.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Ask the user to pick the place through the storage access framework.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Obtain a Content Provider URI with permission.</a:t>
            </a:r>
          </a:p>
        </p:txBody>
      </p:sp>
    </p:spTree>
    <p:extLst>
      <p:ext uri="{BB962C8B-B14F-4D97-AF65-F5344CB8AC3E}">
        <p14:creationId xmlns:p14="http://schemas.microsoft.com/office/powerpoint/2010/main" val="209400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external storage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199" y="1690688"/>
            <a:ext cx="11353801" cy="169738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Georgia" panose="02040502050405020303" pitchFamily="18" charset="0"/>
              </a:rPr>
              <a:t>API level 19 started support for secondary external storage.</a:t>
            </a:r>
          </a:p>
          <a:p>
            <a:r>
              <a:rPr lang="en-US" dirty="0">
                <a:latin typeface="Georgia" panose="02040502050405020303" pitchFamily="18" charset="0"/>
              </a:rPr>
              <a:t>E.g., the device's main storage memory contains both internal and external storage, and then supports SD card too.</a:t>
            </a:r>
          </a:p>
          <a:p>
            <a:pPr lvl="1"/>
            <a:r>
              <a:rPr lang="en-US" sz="1800" dirty="0">
                <a:latin typeface="Georgia" panose="02040502050405020303" pitchFamily="18" charset="0"/>
                <a:hlinkClick r:id="rId2"/>
              </a:rPr>
              <a:t>https://developer.android.com/about/versions/android-4.4#ExternalStorage</a:t>
            </a:r>
            <a:endParaRPr lang="en-US" sz="1800" dirty="0">
              <a:latin typeface="Georgia" panose="02040502050405020303" pitchFamily="18" charset="0"/>
            </a:endParaRP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F06C3D11-DEA0-40EC-87B5-9F6441260165}"/>
              </a:ext>
            </a:extLst>
          </p:cNvPr>
          <p:cNvSpPr txBox="1">
            <a:spLocks/>
          </p:cNvSpPr>
          <p:nvPr/>
        </p:nvSpPr>
        <p:spPr>
          <a:xfrm>
            <a:off x="1288373" y="3709010"/>
            <a:ext cx="10012110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folders: Array&lt;File&gt;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aContext.externalFilesDirs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F2A0CB51-40B1-46FD-82E4-46059FFE33E1}"/>
              </a:ext>
            </a:extLst>
          </p:cNvPr>
          <p:cNvSpPr txBox="1">
            <a:spLocks/>
          </p:cNvSpPr>
          <p:nvPr/>
        </p:nvSpPr>
        <p:spPr>
          <a:xfrm>
            <a:off x="1288373" y="4420904"/>
            <a:ext cx="10065427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folders: Array&lt;File&gt;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aContext.externalCacheDirs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44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Preferences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199" y="3010334"/>
            <a:ext cx="10515600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SharedPreferences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preferences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getPreferences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(MODE_PRIVATE);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168468" cy="102148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Key/value pairs of String/primitive data types stored in files.</a:t>
            </a:r>
          </a:p>
          <a:p>
            <a:r>
              <a:rPr lang="en-US" dirty="0">
                <a:latin typeface="Georgia" panose="02040502050405020303" pitchFamily="18" charset="0"/>
              </a:rPr>
              <a:t>Inside an activity (Activity specific):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198" y="3579055"/>
            <a:ext cx="10168469" cy="494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Georgia" panose="02040502050405020303" pitchFamily="18" charset="0"/>
              </a:rPr>
              <a:t>Inside an activity (Activity independent):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838198" y="4236461"/>
            <a:ext cx="10515600" cy="169584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SharedPreferences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preferences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getSharedPreferences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"the-name",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MODE_PRIVATE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BEEF1E05-4488-40F3-8ED0-92728FB5778F}"/>
              </a:ext>
            </a:extLst>
          </p:cNvPr>
          <p:cNvSpPr/>
          <p:nvPr/>
        </p:nvSpPr>
        <p:spPr>
          <a:xfrm>
            <a:off x="8415130" y="4943563"/>
            <a:ext cx="3776870" cy="1381539"/>
          </a:xfrm>
          <a:prstGeom prst="cloudCallout">
            <a:avLst>
              <a:gd name="adj1" fmla="val -7149"/>
              <a:gd name="adj2" fmla="val -1612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Older versions of Android supported different modes.</a:t>
            </a:r>
          </a:p>
        </p:txBody>
      </p:sp>
    </p:spTree>
    <p:extLst>
      <p:ext uri="{BB962C8B-B14F-4D97-AF65-F5344CB8AC3E}">
        <p14:creationId xmlns:p14="http://schemas.microsoft.com/office/powerpoint/2010/main" val="26320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 build="p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preferences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2344033"/>
            <a:ext cx="10515600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SharedPreferences.Editor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editor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preferences.edit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editor.putInt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luckyNumber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7);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editor.putString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("name", "Hello");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editor.apply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Save changes asynchronously or...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editor.commit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...save changes synchronously.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199" y="5203328"/>
            <a:ext cx="10515600" cy="838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luckyNumber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preferences.getInt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luckyNumber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-1);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name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preferences.getString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("name", "???");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9230591" cy="4707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Write: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199" y="4693227"/>
            <a:ext cx="9230591" cy="47076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Georgia" panose="02040502050405020303" pitchFamily="18" charset="0"/>
              </a:rPr>
              <a:t>Read:</a:t>
            </a:r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4776B6D4-0C0A-4AD0-854B-85FF824CE2DC}"/>
              </a:ext>
            </a:extLst>
          </p:cNvPr>
          <p:cNvSpPr/>
          <p:nvPr/>
        </p:nvSpPr>
        <p:spPr>
          <a:xfrm>
            <a:off x="10283687" y="5566294"/>
            <a:ext cx="1444487" cy="950937"/>
          </a:xfrm>
          <a:prstGeom prst="cloudCallout">
            <a:avLst>
              <a:gd name="adj1" fmla="val -75956"/>
              <a:gd name="adj2" fmla="val -504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Default value.</a:t>
            </a:r>
          </a:p>
        </p:txBody>
      </p:sp>
      <p:sp>
        <p:nvSpPr>
          <p:cNvPr id="9" name="Thought Bubble: Cloud 8">
            <a:extLst>
              <a:ext uri="{FF2B5EF4-FFF2-40B4-BE49-F238E27FC236}">
                <a16:creationId xmlns:a16="http://schemas.microsoft.com/office/drawing/2014/main" id="{DA74CA6F-DC2B-4EE9-B104-5C05E6CF747C}"/>
              </a:ext>
            </a:extLst>
          </p:cNvPr>
          <p:cNvSpPr/>
          <p:nvPr/>
        </p:nvSpPr>
        <p:spPr>
          <a:xfrm>
            <a:off x="10283687" y="5566293"/>
            <a:ext cx="1444487" cy="950937"/>
          </a:xfrm>
          <a:prstGeom prst="cloudCallout">
            <a:avLst>
              <a:gd name="adj1" fmla="val -144763"/>
              <a:gd name="adj2" fmla="val -96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Default value.</a:t>
            </a:r>
          </a:p>
        </p:txBody>
      </p:sp>
    </p:spTree>
    <p:extLst>
      <p:ext uri="{BB962C8B-B14F-4D97-AF65-F5344CB8AC3E}">
        <p14:creationId xmlns:p14="http://schemas.microsoft.com/office/powerpoint/2010/main" val="312654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5" grpId="0" uiExpand="1" build="p" animBg="1"/>
      <p:bldP spid="6" grpId="0" build="p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Android File System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Peter Larsson-Green</a:t>
            </a:r>
          </a:p>
          <a:p>
            <a:r>
              <a:rPr lang="en-US" dirty="0">
                <a:latin typeface="+mn-lt"/>
              </a:rPr>
              <a:t>Jönköping University</a:t>
            </a:r>
          </a:p>
          <a:p>
            <a:r>
              <a:rPr lang="en-US" dirty="0">
                <a:latin typeface="+mn-lt"/>
              </a:rPr>
              <a:t>Spring 2021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file system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690688"/>
            <a:ext cx="7808843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Georgia" panose="02040502050405020303" pitchFamily="18" charset="0"/>
              </a:rPr>
              <a:t>Consists of files and folders.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B69877-0454-480A-A279-4FF68C796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2281" y="594881"/>
            <a:ext cx="2877033" cy="539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24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storage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690688"/>
            <a:ext cx="7808843" cy="457920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Georgia" panose="02040502050405020303" pitchFamily="18" charset="0"/>
              </a:rPr>
              <a:t>Where all apps are installed. </a:t>
            </a:r>
          </a:p>
          <a:p>
            <a:r>
              <a:rPr lang="en-US" sz="2400" dirty="0">
                <a:latin typeface="Georgia" panose="02040502050405020303" pitchFamily="18" charset="0"/>
              </a:rPr>
              <a:t>Each app has its own folder on internal storage.</a:t>
            </a:r>
            <a:endParaRPr lang="en-US" sz="2000" dirty="0">
              <a:latin typeface="Georgia" panose="02040502050405020303" pitchFamily="18" charset="0"/>
            </a:endParaRPr>
          </a:p>
          <a:p>
            <a:pPr lvl="1"/>
            <a:r>
              <a:rPr lang="en-US" sz="2000" dirty="0">
                <a:latin typeface="Georgia" panose="02040502050405020303" pitchFamily="18" charset="0"/>
              </a:rPr>
              <a:t>An app can't access other apps' app folder.</a:t>
            </a:r>
          </a:p>
          <a:p>
            <a:endParaRPr lang="en-US" sz="2400" dirty="0">
              <a:latin typeface="Georgia" panose="02040502050405020303" pitchFamily="18" charset="0"/>
            </a:endParaRPr>
          </a:p>
          <a:p>
            <a:r>
              <a:rPr lang="en-US" sz="2400" dirty="0">
                <a:latin typeface="Georgia" panose="02040502050405020303" pitchFamily="18" charset="0"/>
              </a:rPr>
              <a:t>Each app has its own cache folder on internal storage.</a:t>
            </a:r>
          </a:p>
          <a:p>
            <a:pPr lvl="1"/>
            <a:r>
              <a:rPr lang="en-US" sz="2000" dirty="0">
                <a:latin typeface="Georgia" panose="02040502050405020303" pitchFamily="18" charset="0"/>
              </a:rPr>
              <a:t>The OS can delete these files if low on memory.</a:t>
            </a:r>
          </a:p>
          <a:p>
            <a:pPr marL="0" indent="0">
              <a:buNone/>
            </a:pPr>
            <a:endParaRPr lang="en-US" sz="6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600" dirty="0">
              <a:latin typeface="Georgia" panose="02040502050405020303" pitchFamily="18" charset="0"/>
            </a:endParaRPr>
          </a:p>
          <a:p>
            <a:endParaRPr lang="en-US" sz="1800" dirty="0">
              <a:latin typeface="Georgia" panose="02040502050405020303" pitchFamily="18" charset="0"/>
            </a:endParaRPr>
          </a:p>
          <a:p>
            <a:r>
              <a:rPr lang="en-US" sz="1800" dirty="0">
                <a:latin typeface="Georgia" panose="02040502050405020303" pitchFamily="18" charset="0"/>
              </a:rPr>
              <a:t>(apps can be installed on external storage from API level 8)</a:t>
            </a:r>
          </a:p>
          <a:p>
            <a:pPr lvl="1"/>
            <a:r>
              <a:rPr lang="en-US" sz="1600" dirty="0">
                <a:latin typeface="Georgia" panose="02040502050405020303" pitchFamily="18" charset="0"/>
                <a:hlinkClick r:id="rId3"/>
              </a:rPr>
              <a:t>https://developer.android.com/guide/topics/data/install-location.html</a:t>
            </a:r>
            <a:endParaRPr lang="en-US" sz="1600" dirty="0">
              <a:latin typeface="Georgia" panose="02040502050405020303" pitchFamily="18" charset="0"/>
            </a:endParaRPr>
          </a:p>
          <a:p>
            <a:pPr lvl="1"/>
            <a:r>
              <a:rPr lang="en-US" sz="1600" dirty="0">
                <a:latin typeface="Georgia" panose="02040502050405020303" pitchFamily="18" charset="0"/>
              </a:rPr>
              <a:t>Typically used by large games.</a:t>
            </a:r>
          </a:p>
          <a:p>
            <a:pPr lvl="1"/>
            <a:r>
              <a:rPr lang="en-US" sz="1600" dirty="0">
                <a:latin typeface="Georgia" panose="02040502050405020303" pitchFamily="18" charset="0"/>
              </a:rPr>
              <a:t> If external storage not available, app can't run.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0155BE79-404D-4379-B3D9-E6131997679C}"/>
              </a:ext>
            </a:extLst>
          </p:cNvPr>
          <p:cNvSpPr txBox="1">
            <a:spLocks/>
          </p:cNvSpPr>
          <p:nvPr/>
        </p:nvSpPr>
        <p:spPr>
          <a:xfrm>
            <a:off x="1649520" y="3041474"/>
            <a:ext cx="5246935" cy="3200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folder: File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aContext.filesDir</a:t>
            </a:r>
            <a:endParaRPr lang="en-US" sz="16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C5F8E7C9-EE5D-497D-ACF8-A2A9D4F340F6}"/>
              </a:ext>
            </a:extLst>
          </p:cNvPr>
          <p:cNvSpPr txBox="1">
            <a:spLocks/>
          </p:cNvSpPr>
          <p:nvPr/>
        </p:nvSpPr>
        <p:spPr>
          <a:xfrm>
            <a:off x="1649521" y="4350360"/>
            <a:ext cx="5246935" cy="3200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folder: File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aContext.cacheDir</a:t>
            </a:r>
            <a:endParaRPr lang="en-US" sz="16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3622E7A-02E4-4383-9E40-7BDE67E4FD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2281" y="594881"/>
            <a:ext cx="2877033" cy="539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38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storage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199" y="1690688"/>
            <a:ext cx="8284081" cy="416370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Where apps can share files.</a:t>
            </a:r>
          </a:p>
          <a:p>
            <a:r>
              <a:rPr lang="en-US" sz="2000" dirty="0">
                <a:latin typeface="Georgia" panose="02040502050405020303" pitchFamily="18" charset="0"/>
              </a:rPr>
              <a:t>Is not always available.</a:t>
            </a:r>
          </a:p>
          <a:p>
            <a:pPr lvl="1"/>
            <a:r>
              <a:rPr lang="en-US" sz="1800" dirty="0">
                <a:latin typeface="Georgia" panose="02040502050405020303" pitchFamily="18" charset="0"/>
              </a:rPr>
              <a:t>For example, if it's on a removable SD card.</a:t>
            </a:r>
          </a:p>
          <a:p>
            <a:r>
              <a:rPr lang="en-US" sz="2000" dirty="0">
                <a:latin typeface="Georgia" panose="02040502050405020303" pitchFamily="18" charset="0"/>
              </a:rPr>
              <a:t>Each app has its own folder on external storage.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endParaRPr lang="en-US" sz="18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1800" dirty="0">
              <a:latin typeface="Georgia" panose="02040502050405020303" pitchFamily="18" charset="0"/>
            </a:endParaRPr>
          </a:p>
          <a:p>
            <a:r>
              <a:rPr lang="en-US" sz="2000" dirty="0">
                <a:latin typeface="Georgia" panose="02040502050405020303" pitchFamily="18" charset="0"/>
              </a:rPr>
              <a:t>Each app has its own cache folder on external storage.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r>
              <a:rPr lang="en-US" sz="2000" dirty="0">
                <a:latin typeface="Georgia" panose="02040502050405020303" pitchFamily="18" charset="0"/>
              </a:rPr>
              <a:t>Each type of media has its own folder on external storage.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37AF8F63-3818-45B5-936D-AA0708F9C13A}"/>
              </a:ext>
            </a:extLst>
          </p:cNvPr>
          <p:cNvSpPr txBox="1">
            <a:spLocks/>
          </p:cNvSpPr>
          <p:nvPr/>
        </p:nvSpPr>
        <p:spPr>
          <a:xfrm>
            <a:off x="1628424" y="3335113"/>
            <a:ext cx="7105378" cy="29161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folder: File =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aContext.getExternalFilesDir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757B79-9B66-4355-9952-1C3C440C3D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2281" y="594881"/>
            <a:ext cx="2877033" cy="5397062"/>
          </a:xfrm>
          <a:prstGeom prst="rect">
            <a:avLst/>
          </a:prstGeom>
        </p:spPr>
      </p:pic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419FE444-9BC8-4265-8965-5D9C2E5E2117}"/>
              </a:ext>
            </a:extLst>
          </p:cNvPr>
          <p:cNvSpPr txBox="1">
            <a:spLocks/>
          </p:cNvSpPr>
          <p:nvPr/>
        </p:nvSpPr>
        <p:spPr>
          <a:xfrm>
            <a:off x="1628424" y="3895805"/>
            <a:ext cx="7105378" cy="67941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folder: File =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aContext.getExternalFilesDir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Environment.DIRECTORY_MUSIC</a:t>
            </a:r>
            <a:b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38CE218-571A-47A2-B135-5FE098712E7F}"/>
              </a:ext>
            </a:extLst>
          </p:cNvPr>
          <p:cNvSpPr txBox="1">
            <a:spLocks/>
          </p:cNvSpPr>
          <p:nvPr/>
        </p:nvSpPr>
        <p:spPr>
          <a:xfrm>
            <a:off x="1628424" y="5125347"/>
            <a:ext cx="7105378" cy="29161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folder: File =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aContext.externalCacheDir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C467497-ECF5-4293-BEED-44DE67FDC5F0}"/>
              </a:ext>
            </a:extLst>
          </p:cNvPr>
          <p:cNvSpPr txBox="1">
            <a:spLocks/>
          </p:cNvSpPr>
          <p:nvPr/>
        </p:nvSpPr>
        <p:spPr>
          <a:xfrm>
            <a:off x="1628424" y="5898421"/>
            <a:ext cx="7105378" cy="67941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folder: File =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Environment.getExternalStoragePublicDirectory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Environment.DIRECTORY_DCIM</a:t>
            </a:r>
            <a:b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29616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Permissions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199" y="1690688"/>
            <a:ext cx="8284081" cy="134601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Georgia" panose="02040502050405020303" pitchFamily="18" charset="0"/>
              </a:rPr>
              <a:t>Internal Storage:</a:t>
            </a:r>
          </a:p>
          <a:p>
            <a:pPr lvl="1"/>
            <a:r>
              <a:rPr lang="en-US" sz="1600" dirty="0">
                <a:latin typeface="Georgia" panose="02040502050405020303" pitchFamily="18" charset="0"/>
              </a:rPr>
              <a:t>Each app has permission to access its own folder.</a:t>
            </a:r>
          </a:p>
          <a:p>
            <a:pPr lvl="1"/>
            <a:r>
              <a:rPr lang="en-US" sz="1600" dirty="0">
                <a:latin typeface="Georgia" panose="02040502050405020303" pitchFamily="18" charset="0"/>
              </a:rPr>
              <a:t>An app can't access another app's folder.</a:t>
            </a:r>
          </a:p>
          <a:p>
            <a:r>
              <a:rPr lang="en-US" sz="2000" dirty="0">
                <a:latin typeface="Georgia" panose="02040502050405020303" pitchFamily="18" charset="0"/>
              </a:rPr>
              <a:t>External Storage: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757B79-9B66-4355-9952-1C3C440C3D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2281" y="594881"/>
            <a:ext cx="2877033" cy="5397062"/>
          </a:xfrm>
          <a:prstGeom prst="rect">
            <a:avLst/>
          </a:prstGeom>
        </p:spPr>
      </p:pic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CB844513-BDAA-4BFA-B630-A6DD399DB0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158841"/>
              </p:ext>
            </p:extLst>
          </p:nvPr>
        </p:nvGraphicFramePr>
        <p:xfrm>
          <a:off x="582953" y="3019192"/>
          <a:ext cx="8449952" cy="295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7301">
                  <a:extLst>
                    <a:ext uri="{9D8B030D-6E8A-4147-A177-3AD203B41FA5}">
                      <a16:colId xmlns:a16="http://schemas.microsoft.com/office/drawing/2014/main" val="290154068"/>
                    </a:ext>
                  </a:extLst>
                </a:gridCol>
                <a:gridCol w="3384135">
                  <a:extLst>
                    <a:ext uri="{9D8B030D-6E8A-4147-A177-3AD203B41FA5}">
                      <a16:colId xmlns:a16="http://schemas.microsoft.com/office/drawing/2014/main" val="4237931583"/>
                    </a:ext>
                  </a:extLst>
                </a:gridCol>
                <a:gridCol w="3828516">
                  <a:extLst>
                    <a:ext uri="{9D8B030D-6E8A-4147-A177-3AD203B41FA5}">
                      <a16:colId xmlns:a16="http://schemas.microsoft.com/office/drawing/2014/main" val="12066959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API level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READ_EXTERNAL_STORAGE</a:t>
                      </a:r>
                      <a:r>
                        <a:rPr lang="en-US" sz="2400" dirty="0">
                          <a:latin typeface="Georgia" panose="02040502050405020303" pitchFamily="18" charset="0"/>
                        </a:rPr>
                        <a:t> 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WRITE_EXTERNAL_STORAGE</a:t>
                      </a:r>
                      <a:r>
                        <a:rPr lang="en-US" sz="2400" dirty="0">
                          <a:latin typeface="Georgia" panose="02040502050405020303" pitchFamily="18" charset="0"/>
                        </a:rPr>
                        <a:t> 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6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</a:t>
                      </a:r>
                      <a:endParaRPr lang="en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Didn't exist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Didn't exist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270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4</a:t>
                      </a:r>
                      <a:endParaRPr lang="en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Required for all external storage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018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16</a:t>
                      </a:r>
                      <a:endParaRPr lang="en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Introduced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841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19</a:t>
                      </a:r>
                      <a:endParaRPr lang="en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Enforced. Not required for own app folder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required for own app folder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615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29</a:t>
                      </a:r>
                      <a:endParaRPr lang="en-SE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Scoped storage introduced = Can't read/write to other app folders</a:t>
                      </a:r>
                      <a:endParaRPr lang="en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dirty="0"/>
                        <a:t>Can't write to other apps' own folders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538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30</a:t>
                      </a:r>
                      <a:endParaRPr lang="en-SE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Scoped storage enforced</a:t>
                      </a:r>
                      <a:endParaRPr lang="en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Scoped storage enforced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112756"/>
                  </a:ext>
                </a:extLst>
              </a:tr>
            </a:tbl>
          </a:graphicData>
        </a:graphic>
      </p:graphicFrame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2ABD078F-DB22-451F-9F38-2A362543B355}"/>
              </a:ext>
            </a:extLst>
          </p:cNvPr>
          <p:cNvSpPr txBox="1">
            <a:spLocks/>
          </p:cNvSpPr>
          <p:nvPr/>
        </p:nvSpPr>
        <p:spPr>
          <a:xfrm>
            <a:off x="1628424" y="6086429"/>
            <a:ext cx="7105378" cy="67941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folder: File =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Environment.getExternalStoragePublicDirectory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Environment.DIRECTORY_DCIM</a:t>
            </a:r>
            <a:b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605B5A9-750C-4AEA-AC60-C2308B8D5674}"/>
              </a:ext>
            </a:extLst>
          </p:cNvPr>
          <p:cNvCxnSpPr/>
          <p:nvPr/>
        </p:nvCxnSpPr>
        <p:spPr>
          <a:xfrm>
            <a:off x="4980239" y="6238430"/>
            <a:ext cx="361683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825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to a file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2778280" y="1690688"/>
            <a:ext cx="6635439" cy="127137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folder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aContext.filesDir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file = File(folder, "my-file.txt")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file.writeText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("The content.")</a:t>
            </a:r>
          </a:p>
        </p:txBody>
      </p:sp>
    </p:spTree>
    <p:extLst>
      <p:ext uri="{BB962C8B-B14F-4D97-AF65-F5344CB8AC3E}">
        <p14:creationId xmlns:p14="http://schemas.microsoft.com/office/powerpoint/2010/main" val="348856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from a file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2735551" y="1742811"/>
            <a:ext cx="6720897" cy="127137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folder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aContext.filesDir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file = File(folder, "my-file.txt")</a:t>
            </a:r>
          </a:p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content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file.readText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32107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user files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199" y="1690688"/>
            <a:ext cx="11353801" cy="224984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Georgia" panose="02040502050405020303" pitchFamily="18" charset="0"/>
              </a:rPr>
              <a:t>Use the Media Store.</a:t>
            </a:r>
          </a:p>
          <a:p>
            <a:pPr lvl="1"/>
            <a:r>
              <a:rPr lang="en-US" sz="2000" dirty="0">
                <a:latin typeface="Georgia" panose="02040502050405020303" pitchFamily="18" charset="0"/>
              </a:rPr>
              <a:t>For media files (images, videos, audio, …)</a:t>
            </a:r>
          </a:p>
          <a:p>
            <a:pPr lvl="1"/>
            <a:r>
              <a:rPr lang="en-US" sz="2000" dirty="0">
                <a:latin typeface="Georgia" panose="02040502050405020303" pitchFamily="18" charset="0"/>
              </a:rPr>
              <a:t>Introduced in API level 1</a:t>
            </a:r>
          </a:p>
          <a:p>
            <a:r>
              <a:rPr lang="en-US" sz="2400" dirty="0">
                <a:latin typeface="Georgia" panose="02040502050405020303" pitchFamily="18" charset="0"/>
              </a:rPr>
              <a:t>Use the Storage Access Framework.</a:t>
            </a:r>
          </a:p>
          <a:p>
            <a:pPr lvl="1"/>
            <a:r>
              <a:rPr lang="en-US" sz="2000" dirty="0">
                <a:latin typeface="Georgia" panose="02040502050405020303" pitchFamily="18" charset="0"/>
              </a:rPr>
              <a:t>For other type of files</a:t>
            </a:r>
          </a:p>
          <a:p>
            <a:pPr lvl="1"/>
            <a:r>
              <a:rPr lang="en-US" sz="2000" dirty="0">
                <a:latin typeface="Georgia" panose="02040502050405020303" pitchFamily="18" charset="0"/>
              </a:rPr>
              <a:t>Introduced in API level 19</a:t>
            </a:r>
          </a:p>
        </p:txBody>
      </p:sp>
    </p:spTree>
    <p:extLst>
      <p:ext uri="{BB962C8B-B14F-4D97-AF65-F5344CB8AC3E}">
        <p14:creationId xmlns:p14="http://schemas.microsoft.com/office/powerpoint/2010/main" val="90334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U Grå">
  <a:themeElements>
    <a:clrScheme name="JU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961B81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15451</TotalTime>
  <Words>772</Words>
  <Application>Microsoft Office PowerPoint</Application>
  <PresentationFormat>Widescreen</PresentationFormat>
  <Paragraphs>117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BentonSans Medium</vt:lpstr>
      <vt:lpstr>BentonSans Regular</vt:lpstr>
      <vt:lpstr>Calibri</vt:lpstr>
      <vt:lpstr>Courier New</vt:lpstr>
      <vt:lpstr>Garamond</vt:lpstr>
      <vt:lpstr>Georgia</vt:lpstr>
      <vt:lpstr>JU Grå</vt:lpstr>
      <vt:lpstr>PowerPoint Presentation</vt:lpstr>
      <vt:lpstr>Android File System</vt:lpstr>
      <vt:lpstr>The file system</vt:lpstr>
      <vt:lpstr>Internal storage</vt:lpstr>
      <vt:lpstr>External storage</vt:lpstr>
      <vt:lpstr>Permissions</vt:lpstr>
      <vt:lpstr>Write to a file</vt:lpstr>
      <vt:lpstr>Read from a file</vt:lpstr>
      <vt:lpstr>Storing user files</vt:lpstr>
      <vt:lpstr>Media store</vt:lpstr>
      <vt:lpstr>Storage access framework</vt:lpstr>
      <vt:lpstr>Secondary external storage</vt:lpstr>
      <vt:lpstr>Shared Preferences</vt:lpstr>
      <vt:lpstr>Shared preferences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 Green</cp:lastModifiedBy>
  <cp:revision>314</cp:revision>
  <dcterms:created xsi:type="dcterms:W3CDTF">2015-07-17T09:22:03Z</dcterms:created>
  <dcterms:modified xsi:type="dcterms:W3CDTF">2021-03-05T16:16:53Z</dcterms:modified>
</cp:coreProperties>
</file>