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12" r:id="rId3"/>
    <p:sldId id="357" r:id="rId4"/>
    <p:sldId id="358" r:id="rId5"/>
    <p:sldId id="359" r:id="rId6"/>
    <p:sldId id="398" r:id="rId7"/>
    <p:sldId id="345" r:id="rId8"/>
    <p:sldId id="348" r:id="rId9"/>
    <p:sldId id="351" r:id="rId10"/>
    <p:sldId id="347" r:id="rId11"/>
    <p:sldId id="349" r:id="rId12"/>
    <p:sldId id="350" r:id="rId13"/>
    <p:sldId id="352" r:id="rId14"/>
    <p:sldId id="364" r:id="rId15"/>
    <p:sldId id="371" r:id="rId16"/>
    <p:sldId id="399" r:id="rId17"/>
    <p:sldId id="413" r:id="rId18"/>
    <p:sldId id="415" r:id="rId19"/>
    <p:sldId id="414" r:id="rId20"/>
    <p:sldId id="354" r:id="rId21"/>
    <p:sldId id="353" r:id="rId22"/>
    <p:sldId id="356" r:id="rId23"/>
    <p:sldId id="391" r:id="rId24"/>
    <p:sldId id="392" r:id="rId25"/>
    <p:sldId id="393" r:id="rId26"/>
    <p:sldId id="394" r:id="rId27"/>
    <p:sldId id="395" r:id="rId28"/>
    <p:sldId id="344" r:id="rId2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8C00"/>
    <a:srgbClr val="787878"/>
    <a:srgbClr val="DE9F00"/>
    <a:srgbClr val="C88F00"/>
    <a:srgbClr val="006E9A"/>
    <a:srgbClr val="007EB0"/>
    <a:srgbClr val="FFB500"/>
    <a:srgbClr val="003865"/>
    <a:srgbClr val="961B81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842" autoAdjust="0"/>
  </p:normalViewPr>
  <p:slideViewPr>
    <p:cSldViewPr snapToGrid="0">
      <p:cViewPr varScale="1">
        <p:scale>
          <a:sx n="62" d="100"/>
          <a:sy n="62" d="100"/>
        </p:scale>
        <p:origin x="79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5E8AE-67CB-425F-A941-9EF2C260E158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D9500-0E6C-49D5-A107-84DBCD3E4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2977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66049-D807-473D-9795-762417EEF104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99416-7FF3-4448-BBB1-EB14C80E0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8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99416-7FF3-4448-BBB1-EB14C80E08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6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 Intro">
    <p:bg>
      <p:bgPr>
        <a:solidFill>
          <a:srgbClr val="787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029" y="2514600"/>
            <a:ext cx="3295941" cy="18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0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>
                <a:solidFill>
                  <a:srgbClr val="78787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787878"/>
                </a:solidFill>
              </a:defRPr>
            </a:lvl1pPr>
            <a:lvl2pPr>
              <a:defRPr>
                <a:solidFill>
                  <a:srgbClr val="787878"/>
                </a:solidFill>
              </a:defRPr>
            </a:lvl2pPr>
            <a:lvl3pPr>
              <a:defRPr>
                <a:solidFill>
                  <a:srgbClr val="787878"/>
                </a:solidFill>
              </a:defRPr>
            </a:lvl3pPr>
            <a:lvl4pPr>
              <a:defRPr>
                <a:solidFill>
                  <a:srgbClr val="787878"/>
                </a:solidFill>
              </a:defRPr>
            </a:lvl4pPr>
            <a:lvl5pPr>
              <a:defRPr>
                <a:solidFill>
                  <a:srgbClr val="7878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787878"/>
                </a:solidFill>
              </a:defRPr>
            </a:lvl1pPr>
            <a:lvl2pPr>
              <a:defRPr>
                <a:solidFill>
                  <a:srgbClr val="787878"/>
                </a:solidFill>
              </a:defRPr>
            </a:lvl2pPr>
            <a:lvl3pPr>
              <a:defRPr>
                <a:solidFill>
                  <a:srgbClr val="787878"/>
                </a:solidFill>
              </a:defRPr>
            </a:lvl3pPr>
            <a:lvl4pPr>
              <a:defRPr>
                <a:solidFill>
                  <a:srgbClr val="787878"/>
                </a:solidFill>
              </a:defRPr>
            </a:lvl4pPr>
            <a:lvl5pPr>
              <a:defRPr>
                <a:solidFill>
                  <a:srgbClr val="7878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0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72200" y="802696"/>
            <a:ext cx="5181600" cy="1325563"/>
          </a:xfrm>
        </p:spPr>
        <p:txBody>
          <a:bodyPr anchor="b" anchorCtr="0"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38141"/>
            <a:ext cx="5181600" cy="38388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520700" y="476093"/>
            <a:ext cx="5194300" cy="53698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cxnSp>
        <p:nvCxnSpPr>
          <p:cNvPr id="12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87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72200" y="802696"/>
            <a:ext cx="5181600" cy="1325563"/>
          </a:xfrm>
        </p:spPr>
        <p:txBody>
          <a:bodyPr anchor="b" anchorCtr="0"/>
          <a:lstStyle>
            <a:lvl1pPr>
              <a:defRPr cap="all" baseline="0">
                <a:solidFill>
                  <a:srgbClr val="78787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38141"/>
            <a:ext cx="5181600" cy="3838821"/>
          </a:xfrm>
        </p:spPr>
        <p:txBody>
          <a:bodyPr/>
          <a:lstStyle>
            <a:lvl1pPr>
              <a:defRPr>
                <a:solidFill>
                  <a:srgbClr val="787878"/>
                </a:solidFill>
              </a:defRPr>
            </a:lvl1pPr>
            <a:lvl2pPr>
              <a:defRPr>
                <a:solidFill>
                  <a:srgbClr val="787878"/>
                </a:solidFill>
              </a:defRPr>
            </a:lvl2pPr>
            <a:lvl3pPr>
              <a:defRPr>
                <a:solidFill>
                  <a:srgbClr val="787878"/>
                </a:solidFill>
              </a:defRPr>
            </a:lvl3pPr>
            <a:lvl4pPr>
              <a:defRPr>
                <a:solidFill>
                  <a:srgbClr val="787878"/>
                </a:solidFill>
              </a:defRPr>
            </a:lvl4pPr>
            <a:lvl5pPr>
              <a:defRPr>
                <a:solidFill>
                  <a:srgbClr val="7878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520700" y="476093"/>
            <a:ext cx="5194300" cy="5369844"/>
          </a:xfrm>
        </p:spPr>
        <p:txBody>
          <a:bodyPr/>
          <a:lstStyle>
            <a:lvl1pPr marL="0" indent="0">
              <a:buNone/>
              <a:defRPr sz="3200">
                <a:solidFill>
                  <a:srgbClr val="78787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cxnSp>
        <p:nvCxnSpPr>
          <p:cNvPr id="12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80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boxes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75275"/>
            <a:ext cx="4489502" cy="3797247"/>
          </a:xfrm>
          <a:prstGeom prst="round2DiagRect">
            <a:avLst/>
          </a:prstGeom>
          <a:solidFill>
            <a:srgbClr val="939393"/>
          </a:solidFill>
        </p:spPr>
        <p:txBody>
          <a:bodyPr>
            <a:normAutofit/>
          </a:bodyPr>
          <a:lstStyle>
            <a:lvl1pPr marL="0" indent="0" algn="ctr">
              <a:buNone/>
              <a:defRPr sz="4000" cap="all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980" y="1153050"/>
            <a:ext cx="4489200" cy="3819472"/>
          </a:xfrm>
          <a:prstGeom prst="round2Diag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4000" cap="all" baseline="0">
                <a:solidFill>
                  <a:srgbClr val="787878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0092" y="2467261"/>
            <a:ext cx="3928230" cy="3021879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990248" y="2467260"/>
            <a:ext cx="4051660" cy="302187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78787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52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boxes rectang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75275"/>
            <a:ext cx="4489502" cy="3767019"/>
          </a:xfrm>
          <a:prstGeom prst="round2DiagRect">
            <a:avLst/>
          </a:prstGeom>
          <a:solidFill>
            <a:srgbClr val="939393"/>
          </a:solidFill>
        </p:spPr>
        <p:txBody>
          <a:bodyPr>
            <a:normAutofit/>
          </a:bodyPr>
          <a:lstStyle>
            <a:lvl1pPr marL="0" indent="0" algn="ctr">
              <a:buNone/>
              <a:defRPr sz="4000" cap="all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980" y="1153050"/>
            <a:ext cx="4489200" cy="3789244"/>
          </a:xfrm>
          <a:prstGeom prst="round2DiagRect">
            <a:avLst/>
          </a:prstGeom>
          <a:solidFill>
            <a:srgbClr val="787878"/>
          </a:solidFill>
        </p:spPr>
        <p:txBody>
          <a:bodyPr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0092" y="2467261"/>
            <a:ext cx="3928230" cy="3021879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990248" y="2467260"/>
            <a:ext cx="4051660" cy="302187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43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boxes teardr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0092" y="1175275"/>
            <a:ext cx="3798000" cy="3797247"/>
          </a:xfrm>
          <a:prstGeom prst="teardrop">
            <a:avLst/>
          </a:prstGeom>
          <a:solidFill>
            <a:srgbClr val="939393"/>
          </a:solidFill>
        </p:spPr>
        <p:txBody>
          <a:bodyPr>
            <a:normAutofit/>
          </a:bodyPr>
          <a:lstStyle>
            <a:lvl1pPr marL="0" indent="0" algn="ctr">
              <a:buNone/>
              <a:defRPr sz="4000" cap="all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980" y="1153050"/>
            <a:ext cx="3798000" cy="3798000"/>
          </a:xfrm>
          <a:prstGeom prst="teardrop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4000" cap="all" baseline="0">
                <a:solidFill>
                  <a:srgbClr val="787878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84977" y="2817853"/>
            <a:ext cx="3928230" cy="3021879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629150" y="2817854"/>
            <a:ext cx="4051660" cy="302187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78787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47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boxes teardrop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9112" y="1175274"/>
            <a:ext cx="3798000" cy="3798000"/>
          </a:xfrm>
          <a:prstGeom prst="teardrop">
            <a:avLst/>
          </a:prstGeom>
          <a:solidFill>
            <a:srgbClr val="939393"/>
          </a:solidFill>
        </p:spPr>
        <p:txBody>
          <a:bodyPr>
            <a:normAutofit/>
          </a:bodyPr>
          <a:lstStyle>
            <a:lvl1pPr marL="0" indent="0" algn="ctr">
              <a:buNone/>
              <a:defRPr sz="4000" cap="all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980" y="1153050"/>
            <a:ext cx="3798000" cy="3798000"/>
          </a:xfrm>
          <a:prstGeom prst="teardrop">
            <a:avLst/>
          </a:prstGeom>
          <a:solidFill>
            <a:srgbClr val="787878"/>
          </a:solidFill>
        </p:spPr>
        <p:txBody>
          <a:bodyPr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893997" y="2818606"/>
            <a:ext cx="3928230" cy="3021879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629150" y="2818606"/>
            <a:ext cx="4051660" cy="302187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33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60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>
                <a:solidFill>
                  <a:srgbClr val="78787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99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2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Grey">
    <p:bg>
      <p:bgPr>
        <a:solidFill>
          <a:srgbClr val="787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079" y="1122363"/>
            <a:ext cx="11501792" cy="2387600"/>
          </a:xfrm>
        </p:spPr>
        <p:txBody>
          <a:bodyPr anchor="b"/>
          <a:lstStyle>
            <a:lvl1pPr algn="l">
              <a:defRPr sz="6000" cap="all" baseline="0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8079" y="3602038"/>
            <a:ext cx="11501792" cy="1655762"/>
          </a:xfrm>
        </p:spPr>
        <p:txBody>
          <a:bodyPr/>
          <a:lstStyle>
            <a:lvl1pPr marL="0" indent="0" algn="l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8"/>
          </a:xfrm>
          <a:prstGeom prst="rect">
            <a:avLst/>
          </a:prstGeom>
        </p:spPr>
      </p:pic>
      <p:cxnSp>
        <p:nvCxnSpPr>
          <p:cNvPr id="11" name="Rak 6"/>
          <p:cNvCxnSpPr/>
          <p:nvPr userDrawn="1"/>
        </p:nvCxnSpPr>
        <p:spPr>
          <a:xfrm>
            <a:off x="520700" y="475096"/>
            <a:ext cx="11389171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150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73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0700" y="476093"/>
            <a:ext cx="11132232" cy="53698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cxnSp>
        <p:nvCxnSpPr>
          <p:cNvPr id="11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57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bor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0700" y="476093"/>
            <a:ext cx="11132232" cy="536984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47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out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58459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cxnSp>
        <p:nvCxnSpPr>
          <p:cNvPr id="11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49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out bor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584593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2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Orange">
    <p:bg>
      <p:bgPr>
        <a:solidFill>
          <a:srgbClr val="FFB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ctrTitle" hasCustomPrompt="1"/>
          </p:nvPr>
        </p:nvSpPr>
        <p:spPr>
          <a:xfrm>
            <a:off x="408079" y="1122363"/>
            <a:ext cx="11501792" cy="2387600"/>
          </a:xfrm>
        </p:spPr>
        <p:txBody>
          <a:bodyPr anchor="b"/>
          <a:lstStyle>
            <a:lvl1pPr algn="l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>
            <a:off x="408079" y="3602038"/>
            <a:ext cx="1150179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cxnSp>
        <p:nvCxnSpPr>
          <p:cNvPr id="37" name="Rak 6"/>
          <p:cNvCxnSpPr/>
          <p:nvPr userDrawn="1"/>
        </p:nvCxnSpPr>
        <p:spPr>
          <a:xfrm>
            <a:off x="520700" y="475096"/>
            <a:ext cx="11389171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5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408079" y="1122363"/>
            <a:ext cx="11501792" cy="2387600"/>
          </a:xfrm>
        </p:spPr>
        <p:txBody>
          <a:bodyPr anchor="b"/>
          <a:lstStyle>
            <a:lvl1pPr algn="l">
              <a:defRPr sz="6000" cap="all" baseline="0">
                <a:solidFill>
                  <a:srgbClr val="78787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>
          <a:xfrm>
            <a:off x="408079" y="3602038"/>
            <a:ext cx="1150179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8787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cxnSp>
        <p:nvCxnSpPr>
          <p:cNvPr id="37" name="Rak 6"/>
          <p:cNvCxnSpPr/>
          <p:nvPr userDrawn="1"/>
        </p:nvCxnSpPr>
        <p:spPr>
          <a:xfrm>
            <a:off x="520700" y="475096"/>
            <a:ext cx="11389171" cy="0"/>
          </a:xfrm>
          <a:prstGeom prst="line">
            <a:avLst/>
          </a:prstGeom>
          <a:ln w="9525" cmpd="sng">
            <a:solidFill>
              <a:srgbClr val="7878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8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Blue"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08079" y="1122363"/>
            <a:ext cx="11501792" cy="2387600"/>
          </a:xfrm>
        </p:spPr>
        <p:txBody>
          <a:bodyPr anchor="b"/>
          <a:lstStyle>
            <a:lvl1pPr algn="l">
              <a:defRPr sz="6000" cap="all" baseline="0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08079" y="3602038"/>
            <a:ext cx="1150179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28859CC-B640-4DB3-BB6F-301CDED75AAD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cxnSp>
        <p:nvCxnSpPr>
          <p:cNvPr id="16" name="Rak 6"/>
          <p:cNvCxnSpPr/>
          <p:nvPr userDrawn="1"/>
        </p:nvCxnSpPr>
        <p:spPr>
          <a:xfrm>
            <a:off x="520700" y="475096"/>
            <a:ext cx="11389171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9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Purple">
    <p:bg>
      <p:bgPr>
        <a:solidFill>
          <a:srgbClr val="961B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08079" y="1122363"/>
            <a:ext cx="11501792" cy="2387600"/>
          </a:xfrm>
        </p:spPr>
        <p:txBody>
          <a:bodyPr anchor="b"/>
          <a:lstStyle>
            <a:lvl1pPr algn="l">
              <a:defRPr sz="6000" cap="all" baseline="0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08079" y="3602038"/>
            <a:ext cx="1150179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28859CC-B640-4DB3-BB6F-301CDED75AAD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cxnSp>
        <p:nvCxnSpPr>
          <p:cNvPr id="16" name="Rak 6"/>
          <p:cNvCxnSpPr/>
          <p:nvPr userDrawn="1"/>
        </p:nvCxnSpPr>
        <p:spPr>
          <a:xfrm>
            <a:off x="520700" y="475096"/>
            <a:ext cx="11389171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1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3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>
                <a:solidFill>
                  <a:srgbClr val="78787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87878"/>
                </a:solidFill>
              </a:defRPr>
            </a:lvl1pPr>
            <a:lvl2pPr>
              <a:defRPr>
                <a:solidFill>
                  <a:srgbClr val="787878"/>
                </a:solidFill>
              </a:defRPr>
            </a:lvl2pPr>
            <a:lvl3pPr>
              <a:defRPr>
                <a:solidFill>
                  <a:srgbClr val="787878"/>
                </a:solidFill>
              </a:defRPr>
            </a:lvl3pPr>
            <a:lvl4pPr>
              <a:defRPr>
                <a:solidFill>
                  <a:srgbClr val="787878"/>
                </a:solidFill>
              </a:defRPr>
            </a:lvl4pPr>
            <a:lvl5pPr>
              <a:defRPr>
                <a:solidFill>
                  <a:srgbClr val="7878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9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cxnSp>
        <p:nvCxnSpPr>
          <p:cNvPr id="11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7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859CC-B640-4DB3-BB6F-301CDED75AAD}" type="datetimeFigureOut">
              <a:rPr lang="sv-SE" smtClean="0"/>
              <a:t>2020-01-20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418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49" r:id="rId2"/>
    <p:sldLayoutId id="2147483674" r:id="rId3"/>
    <p:sldLayoutId id="2147483681" r:id="rId4"/>
    <p:sldLayoutId id="2147483673" r:id="rId5"/>
    <p:sldLayoutId id="2147483672" r:id="rId6"/>
    <p:sldLayoutId id="2147483650" r:id="rId7"/>
    <p:sldLayoutId id="2147483682" r:id="rId8"/>
    <p:sldLayoutId id="2147483652" r:id="rId9"/>
    <p:sldLayoutId id="2147483683" r:id="rId10"/>
    <p:sldLayoutId id="2147483689" r:id="rId11"/>
    <p:sldLayoutId id="2147483690" r:id="rId12"/>
    <p:sldLayoutId id="2147483675" r:id="rId13"/>
    <p:sldLayoutId id="2147483676" r:id="rId14"/>
    <p:sldLayoutId id="2147483686" r:id="rId15"/>
    <p:sldLayoutId id="2147483687" r:id="rId16"/>
    <p:sldLayoutId id="2147483654" r:id="rId17"/>
    <p:sldLayoutId id="2147483684" r:id="rId18"/>
    <p:sldLayoutId id="2147483655" r:id="rId19"/>
    <p:sldLayoutId id="2147483685" r:id="rId20"/>
    <p:sldLayoutId id="2147483677" r:id="rId21"/>
    <p:sldLayoutId id="2147483678" r:id="rId22"/>
    <p:sldLayoutId id="2147483680" r:id="rId23"/>
    <p:sldLayoutId id="214748367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BentonSans Medium" panose="0200060300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BentonSans Regular" panose="0200050300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BentonSans Regular" panose="0200050300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BentonSans Regular" panose="0200050300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BentonSans Regular" panose="0200050300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ndroid_screenshot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ndroid3.0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ndroid_4.4.4_KitKat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ndroid_5.0-en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ndroid_6.0-en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upload.wikimedia.org/wikipedia/en/7/78/Android_7.0_Home_Screen.pn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n.wikipedia.org/wiki/File:Android_8.0_Oreo_Pixel.pn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ommons.wikimedia.org/wiki/File:Android_Pie_9.0_screenshot.pn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upload.wikimedia.org/wikipedia/commons/8/8a/Android_Q_Beta6_screenshot.pn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eveloper.android.com/about/dashboards/index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signal.com/sites/opensignal-com/files/data/reports/global/data-2015-08/2015_08_fragmentation_report.pdf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developer.android.com/guide/platform/index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idc.com/prodserv/smartphone-os-market-share.jsp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legal.html" TargetMode="External"/><Relationship Id="rId2" Type="http://schemas.openxmlformats.org/officeDocument/2006/relationships/hyperlink" Target="https://source.android.com/index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rstechnica.com/gadgets/2013/10/googles-iron-grip-on-android-controlling-open-source-by-any-means-necessary/3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Android_1.5_Cupcake_Screenshot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527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4315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2009, Android 2.0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Multi touch support.</a:t>
            </a:r>
          </a:p>
          <a:p>
            <a:pPr marL="457200" lvl="1" indent="0">
              <a:buNone/>
            </a:pPr>
            <a:r>
              <a:rPr lang="en-US" dirty="0">
                <a:latin typeface="Georgia" panose="02040502050405020303" pitchFamily="18" charset="0"/>
              </a:rPr>
              <a:t>Android 2.3 added:</a:t>
            </a:r>
          </a:p>
          <a:p>
            <a:pPr lvl="2"/>
            <a:r>
              <a:rPr lang="en-US" dirty="0">
                <a:latin typeface="Georgia" panose="02040502050405020303" pitchFamily="18" charset="0"/>
              </a:rPr>
              <a:t>Front camera support.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102" name="Picture 6" descr="File:Android screensh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82" y="1111832"/>
            <a:ext cx="2813164" cy="468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95069" y="5800439"/>
            <a:ext cx="56969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  <a:hlinkClick r:id="rId3"/>
              </a:rPr>
              <a:t>https://commons.wikimedia.org/wiki/File:Android_screenshot.png</a:t>
            </a:r>
            <a:r>
              <a:rPr lang="en-US" sz="1400" dirty="0"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318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365172" cy="91541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2011, Android 3.0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Better tablet support.</a:t>
            </a:r>
          </a:p>
        </p:txBody>
      </p:sp>
      <p:pic>
        <p:nvPicPr>
          <p:cNvPr id="6146" name="Picture 2" descr="File:Android3.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2" y="2741043"/>
            <a:ext cx="5909862" cy="369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644445" y="1825625"/>
            <a:ext cx="6587618" cy="4044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lvl="1"/>
            <a:r>
              <a:rPr lang="en-US" dirty="0">
                <a:latin typeface="Georgia" panose="02040502050405020303" pitchFamily="18" charset="0"/>
              </a:rPr>
              <a:t>Added system and action bar.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Software navigation buttons (in the system bar) instead of hardware buttons.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The Menu and Search buttons deprecated.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The Recent button added.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>
                <a:latin typeface="Georgia" panose="02040502050405020303" pitchFamily="18" charset="0"/>
              </a:rPr>
              <a:t>Android 3.1 added:</a:t>
            </a:r>
          </a:p>
          <a:p>
            <a:pPr lvl="2"/>
            <a:r>
              <a:rPr lang="en-US" dirty="0">
                <a:latin typeface="Georgia" panose="02040502050405020303" pitchFamily="18" charset="0"/>
              </a:rPr>
              <a:t>Resizable home screen widgets.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Georgia" panose="02040502050405020303" pitchFamily="18" charset="0"/>
              </a:rPr>
              <a:t>     Has not been used on many devices.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5314" y="6581001"/>
            <a:ext cx="42578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Georgia" panose="02040502050405020303" pitchFamily="18" charset="0"/>
                <a:hlinkClick r:id="rId3"/>
              </a:rPr>
              <a:t>https://commons.wikimedia.org/wiki/File:Android3.0.png</a:t>
            </a:r>
            <a:r>
              <a:rPr lang="en-US" sz="1200" dirty="0"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071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5" grpId="0" build="p" bldLvl="5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44591" cy="21125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2011, Android 4.0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Access applications directly from the lock screen.</a:t>
            </a:r>
          </a:p>
          <a:p>
            <a:pPr marL="457200" lvl="1" indent="0">
              <a:buNone/>
            </a:pPr>
            <a:r>
              <a:rPr lang="en-US" dirty="0">
                <a:latin typeface="Georgia" panose="02040502050405020303" pitchFamily="18" charset="0"/>
              </a:rPr>
              <a:t>Android 4.2 added:</a:t>
            </a:r>
          </a:p>
          <a:p>
            <a:pPr lvl="2"/>
            <a:r>
              <a:rPr lang="en-US" dirty="0">
                <a:latin typeface="Georgia" panose="02040502050405020303" pitchFamily="18" charset="0"/>
              </a:rPr>
              <a:t>Widgets on lock screen.</a:t>
            </a:r>
          </a:p>
          <a:p>
            <a:pPr lvl="2"/>
            <a:r>
              <a:rPr lang="en-US" dirty="0">
                <a:latin typeface="Georgia" panose="02040502050405020303" pitchFamily="18" charset="0"/>
              </a:rPr>
              <a:t>Multiple user accounts (only tablets).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7170" name="Picture 2" descr="File:Android 4.4.4 KitK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613" y="1005466"/>
            <a:ext cx="2909506" cy="517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60978" y="5869186"/>
            <a:ext cx="5746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  <a:hlinkClick r:id="rId3"/>
              </a:rPr>
              <a:t>https://commons.wikimedia.org/wiki/File:Android_4.4.4_KitKat.png</a:t>
            </a:r>
            <a:r>
              <a:rPr lang="en-US" sz="1400" dirty="0"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934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31756" cy="246582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2014, Android 5.0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Android </a:t>
            </a:r>
            <a:r>
              <a:rPr lang="en-US" dirty="0" err="1">
                <a:latin typeface="Georgia" panose="02040502050405020303" pitchFamily="18" charset="0"/>
              </a:rPr>
              <a:t>RunTime</a:t>
            </a:r>
            <a:r>
              <a:rPr lang="en-US" dirty="0">
                <a:latin typeface="Georgia" panose="02040502050405020303" pitchFamily="18" charset="0"/>
              </a:rPr>
              <a:t> (ART) replacing </a:t>
            </a:r>
            <a:r>
              <a:rPr lang="en-US" dirty="0" err="1">
                <a:latin typeface="Georgia" panose="02040502050405020303" pitchFamily="18" charset="0"/>
              </a:rPr>
              <a:t>Dalvik</a:t>
            </a:r>
            <a:r>
              <a:rPr lang="en-US" dirty="0">
                <a:latin typeface="Georgia" panose="02040502050405020303" pitchFamily="18" charset="0"/>
              </a:rPr>
              <a:t>.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User accounts for smartphones too.</a:t>
            </a:r>
          </a:p>
          <a:p>
            <a:pPr lvl="1"/>
            <a:r>
              <a:rPr lang="en-US" dirty="0"/>
              <a:t>Widgets no longer supported on lock screen.</a:t>
            </a:r>
            <a:endParaRPr lang="en-US" dirty="0">
              <a:latin typeface="Georgia" panose="02040502050405020303" pitchFamily="18" charset="0"/>
            </a:endParaRPr>
          </a:p>
          <a:p>
            <a:pPr lvl="1"/>
            <a:r>
              <a:rPr lang="en-US" dirty="0">
                <a:latin typeface="Georgia" panose="02040502050405020303" pitchFamily="18" charset="0"/>
              </a:rPr>
              <a:t>Material design</a:t>
            </a:r>
          </a:p>
        </p:txBody>
      </p:sp>
      <p:pic>
        <p:nvPicPr>
          <p:cNvPr id="8194" name="Picture 2" descr="File:Android 5.0-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77" y="1205345"/>
            <a:ext cx="2741760" cy="487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4800" y="5770905"/>
            <a:ext cx="52811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  <a:hlinkClick r:id="rId3"/>
              </a:rPr>
              <a:t>https://commons.wikimedia.org/wiki/File:Android_5.0-en.png</a:t>
            </a:r>
            <a:r>
              <a:rPr lang="en-US" sz="1400" dirty="0"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139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96445" cy="246582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2015, Android 6.0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Ask for permissions at runtime.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Fingerprint support.</a:t>
            </a:r>
          </a:p>
          <a:p>
            <a:pPr lvl="1"/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File:Android 6.0-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012" y="1241826"/>
            <a:ext cx="2790894" cy="496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75467" y="5894719"/>
            <a:ext cx="5303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  <a:hlinkClick r:id="rId3"/>
              </a:rPr>
              <a:t>https://commons.wikimedia.org/wiki/File:Android_6.0-en.png</a:t>
            </a:r>
            <a:r>
              <a:rPr lang="en-US" sz="1400" dirty="0"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095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4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96445" cy="246582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2016, Android 7.0</a:t>
            </a:r>
          </a:p>
          <a:p>
            <a:pPr lvl="1"/>
            <a:r>
              <a:rPr lang="en-US" dirty="0"/>
              <a:t>Double tap overview button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ym typeface="Wingdings" panose="05000000000000000000" pitchFamily="2" charset="2"/>
              </a:rPr>
              <a:t> Switch app</a:t>
            </a:r>
          </a:p>
          <a:p>
            <a:pPr lvl="1"/>
            <a:r>
              <a:rPr lang="en-US" dirty="0">
                <a:latin typeface="Georgia" panose="02040502050405020303" pitchFamily="18" charset="0"/>
                <a:sym typeface="Wingdings" panose="05000000000000000000" pitchFamily="2" charset="2"/>
              </a:rPr>
              <a:t>Multi-window</a:t>
            </a:r>
            <a:endParaRPr lang="en-US" dirty="0"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r>
              <a:rPr lang="en-US" dirty="0"/>
              <a:t>Android 7.1 added:</a:t>
            </a:r>
            <a:endParaRPr lang="en-US" dirty="0">
              <a:latin typeface="Georgia" panose="02040502050405020303" pitchFamily="18" charset="0"/>
            </a:endParaRPr>
          </a:p>
          <a:p>
            <a:pPr lvl="2"/>
            <a:r>
              <a:rPr lang="en-US" dirty="0">
                <a:latin typeface="Georgia" panose="02040502050405020303" pitchFamily="18" charset="0"/>
              </a:rPr>
              <a:t>App shortcuts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36711" y="6163744"/>
            <a:ext cx="86811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  <a:hlinkClick r:id="rId2"/>
              </a:rPr>
              <a:t>https://upload.wikimedia.org/wikipedia/en/7/78/Android_7.0_Home_Screen.png</a:t>
            </a:r>
            <a:r>
              <a:rPr lang="en-US" sz="1400" dirty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3074" name="Picture 2" descr="Android 7.0 Home Scre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955" y="1425796"/>
            <a:ext cx="2661356" cy="473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45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4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91400" cy="246582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2017, Android 8.0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Picture-in-picture.</a:t>
            </a:r>
          </a:p>
          <a:p>
            <a:pPr lvl="1"/>
            <a:r>
              <a:rPr lang="en-US" dirty="0"/>
              <a:t>Autofill framework.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30754" y="5797550"/>
            <a:ext cx="5461246" cy="306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 </a:t>
            </a:r>
            <a:r>
              <a:rPr lang="en-US" sz="1400" dirty="0">
                <a:latin typeface="Georgia" panose="02040502050405020303" pitchFamily="18" charset="0"/>
                <a:hlinkClick r:id="rId2"/>
              </a:rPr>
              <a:t>https://en.wikipedia.org/wiki/File:Android_8.0_Oreo_Pixel.png</a:t>
            </a:r>
            <a:r>
              <a:rPr lang="en-US" sz="1400" dirty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1026" name="Picture 2" descr="File:Android 8.0 Oreo Pixel.png">
            <a:extLst>
              <a:ext uri="{FF2B5EF4-FFF2-40B4-BE49-F238E27FC236}">
                <a16:creationId xmlns:a16="http://schemas.microsoft.com/office/drawing/2014/main" id="{5857AFCA-27C2-4D8A-8AD7-17EA74FE6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123" y="1690688"/>
            <a:ext cx="227647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65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4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96445" cy="246582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2018, Android 9.0</a:t>
            </a:r>
          </a:p>
          <a:p>
            <a:pPr lvl="1"/>
            <a:r>
              <a:rPr lang="en-US" dirty="0"/>
              <a:t>New recent task list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The Dashboard</a:t>
            </a:r>
          </a:p>
        </p:txBody>
      </p:sp>
      <p:sp>
        <p:nvSpPr>
          <p:cNvPr id="5" name="Rectangle 4"/>
          <p:cNvSpPr/>
          <p:nvPr/>
        </p:nvSpPr>
        <p:spPr>
          <a:xfrm>
            <a:off x="5882640" y="5797550"/>
            <a:ext cx="6309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  <a:hlinkClick r:id="rId2"/>
              </a:rPr>
              <a:t>https://commons.wikimedia.org/wiki/File:Android_Pie_9.0_screenshot.png</a:t>
            </a:r>
            <a:r>
              <a:rPr lang="en-US" sz="1400" dirty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4" name="Picture 2" descr="File:Android Pie 9.0 screenshot.png">
            <a:extLst>
              <a:ext uri="{FF2B5EF4-FFF2-40B4-BE49-F238E27FC236}">
                <a16:creationId xmlns:a16="http://schemas.microsoft.com/office/drawing/2014/main" id="{EB3E0FFA-5D7D-440B-B66A-EEA66683F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557" y="1207611"/>
            <a:ext cx="2499526" cy="444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1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4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96445" cy="246582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2019, Android 10.0</a:t>
            </a:r>
          </a:p>
          <a:p>
            <a:pPr lvl="1"/>
            <a:r>
              <a:rPr lang="en-US" dirty="0"/>
              <a:t>Support for foldable devices.</a:t>
            </a:r>
          </a:p>
          <a:p>
            <a:pPr lvl="1"/>
            <a:r>
              <a:rPr lang="en-US" dirty="0"/>
              <a:t>Floating settings panel.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41178" y="5598056"/>
            <a:ext cx="76508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  <a:hlinkClick r:id="rId2"/>
              </a:rPr>
              <a:t>https://upload.wikimedia.org/wikipedia/commons/8/8a/Android_Q_Beta6_screenshot.png</a:t>
            </a:r>
            <a:r>
              <a:rPr lang="en-US" sz="1400" dirty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FEE914-F7B5-4F2E-AE38-287D2B386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36" y="545060"/>
            <a:ext cx="2513475" cy="502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8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4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versions today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487" y="6560162"/>
            <a:ext cx="5179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  <a:hlinkClick r:id="rId2"/>
              </a:rPr>
              <a:t>https://developer.android.com/about/dashboards/index.html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9764D0-6A4D-4F40-8A29-046C8A7D4BCE}"/>
              </a:ext>
            </a:extLst>
          </p:cNvPr>
          <p:cNvSpPr/>
          <p:nvPr/>
        </p:nvSpPr>
        <p:spPr>
          <a:xfrm>
            <a:off x="6634480" y="5555346"/>
            <a:ext cx="3931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212121"/>
                </a:solidFill>
                <a:latin typeface="Roboto"/>
              </a:rPr>
              <a:t>Data collected during a 7-day period ending on May 7, 2019.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7AB3391-CEA5-4F4F-B2FE-C2CAEF7C6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348" y="2049173"/>
            <a:ext cx="4762500" cy="23812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F8D57C-ADBE-489F-86D8-A7F9CB8599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784"/>
          <a:stretch/>
        </p:blipFill>
        <p:spPr>
          <a:xfrm>
            <a:off x="370328" y="1414176"/>
            <a:ext cx="6253879" cy="514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26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Android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Peter Larsson-Green</a:t>
            </a:r>
          </a:p>
          <a:p>
            <a:r>
              <a:rPr lang="en-US" dirty="0"/>
              <a:t>Jönköping University</a:t>
            </a:r>
          </a:p>
          <a:p>
            <a:r>
              <a:rPr lang="en-US" dirty="0"/>
              <a:t>Spring 2020</a:t>
            </a:r>
          </a:p>
        </p:txBody>
      </p:sp>
    </p:spTree>
    <p:extLst>
      <p:ext uri="{BB962C8B-B14F-4D97-AF65-F5344CB8AC3E}">
        <p14:creationId xmlns:p14="http://schemas.microsoft.com/office/powerpoint/2010/main" val="1138247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looks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57618" cy="2932085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Manufacturers usually customize Android a bit.</a:t>
            </a:r>
          </a:p>
          <a:p>
            <a:r>
              <a:rPr lang="en-US" dirty="0">
                <a:latin typeface="Georgia" panose="02040502050405020303" pitchFamily="18" charset="0"/>
              </a:rPr>
              <a:t>They use their own launcher application.</a:t>
            </a:r>
          </a:p>
          <a:p>
            <a:r>
              <a:rPr lang="en-US" dirty="0">
                <a:latin typeface="Georgia" panose="02040502050405020303" pitchFamily="18" charset="0"/>
              </a:rPr>
              <a:t>They use their own standard applications.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This does usually not matter for your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own applications.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8492442" y="1205346"/>
            <a:ext cx="31623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&amp; new, small &amp; large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2386446" y="1690688"/>
            <a:ext cx="2867366" cy="4348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969" y="1690688"/>
            <a:ext cx="3904162" cy="434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6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https://www.opensignal.com/sites/opensignal-com/files/data/reports/global/data-2015-08/2015_08_fragmentation_report.pdf</a:t>
            </a:r>
            <a:r>
              <a:rPr lang="en-US" sz="2400" dirty="0"/>
              <a:t> 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24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VS Android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7549A6-D646-4773-8838-F545492F1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0" t="26621" r="40321" b="15259"/>
          <a:stretch/>
        </p:blipFill>
        <p:spPr>
          <a:xfrm>
            <a:off x="2281845" y="1825554"/>
            <a:ext cx="2184400" cy="39858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C87541-19B4-491E-B45A-FC7F09D878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6" t="15407" r="43876" b="27408"/>
          <a:stretch/>
        </p:blipFill>
        <p:spPr>
          <a:xfrm>
            <a:off x="6945068" y="1392518"/>
            <a:ext cx="2777550" cy="44672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7A4340B-E001-44EC-8E40-74329F49D406}"/>
              </a:ext>
            </a:extLst>
          </p:cNvPr>
          <p:cNvSpPr/>
          <p:nvPr/>
        </p:nvSpPr>
        <p:spPr>
          <a:xfrm>
            <a:off x="3616445" y="1855371"/>
            <a:ext cx="440414" cy="15667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8BEF41-C1B1-4BFE-88BE-816BAA8A57EA}"/>
              </a:ext>
            </a:extLst>
          </p:cNvPr>
          <p:cNvSpPr/>
          <p:nvPr/>
        </p:nvSpPr>
        <p:spPr>
          <a:xfrm>
            <a:off x="9341282" y="2871059"/>
            <a:ext cx="115956" cy="38198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60EF9A-0FC6-45C0-9374-958DE1D94EED}"/>
              </a:ext>
            </a:extLst>
          </p:cNvPr>
          <p:cNvSpPr/>
          <p:nvPr/>
        </p:nvSpPr>
        <p:spPr>
          <a:xfrm>
            <a:off x="7936550" y="5300502"/>
            <a:ext cx="575375" cy="29817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3908AF-9CB6-4973-A83F-8CCB0883B32A}"/>
              </a:ext>
            </a:extLst>
          </p:cNvPr>
          <p:cNvSpPr/>
          <p:nvPr/>
        </p:nvSpPr>
        <p:spPr>
          <a:xfrm>
            <a:off x="3099610" y="5122996"/>
            <a:ext cx="417443" cy="357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7A306E-8E8C-463D-AB39-3D3149A9D46A}"/>
              </a:ext>
            </a:extLst>
          </p:cNvPr>
          <p:cNvSpPr/>
          <p:nvPr/>
        </p:nvSpPr>
        <p:spPr>
          <a:xfrm>
            <a:off x="2453566" y="2709963"/>
            <a:ext cx="159026" cy="16337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286670-1AFB-4A47-A93B-084C5872C7FF}"/>
              </a:ext>
            </a:extLst>
          </p:cNvPr>
          <p:cNvSpPr/>
          <p:nvPr/>
        </p:nvSpPr>
        <p:spPr>
          <a:xfrm>
            <a:off x="2447429" y="3004807"/>
            <a:ext cx="159026" cy="16337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1B7773-6D62-4A5A-9C9D-D22D48357AF0}"/>
              </a:ext>
            </a:extLst>
          </p:cNvPr>
          <p:cNvSpPr/>
          <p:nvPr/>
        </p:nvSpPr>
        <p:spPr>
          <a:xfrm>
            <a:off x="7342672" y="2126317"/>
            <a:ext cx="139258" cy="27609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643ED6-C56B-4FB7-8F0E-11A4283FCD37}"/>
              </a:ext>
            </a:extLst>
          </p:cNvPr>
          <p:cNvSpPr/>
          <p:nvPr/>
        </p:nvSpPr>
        <p:spPr>
          <a:xfrm>
            <a:off x="7309865" y="2540702"/>
            <a:ext cx="139258" cy="27609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AA81DF0-A34F-4ADC-B8D8-EB51C735D492}"/>
              </a:ext>
            </a:extLst>
          </p:cNvPr>
          <p:cNvSpPr txBox="1">
            <a:spLocks/>
          </p:cNvSpPr>
          <p:nvPr/>
        </p:nvSpPr>
        <p:spPr>
          <a:xfrm>
            <a:off x="9559395" y="2921312"/>
            <a:ext cx="1922368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C000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Power button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EFF66A4-DFB0-4B3F-8DAA-1E9C7AFDD3AC}"/>
              </a:ext>
            </a:extLst>
          </p:cNvPr>
          <p:cNvSpPr txBox="1">
            <a:spLocks/>
          </p:cNvSpPr>
          <p:nvPr/>
        </p:nvSpPr>
        <p:spPr>
          <a:xfrm>
            <a:off x="3082980" y="1441271"/>
            <a:ext cx="1720527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C000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Power button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B3FBAE-0F1C-49D5-A8DA-91B4C76AD52D}"/>
              </a:ext>
            </a:extLst>
          </p:cNvPr>
          <p:cNvSpPr txBox="1">
            <a:spLocks/>
          </p:cNvSpPr>
          <p:nvPr/>
        </p:nvSpPr>
        <p:spPr>
          <a:xfrm>
            <a:off x="2281845" y="5798917"/>
            <a:ext cx="2184400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C000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Home Button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226C23C-71B3-4EE2-83D4-D1A223ECAC9E}"/>
              </a:ext>
            </a:extLst>
          </p:cNvPr>
          <p:cNvSpPr txBox="1">
            <a:spLocks/>
          </p:cNvSpPr>
          <p:nvPr/>
        </p:nvSpPr>
        <p:spPr>
          <a:xfrm>
            <a:off x="6927116" y="5830313"/>
            <a:ext cx="2795502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C000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Home Button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24D639A-8B17-4F8D-8A06-D0EEE175DEE4}"/>
              </a:ext>
            </a:extLst>
          </p:cNvPr>
          <p:cNvSpPr txBox="1">
            <a:spLocks/>
          </p:cNvSpPr>
          <p:nvPr/>
        </p:nvSpPr>
        <p:spPr>
          <a:xfrm>
            <a:off x="5834521" y="2060345"/>
            <a:ext cx="1249810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C000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Volume +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C590D21-14E9-4634-84EE-9527DA73CF3B}"/>
              </a:ext>
            </a:extLst>
          </p:cNvPr>
          <p:cNvSpPr txBox="1">
            <a:spLocks/>
          </p:cNvSpPr>
          <p:nvPr/>
        </p:nvSpPr>
        <p:spPr>
          <a:xfrm>
            <a:off x="1101560" y="2565625"/>
            <a:ext cx="1249810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C000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Volume +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091AC7A-F3BB-45BE-A633-5B258688C923}"/>
              </a:ext>
            </a:extLst>
          </p:cNvPr>
          <p:cNvSpPr txBox="1">
            <a:spLocks/>
          </p:cNvSpPr>
          <p:nvPr/>
        </p:nvSpPr>
        <p:spPr>
          <a:xfrm>
            <a:off x="1095423" y="2893218"/>
            <a:ext cx="1249810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C000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Volume -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3B065DF-8E6A-4DE8-B4D0-7E86EDE0D1EC}"/>
              </a:ext>
            </a:extLst>
          </p:cNvPr>
          <p:cNvSpPr txBox="1">
            <a:spLocks/>
          </p:cNvSpPr>
          <p:nvPr/>
        </p:nvSpPr>
        <p:spPr>
          <a:xfrm>
            <a:off x="5827767" y="2475165"/>
            <a:ext cx="1249810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C000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Volume -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AA3EFD7-D760-439A-AFDC-F7141D2477C9}"/>
              </a:ext>
            </a:extLst>
          </p:cNvPr>
          <p:cNvSpPr/>
          <p:nvPr/>
        </p:nvSpPr>
        <p:spPr>
          <a:xfrm>
            <a:off x="8649758" y="5303442"/>
            <a:ext cx="575375" cy="29817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F1F18E-9F23-47D5-AE94-E6562D9F8BB8}"/>
              </a:ext>
            </a:extLst>
          </p:cNvPr>
          <p:cNvSpPr/>
          <p:nvPr/>
        </p:nvSpPr>
        <p:spPr>
          <a:xfrm>
            <a:off x="7228045" y="5293505"/>
            <a:ext cx="575375" cy="29817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F8C80906-088B-49EC-952C-F9B134D9507C}"/>
              </a:ext>
            </a:extLst>
          </p:cNvPr>
          <p:cNvSpPr txBox="1">
            <a:spLocks/>
          </p:cNvSpPr>
          <p:nvPr/>
        </p:nvSpPr>
        <p:spPr>
          <a:xfrm>
            <a:off x="5498702" y="5250047"/>
            <a:ext cx="1428414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C000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Recent apps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A039ECD2-CF8C-484F-959E-3B711E9E8B37}"/>
              </a:ext>
            </a:extLst>
          </p:cNvPr>
          <p:cNvSpPr txBox="1">
            <a:spLocks/>
          </p:cNvSpPr>
          <p:nvPr/>
        </p:nvSpPr>
        <p:spPr>
          <a:xfrm>
            <a:off x="689138" y="4954581"/>
            <a:ext cx="1652461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C000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Recent apps (double click)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C0ABABDE-C3B0-4AA3-A01C-77BDF07EBB2E}"/>
              </a:ext>
            </a:extLst>
          </p:cNvPr>
          <p:cNvSpPr txBox="1">
            <a:spLocks/>
          </p:cNvSpPr>
          <p:nvPr/>
        </p:nvSpPr>
        <p:spPr>
          <a:xfrm>
            <a:off x="358973" y="3579606"/>
            <a:ext cx="1910216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iPhone SE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3456A24C-5DB4-49F4-8C8D-06E3FD48A730}"/>
              </a:ext>
            </a:extLst>
          </p:cNvPr>
          <p:cNvSpPr txBox="1">
            <a:spLocks/>
          </p:cNvSpPr>
          <p:nvPr/>
        </p:nvSpPr>
        <p:spPr>
          <a:xfrm>
            <a:off x="9742026" y="3384536"/>
            <a:ext cx="1776010" cy="8679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Samsung Galaxy S6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86C29F7C-E782-4214-A208-8287F3CD50D5}"/>
              </a:ext>
            </a:extLst>
          </p:cNvPr>
          <p:cNvSpPr txBox="1">
            <a:spLocks/>
          </p:cNvSpPr>
          <p:nvPr/>
        </p:nvSpPr>
        <p:spPr>
          <a:xfrm>
            <a:off x="9700604" y="5271776"/>
            <a:ext cx="773620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C000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3289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5" grpId="0"/>
      <p:bldP spid="36" grpId="0"/>
      <p:bldP spid="38" grpId="0"/>
      <p:bldP spid="39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VS Android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0A14E-71F1-4299-9EE8-A98070AB62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3" t="8587" r="16910" b="6476"/>
          <a:stretch/>
        </p:blipFill>
        <p:spPr>
          <a:xfrm>
            <a:off x="3742982" y="1690688"/>
            <a:ext cx="1941165" cy="3438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75896B-D45C-4CD6-9B72-22136E97F1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2" t="8587" r="22279" b="6475"/>
          <a:stretch/>
        </p:blipFill>
        <p:spPr>
          <a:xfrm>
            <a:off x="838200" y="1690688"/>
            <a:ext cx="1829179" cy="3438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291BBB-B854-461A-9435-39E7143AEA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 r="12055"/>
          <a:stretch/>
        </p:blipFill>
        <p:spPr>
          <a:xfrm>
            <a:off x="6742160" y="198784"/>
            <a:ext cx="1845648" cy="32202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623A3E-8478-4F4C-BBF5-EA24A2C88C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9" r="13383"/>
          <a:stretch/>
        </p:blipFill>
        <p:spPr>
          <a:xfrm>
            <a:off x="9697134" y="198784"/>
            <a:ext cx="1856047" cy="3220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06BB2B1-02DB-4622-915B-4ADB1E356B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r="12361"/>
          <a:stretch/>
        </p:blipFill>
        <p:spPr>
          <a:xfrm>
            <a:off x="6742160" y="3585403"/>
            <a:ext cx="1865442" cy="3220278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57A7A3B-231A-4189-95EF-B6C0DA4E6624}"/>
              </a:ext>
            </a:extLst>
          </p:cNvPr>
          <p:cNvCxnSpPr>
            <a:stCxn id="7" idx="3"/>
            <a:endCxn id="4" idx="1"/>
          </p:cNvCxnSpPr>
          <p:nvPr/>
        </p:nvCxnSpPr>
        <p:spPr>
          <a:xfrm>
            <a:off x="2667379" y="3410158"/>
            <a:ext cx="1075603" cy="0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C7312B83-17BC-4DB2-9E48-E1AC1B1C0BFC}"/>
              </a:ext>
            </a:extLst>
          </p:cNvPr>
          <p:cNvSpPr txBox="1">
            <a:spLocks/>
          </p:cNvSpPr>
          <p:nvPr/>
        </p:nvSpPr>
        <p:spPr>
          <a:xfrm>
            <a:off x="2580276" y="3016251"/>
            <a:ext cx="1249810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C000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Swipe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C7DFDA6-46EA-4407-9C6E-44AD2D83A9C8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8587808" y="1808923"/>
            <a:ext cx="1109326" cy="0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366383AA-F76C-40CF-B657-26AB6D7EF6F1}"/>
              </a:ext>
            </a:extLst>
          </p:cNvPr>
          <p:cNvSpPr txBox="1">
            <a:spLocks/>
          </p:cNvSpPr>
          <p:nvPr/>
        </p:nvSpPr>
        <p:spPr>
          <a:xfrm>
            <a:off x="8509118" y="1432227"/>
            <a:ext cx="1249810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C000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Swipe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F7226F7-7799-4220-BF14-DC9E7A7CF1B8}"/>
              </a:ext>
            </a:extLst>
          </p:cNvPr>
          <p:cNvCxnSpPr>
            <a:cxnSpLocks/>
          </p:cNvCxnSpPr>
          <p:nvPr/>
        </p:nvCxnSpPr>
        <p:spPr>
          <a:xfrm flipV="1">
            <a:off x="8509118" y="2920561"/>
            <a:ext cx="0" cy="1123123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6B35CA7-739D-44D1-9FE7-84977F5975C0}"/>
              </a:ext>
            </a:extLst>
          </p:cNvPr>
          <p:cNvSpPr txBox="1">
            <a:spLocks/>
          </p:cNvSpPr>
          <p:nvPr/>
        </p:nvSpPr>
        <p:spPr>
          <a:xfrm>
            <a:off x="8396011" y="3357883"/>
            <a:ext cx="1249810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C000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Swipe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1677C128-0A41-44AE-9833-F985E68A217A}"/>
              </a:ext>
            </a:extLst>
          </p:cNvPr>
          <p:cNvSpPr txBox="1">
            <a:spLocks/>
          </p:cNvSpPr>
          <p:nvPr/>
        </p:nvSpPr>
        <p:spPr>
          <a:xfrm>
            <a:off x="757163" y="5195542"/>
            <a:ext cx="191021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iOS widgets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6A4FD32-51BC-4860-BFC7-48929C70FD58}"/>
              </a:ext>
            </a:extLst>
          </p:cNvPr>
          <p:cNvSpPr txBox="1">
            <a:spLocks/>
          </p:cNvSpPr>
          <p:nvPr/>
        </p:nvSpPr>
        <p:spPr>
          <a:xfrm>
            <a:off x="3793725" y="5195542"/>
            <a:ext cx="1910216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iOS installed apps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256C4E9E-3809-4469-AE5B-3DCE96498863}"/>
              </a:ext>
            </a:extLst>
          </p:cNvPr>
          <p:cNvSpPr txBox="1">
            <a:spLocks/>
          </p:cNvSpPr>
          <p:nvPr/>
        </p:nvSpPr>
        <p:spPr>
          <a:xfrm>
            <a:off x="8396011" y="5592643"/>
            <a:ext cx="1632572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Android installed apps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B8A0A425-0B9E-435B-8971-A00C5135FDCE}"/>
              </a:ext>
            </a:extLst>
          </p:cNvPr>
          <p:cNvSpPr txBox="1">
            <a:spLocks/>
          </p:cNvSpPr>
          <p:nvPr/>
        </p:nvSpPr>
        <p:spPr>
          <a:xfrm>
            <a:off x="8326185" y="1992580"/>
            <a:ext cx="1632572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Android widgets/</a:t>
            </a:r>
            <a:b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shortcuts</a:t>
            </a:r>
          </a:p>
        </p:txBody>
      </p:sp>
    </p:spTree>
    <p:extLst>
      <p:ext uri="{BB962C8B-B14F-4D97-AF65-F5344CB8AC3E}">
        <p14:creationId xmlns:p14="http://schemas.microsoft.com/office/powerpoint/2010/main" val="335223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8" grpId="0"/>
      <p:bldP spid="50" grpId="0"/>
      <p:bldP spid="51" grpId="0"/>
      <p:bldP spid="52" grpId="0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VS Android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4F03F6-FEE0-4C51-8E03-AA937ED3E7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0" y="1391920"/>
            <a:ext cx="2152518" cy="2870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317C1D-FF36-4F7D-84B1-B41290CEA6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30" y="1403129"/>
            <a:ext cx="2152518" cy="2870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4F6337-8218-4931-9213-EE99E6D1E5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610" y="1403129"/>
            <a:ext cx="2152518" cy="287002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5C53F21-1DE5-4418-B8F8-80F156DE8E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853" y="3718560"/>
            <a:ext cx="2273856" cy="303180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91E47D5-2329-43D6-945B-DE0CCF2176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771" y="3718560"/>
            <a:ext cx="2273856" cy="303180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C9A76DA-CD4C-492D-B69B-402F6B5152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689" y="3718560"/>
            <a:ext cx="2273856" cy="3031808"/>
          </a:xfrm>
          <a:prstGeom prst="rect">
            <a:avLst/>
          </a:prstGeom>
        </p:spPr>
      </p:pic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0198EF6D-6506-4E53-A343-E1E8455FCA3B}"/>
              </a:ext>
            </a:extLst>
          </p:cNvPr>
          <p:cNvSpPr txBox="1">
            <a:spLocks/>
          </p:cNvSpPr>
          <p:nvPr/>
        </p:nvSpPr>
        <p:spPr>
          <a:xfrm>
            <a:off x="7325674" y="2261938"/>
            <a:ext cx="3744030" cy="88537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iOS Control Center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(pull up from button)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  <a:cs typeface="Courier New" panose="02070309020205020404" pitchFamily="49" charset="0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CAF0DAD0-0741-4DAE-AC1B-3DC3969021D0}"/>
              </a:ext>
            </a:extLst>
          </p:cNvPr>
          <p:cNvSpPr txBox="1">
            <a:spLocks/>
          </p:cNvSpPr>
          <p:nvPr/>
        </p:nvSpPr>
        <p:spPr>
          <a:xfrm>
            <a:off x="993544" y="5069075"/>
            <a:ext cx="3236309" cy="88537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Android Status Bar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(pull down from top)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52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VS Android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3A13CE-9DF3-4DEE-A926-69D0C0115C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8593" r="21555" b="4592"/>
          <a:stretch/>
        </p:blipFill>
        <p:spPr>
          <a:xfrm>
            <a:off x="312840" y="1979764"/>
            <a:ext cx="2323093" cy="42016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0F61A4-8F50-441A-B61D-E26518E487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2" t="5324" r="17012" b="3407"/>
          <a:stretch/>
        </p:blipFill>
        <p:spPr>
          <a:xfrm>
            <a:off x="5848614" y="1690688"/>
            <a:ext cx="2681901" cy="4775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839D99-65EA-4EF5-ABCC-16A416C2AD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5324" r="22543" b="11851"/>
          <a:stretch/>
        </p:blipFill>
        <p:spPr>
          <a:xfrm>
            <a:off x="2997201" y="1982511"/>
            <a:ext cx="2238160" cy="41988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955637-9C49-4AE3-9A29-E1CDAD9FDD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5" t="5278" r="16617" b="5718"/>
          <a:stretch/>
        </p:blipFill>
        <p:spPr>
          <a:xfrm>
            <a:off x="8922369" y="1690687"/>
            <a:ext cx="2646812" cy="477519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C153DFA-35B5-4B18-9F95-3E3A5489C549}"/>
              </a:ext>
            </a:extLst>
          </p:cNvPr>
          <p:cNvSpPr/>
          <p:nvPr/>
        </p:nvSpPr>
        <p:spPr>
          <a:xfrm>
            <a:off x="711200" y="4136981"/>
            <a:ext cx="1574800" cy="3029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14717D-58BC-4F29-8B02-30C8ABC2D4F0}"/>
              </a:ext>
            </a:extLst>
          </p:cNvPr>
          <p:cNvSpPr/>
          <p:nvPr/>
        </p:nvSpPr>
        <p:spPr>
          <a:xfrm>
            <a:off x="6197600" y="3926816"/>
            <a:ext cx="1960880" cy="36070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15E903E-B1D7-42E6-9E5C-A68E19490679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2286000" y="4288451"/>
            <a:ext cx="934278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56484B-84D4-4B53-8C6C-289CB276D338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8158480" y="4107168"/>
            <a:ext cx="98552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D286279-D9C2-4E8D-87C7-4557B213B1AE}"/>
              </a:ext>
            </a:extLst>
          </p:cNvPr>
          <p:cNvSpPr txBox="1">
            <a:spLocks/>
          </p:cNvSpPr>
          <p:nvPr/>
        </p:nvSpPr>
        <p:spPr>
          <a:xfrm>
            <a:off x="2429554" y="3936352"/>
            <a:ext cx="804612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C000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Click!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CB48CEA-1BF4-4F47-851B-862CD2638297}"/>
              </a:ext>
            </a:extLst>
          </p:cNvPr>
          <p:cNvSpPr txBox="1">
            <a:spLocks/>
          </p:cNvSpPr>
          <p:nvPr/>
        </p:nvSpPr>
        <p:spPr>
          <a:xfrm>
            <a:off x="8310757" y="3765536"/>
            <a:ext cx="804612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C000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Click!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F6CB5F-2004-4AD0-8774-C17A2F522A5B}"/>
              </a:ext>
            </a:extLst>
          </p:cNvPr>
          <p:cNvSpPr/>
          <p:nvPr/>
        </p:nvSpPr>
        <p:spPr>
          <a:xfrm>
            <a:off x="3328881" y="2868085"/>
            <a:ext cx="368476" cy="22298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C6F1D4-5119-4E5D-ABE5-E6C304ACB1A3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2400923" y="2979578"/>
            <a:ext cx="927958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0899A28-795E-4472-98B7-5B3A2F09E8EE}"/>
              </a:ext>
            </a:extLst>
          </p:cNvPr>
          <p:cNvSpPr txBox="1">
            <a:spLocks/>
          </p:cNvSpPr>
          <p:nvPr/>
        </p:nvSpPr>
        <p:spPr>
          <a:xfrm>
            <a:off x="2509644" y="2654356"/>
            <a:ext cx="804612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C000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Click!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E12AF0-3508-4027-ABA5-662152B331D4}"/>
              </a:ext>
            </a:extLst>
          </p:cNvPr>
          <p:cNvSpPr/>
          <p:nvPr/>
        </p:nvSpPr>
        <p:spPr>
          <a:xfrm>
            <a:off x="10535863" y="5823320"/>
            <a:ext cx="705293" cy="35808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ED432A4-A697-4FA9-B061-305DC7F9D827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8158480" y="5705061"/>
            <a:ext cx="2377383" cy="29730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8BE0D22-9893-4843-AB14-BE018BABC664}"/>
              </a:ext>
            </a:extLst>
          </p:cNvPr>
          <p:cNvSpPr txBox="1">
            <a:spLocks/>
          </p:cNvSpPr>
          <p:nvPr/>
        </p:nvSpPr>
        <p:spPr>
          <a:xfrm>
            <a:off x="8922369" y="5921070"/>
            <a:ext cx="804612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C000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Click!</a:t>
            </a:r>
          </a:p>
        </p:txBody>
      </p:sp>
    </p:spTree>
    <p:extLst>
      <p:ext uri="{BB962C8B-B14F-4D97-AF65-F5344CB8AC3E}">
        <p14:creationId xmlns:p14="http://schemas.microsoft.com/office/powerpoint/2010/main" val="12487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7" grpId="0"/>
      <p:bldP spid="29" grpId="0"/>
      <p:bldP spid="14" grpId="0" animBg="1"/>
      <p:bldP spid="17" grpId="0"/>
      <p:bldP spid="18" grpId="0" animBg="1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VS Android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E8EC87-EB87-463C-AC84-C72627914D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3" t="2667" r="14999" b="9185"/>
          <a:stretch/>
        </p:blipFill>
        <p:spPr>
          <a:xfrm>
            <a:off x="152407" y="1569135"/>
            <a:ext cx="3901440" cy="3805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8569C0-5AA5-4E48-A00C-A5168C5733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8" t="1038" r="14778" b="1629"/>
          <a:stretch/>
        </p:blipFill>
        <p:spPr>
          <a:xfrm>
            <a:off x="4155599" y="1569135"/>
            <a:ext cx="3880803" cy="38055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CEEDAE-8895-4BC9-8EAC-2C0973B8C1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8" t="3111" r="12777" b="2074"/>
          <a:stretch/>
        </p:blipFill>
        <p:spPr>
          <a:xfrm>
            <a:off x="8138154" y="1571157"/>
            <a:ext cx="3880739" cy="380348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255B057-5F65-4EF7-A723-FCE02D6AF700}"/>
              </a:ext>
            </a:extLst>
          </p:cNvPr>
          <p:cNvSpPr txBox="1">
            <a:spLocks/>
          </p:cNvSpPr>
          <p:nvPr/>
        </p:nvSpPr>
        <p:spPr>
          <a:xfrm>
            <a:off x="50655" y="5374639"/>
            <a:ext cx="4003191" cy="88537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YouTube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(searching for </a:t>
            </a:r>
            <a:r>
              <a:rPr lang="en-US" sz="2000" i="1" dirty="0">
                <a:solidFill>
                  <a:schemeClr val="tx1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Nintendo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)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  <a:cs typeface="Courier New" panose="02070309020205020404" pitchFamily="49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2BF1365-3109-44C9-A808-A10B6759E070}"/>
              </a:ext>
            </a:extLst>
          </p:cNvPr>
          <p:cNvSpPr txBox="1">
            <a:spLocks/>
          </p:cNvSpPr>
          <p:nvPr/>
        </p:nvSpPr>
        <p:spPr>
          <a:xfrm>
            <a:off x="4155599" y="5374639"/>
            <a:ext cx="3880803" cy="88537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Spotify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(start screen)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  <a:cs typeface="Courier New" panose="02070309020205020404" pitchFamily="49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3F1E7BE-BE2B-49E6-97C6-A24CD1AC343D}"/>
              </a:ext>
            </a:extLst>
          </p:cNvPr>
          <p:cNvSpPr txBox="1">
            <a:spLocks/>
          </p:cNvSpPr>
          <p:nvPr/>
        </p:nvSpPr>
        <p:spPr>
          <a:xfrm>
            <a:off x="8138154" y="5374638"/>
            <a:ext cx="3880739" cy="88537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Gmail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(reading an email)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15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287174"/>
            <a:ext cx="4584621" cy="1510454"/>
          </a:xfrm>
        </p:spPr>
        <p:txBody>
          <a:bodyPr>
            <a:normAutofit/>
          </a:bodyPr>
          <a:lstStyle/>
          <a:p>
            <a:r>
              <a:rPr lang="en-US" dirty="0"/>
              <a:t>Android</a:t>
            </a:r>
            <a:br>
              <a:rPr lang="en-US" dirty="0"/>
            </a:br>
            <a:r>
              <a:rPr lang="en-US" dirty="0"/>
              <a:t>Architecture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3344" y="1797628"/>
            <a:ext cx="337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hlinkClick r:id="rId2"/>
              </a:rPr>
              <a:t>https://developer.android.com/guide/platform/index.html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2050" name="Picture 2" descr="https://developer.android.com/guide/platform/images/android-stack_2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966" y="55320"/>
            <a:ext cx="4551817" cy="670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F8D558B4-AEB5-4F67-9B52-1F31600D262C}"/>
              </a:ext>
            </a:extLst>
          </p:cNvPr>
          <p:cNvSpPr/>
          <p:nvPr/>
        </p:nvSpPr>
        <p:spPr>
          <a:xfrm flipH="1">
            <a:off x="9699051" y="156841"/>
            <a:ext cx="556592" cy="2000180"/>
          </a:xfrm>
          <a:prstGeom prst="leftBrace">
            <a:avLst>
              <a:gd name="adj1" fmla="val 33333"/>
              <a:gd name="adj2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A4B34E3B-5946-4C24-BD9C-0313E20839A6}"/>
              </a:ext>
            </a:extLst>
          </p:cNvPr>
          <p:cNvSpPr/>
          <p:nvPr/>
        </p:nvSpPr>
        <p:spPr>
          <a:xfrm>
            <a:off x="4363278" y="156841"/>
            <a:ext cx="545420" cy="6492437"/>
          </a:xfrm>
          <a:prstGeom prst="leftBrace">
            <a:avLst>
              <a:gd name="adj1" fmla="val 64824"/>
              <a:gd name="adj2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7A105-1AE2-4BBA-B822-0A52CE748763}"/>
              </a:ext>
            </a:extLst>
          </p:cNvPr>
          <p:cNvSpPr txBox="1"/>
          <p:nvPr/>
        </p:nvSpPr>
        <p:spPr>
          <a:xfrm>
            <a:off x="10243927" y="802988"/>
            <a:ext cx="1928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Used by app developers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D845D464-09B1-461A-A929-2D793F2F5F7F}"/>
              </a:ext>
            </a:extLst>
          </p:cNvPr>
          <p:cNvSpPr/>
          <p:nvPr/>
        </p:nvSpPr>
        <p:spPr>
          <a:xfrm flipH="1">
            <a:off x="9699051" y="4364406"/>
            <a:ext cx="556592" cy="2393661"/>
          </a:xfrm>
          <a:prstGeom prst="leftBrace">
            <a:avLst>
              <a:gd name="adj1" fmla="val 45833"/>
              <a:gd name="adj2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5E78F1-681B-4230-96D3-DC93B55D0B03}"/>
              </a:ext>
            </a:extLst>
          </p:cNvPr>
          <p:cNvSpPr txBox="1"/>
          <p:nvPr/>
        </p:nvSpPr>
        <p:spPr>
          <a:xfrm>
            <a:off x="10447979" y="5053404"/>
            <a:ext cx="1520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OEM implements HAL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6DCD08-E46F-4A09-87AC-5E12730105EB}"/>
              </a:ext>
            </a:extLst>
          </p:cNvPr>
          <p:cNvSpPr txBox="1"/>
          <p:nvPr/>
        </p:nvSpPr>
        <p:spPr>
          <a:xfrm>
            <a:off x="1027523" y="3049116"/>
            <a:ext cx="3216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AOSP developers improves Android everywhere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49F05-696A-4900-A07F-DDBB8F03681F}"/>
              </a:ext>
            </a:extLst>
          </p:cNvPr>
          <p:cNvSpPr txBox="1"/>
          <p:nvPr/>
        </p:nvSpPr>
        <p:spPr>
          <a:xfrm>
            <a:off x="443344" y="4086941"/>
            <a:ext cx="3492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Each app run as its own Linux user.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  <a:latin typeface="Georgia" panose="02040502050405020303" pitchFamily="18" charset="0"/>
              </a:rPr>
              <a:t>App A</a:t>
            </a: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 can create files </a:t>
            </a:r>
            <a:r>
              <a:rPr lang="en-US" sz="2400" i="1" dirty="0">
                <a:solidFill>
                  <a:schemeClr val="bg1"/>
                </a:solidFill>
                <a:latin typeface="Georgia" panose="02040502050405020303" pitchFamily="18" charset="0"/>
              </a:rPr>
              <a:t>App B</a:t>
            </a: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 can't access.</a:t>
            </a:r>
          </a:p>
        </p:txBody>
      </p:sp>
    </p:spTree>
    <p:extLst>
      <p:ext uri="{BB962C8B-B14F-4D97-AF65-F5344CB8AC3E}">
        <p14:creationId xmlns:p14="http://schemas.microsoft.com/office/powerpoint/2010/main" val="339161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8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Android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7786256" cy="4803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2005:</a:t>
            </a:r>
          </a:p>
          <a:p>
            <a:r>
              <a:rPr lang="en-US" sz="2400" dirty="0">
                <a:latin typeface="Georgia" panose="02040502050405020303" pitchFamily="18" charset="0"/>
              </a:rPr>
              <a:t>July: Google buys Android Inc. 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2007:</a:t>
            </a:r>
          </a:p>
          <a:p>
            <a:r>
              <a:rPr lang="en-US" sz="2400" dirty="0">
                <a:latin typeface="Georgia" panose="02040502050405020303" pitchFamily="18" charset="0"/>
              </a:rPr>
              <a:t>June: Apple releases iPhone.</a:t>
            </a:r>
          </a:p>
          <a:p>
            <a:r>
              <a:rPr lang="en-US" sz="2400" dirty="0">
                <a:latin typeface="Georgia" panose="02040502050405020303" pitchFamily="18" charset="0"/>
              </a:rPr>
              <a:t>November: Open Handset Alliance established.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Mission: to develop open standards for mobile devices.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Flagship: Android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2008:</a:t>
            </a:r>
          </a:p>
          <a:p>
            <a:r>
              <a:rPr lang="en-US" sz="2400" dirty="0">
                <a:latin typeface="Georgia" panose="02040502050405020303" pitchFamily="18" charset="0"/>
              </a:rPr>
              <a:t>October: First device running Android: HTC Dream</a:t>
            </a:r>
          </a:p>
          <a:p>
            <a:pPr lvl="1"/>
            <a:endParaRPr lang="en-US" sz="2000" dirty="0">
              <a:latin typeface="Georgia" panose="02040502050405020303" pitchFamily="18" charset="0"/>
            </a:endParaRPr>
          </a:p>
          <a:p>
            <a:pPr lvl="1"/>
            <a:endParaRPr lang="en-US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</p:txBody>
      </p:sp>
      <p:pic>
        <p:nvPicPr>
          <p:cNvPr id="3078" name="Picture 6" descr="http://developer.android.com/images/brand/Android_Robot_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58" y="1690688"/>
            <a:ext cx="3270842" cy="382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34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Android Success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9256" y="6156219"/>
            <a:ext cx="67134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  <a:hlinkClick r:id="rId2"/>
              </a:rPr>
              <a:t>http://www.idc.com/prodserv/smartphone-os-market-share.jsp</a:t>
            </a: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045" t="18459" r="35742" b="16942"/>
          <a:stretch/>
        </p:blipFill>
        <p:spPr>
          <a:xfrm>
            <a:off x="2739256" y="1690688"/>
            <a:ext cx="6713485" cy="446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6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android open source?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Android is open source.</a:t>
            </a:r>
          </a:p>
          <a:p>
            <a:r>
              <a:rPr lang="en-US" sz="2400" dirty="0">
                <a:latin typeface="Georgia" panose="02040502050405020303" pitchFamily="18" charset="0"/>
              </a:rPr>
              <a:t>Android Open Source Project (AOSP):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  <a:hlinkClick r:id="rId2"/>
              </a:rPr>
              <a:t>https://source.android.com/index.html</a:t>
            </a:r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400" dirty="0">
                <a:latin typeface="Georgia" panose="02040502050405020303" pitchFamily="18" charset="0"/>
              </a:rPr>
              <a:t>Successfully forked by Amazon: Fire OS.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name </a:t>
            </a:r>
            <a:r>
              <a:rPr lang="en-US" i="1" dirty="0"/>
              <a:t>Android</a:t>
            </a:r>
            <a:r>
              <a:rPr lang="en-US" dirty="0"/>
              <a:t> is a trademark of Google Inc.</a:t>
            </a:r>
          </a:p>
          <a:p>
            <a:pPr lvl="1"/>
            <a:r>
              <a:rPr lang="en-US" sz="2000" dirty="0">
                <a:hlinkClick r:id="rId3"/>
              </a:rPr>
              <a:t>https://developer.android.com/legal.html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556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google control Android?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93045"/>
          </a:xfrm>
        </p:spPr>
        <p:txBody>
          <a:bodyPr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Next version always developed behind closed doors.</a:t>
            </a:r>
          </a:p>
          <a:p>
            <a:r>
              <a:rPr lang="en-US" dirty="0">
                <a:latin typeface="Georgia" panose="02040502050405020303" pitchFamily="18" charset="0"/>
              </a:rPr>
              <a:t>Google has abandoned many original AOSP apps in favor of their own.</a:t>
            </a:r>
          </a:p>
          <a:p>
            <a:pPr lvl="1"/>
            <a:r>
              <a:rPr lang="en-US" dirty="0"/>
              <a:t>Google's apps are not part of AOSP; they are closed source.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Google improves Google Play Services instead of AOSP.</a:t>
            </a:r>
          </a:p>
          <a:p>
            <a:pPr lvl="1"/>
            <a:r>
              <a:rPr lang="en-US" dirty="0"/>
              <a:t>Many applications depends on Google Play Services.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A8F050-2D75-4B8E-9965-35257867D6EC}"/>
              </a:ext>
            </a:extLst>
          </p:cNvPr>
          <p:cNvSpPr/>
          <p:nvPr/>
        </p:nvSpPr>
        <p:spPr>
          <a:xfrm>
            <a:off x="1273996" y="4599419"/>
            <a:ext cx="2054831" cy="1276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Users</a:t>
            </a:r>
            <a:br>
              <a:rPr lang="en-US" sz="2000" dirty="0">
                <a:latin typeface="Georgia" panose="02040502050405020303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♥</a:t>
            </a:r>
            <a:br>
              <a:rPr lang="en-US" sz="2000" dirty="0">
                <a:latin typeface="Georgia" panose="02040502050405020303" pitchFamily="18" charset="0"/>
              </a:rPr>
            </a:br>
            <a:r>
              <a:rPr lang="en-US" sz="2000" dirty="0">
                <a:latin typeface="Georgia" panose="02040502050405020303" pitchFamily="18" charset="0"/>
              </a:rPr>
              <a:t>Google's apps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BF7ADE-34E6-40F1-B000-31786658B2BA}"/>
              </a:ext>
            </a:extLst>
          </p:cNvPr>
          <p:cNvSpPr/>
          <p:nvPr/>
        </p:nvSpPr>
        <p:spPr>
          <a:xfrm>
            <a:off x="4288605" y="4599419"/>
            <a:ext cx="2720940" cy="1276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Manufacturers wants </a:t>
            </a:r>
            <a:br>
              <a:rPr lang="en-US" sz="2000" dirty="0">
                <a:latin typeface="Georgia" panose="02040502050405020303" pitchFamily="18" charset="0"/>
              </a:rPr>
            </a:br>
            <a:r>
              <a:rPr lang="en-US" sz="2000" dirty="0">
                <a:latin typeface="Georgia" panose="02040502050405020303" pitchFamily="18" charset="0"/>
              </a:rPr>
              <a:t>Google's apps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EF75364-0ECF-4DB4-9B02-E0436A39AB3E}"/>
              </a:ext>
            </a:extLst>
          </p:cNvPr>
          <p:cNvSpPr/>
          <p:nvPr/>
        </p:nvSpPr>
        <p:spPr>
          <a:xfrm>
            <a:off x="7969323" y="4599419"/>
            <a:ext cx="2911010" cy="1276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Manufacturers dependent on Google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C63BF7-A320-4CE5-832A-B43934023143}"/>
              </a:ext>
            </a:extLst>
          </p:cNvPr>
          <p:cNvSpPr txBox="1">
            <a:spLocks/>
          </p:cNvSpPr>
          <p:nvPr/>
        </p:nvSpPr>
        <p:spPr>
          <a:xfrm>
            <a:off x="3521039" y="4817559"/>
            <a:ext cx="575353" cy="8402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</a:rPr>
              <a:t>⇒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E5F73DF-5E9B-426C-85F8-58264787B226}"/>
              </a:ext>
            </a:extLst>
          </p:cNvPr>
          <p:cNvSpPr txBox="1">
            <a:spLocks/>
          </p:cNvSpPr>
          <p:nvPr/>
        </p:nvSpPr>
        <p:spPr>
          <a:xfrm>
            <a:off x="7201757" y="4817559"/>
            <a:ext cx="575353" cy="8402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</a:rPr>
              <a:t>⇒</a:t>
            </a:r>
          </a:p>
        </p:txBody>
      </p:sp>
    </p:spTree>
    <p:extLst>
      <p:ext uri="{BB962C8B-B14F-4D97-AF65-F5344CB8AC3E}">
        <p14:creationId xmlns:p14="http://schemas.microsoft.com/office/powerpoint/2010/main" val="119238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5" grpId="0" animBg="1"/>
      <p:bldP spid="6" grpId="0" animBg="1"/>
      <p:bldP spid="7" grpId="0" animBg="1"/>
      <p:bldP spid="8" grpId="0" build="p" bldLvl="3"/>
      <p:bldP spid="9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Samsung's plan b</a:t>
            </a:r>
          </a:p>
        </p:txBody>
      </p:sp>
      <p:pic>
        <p:nvPicPr>
          <p:cNvPr id="2050" name="Picture 2" descr="http://cdn.arstechnica.net/wp-content/uploads/2013/10/lolsamsu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286" y="1420523"/>
            <a:ext cx="7055428" cy="447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0999" y="5859426"/>
            <a:ext cx="113500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  <a:hlinkClick r:id="rId3"/>
              </a:rPr>
              <a:t>http://arstechnica.com/gadgets/2013/10/googles-iron-grip-on-android-controlling-open-source-by-any-means-necessary/3/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6151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50873" cy="4351338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Smartphones</a:t>
            </a:r>
          </a:p>
          <a:p>
            <a:r>
              <a:rPr lang="en-US" dirty="0">
                <a:latin typeface="Georgia" panose="02040502050405020303" pitchFamily="18" charset="0"/>
              </a:rPr>
              <a:t>Tablets</a:t>
            </a:r>
          </a:p>
          <a:p>
            <a:r>
              <a:rPr lang="en-US" dirty="0"/>
              <a:t>Wear</a:t>
            </a:r>
          </a:p>
          <a:p>
            <a:r>
              <a:rPr lang="en-US" dirty="0">
                <a:latin typeface="Georgia" panose="02040502050405020303" pitchFamily="18" charset="0"/>
              </a:rPr>
              <a:t>TV</a:t>
            </a:r>
          </a:p>
          <a:p>
            <a:r>
              <a:rPr lang="en-US" dirty="0"/>
              <a:t>Auto</a:t>
            </a:r>
          </a:p>
          <a:p>
            <a:r>
              <a:rPr lang="en-US" dirty="0">
                <a:latin typeface="Georgia" panose="02040502050405020303" pitchFamily="18" charset="0"/>
              </a:rPr>
              <a:t>Things</a:t>
            </a:r>
          </a:p>
        </p:txBody>
      </p:sp>
      <p:pic>
        <p:nvPicPr>
          <p:cNvPr id="3078" name="Picture 6" descr="http://developer.android.com/images/brand/Android_Robot_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9" y="1690688"/>
            <a:ext cx="3270842" cy="382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36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9948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2008, Android 1.0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Designed for mobile phones with touchscreen.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Can only handle single touch.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Four hardware buttons: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Back, Home, Menu and Search.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Status bar at the top.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Title bar at the top of applications.</a:t>
            </a:r>
          </a:p>
          <a:p>
            <a:pPr marL="457200" lvl="1" indent="0">
              <a:buNone/>
            </a:pPr>
            <a:r>
              <a:rPr lang="en-US" dirty="0">
                <a:latin typeface="Georgia" panose="02040502050405020303" pitchFamily="18" charset="0"/>
              </a:rPr>
              <a:t>Android 1.5 added:</a:t>
            </a:r>
          </a:p>
          <a:p>
            <a:pPr lvl="2"/>
            <a:r>
              <a:rPr lang="en-US" dirty="0">
                <a:latin typeface="Georgia" panose="02040502050405020303" pitchFamily="18" charset="0"/>
              </a:rPr>
              <a:t>Widgets.</a:t>
            </a:r>
          </a:p>
          <a:p>
            <a:pPr lvl="2"/>
            <a:r>
              <a:rPr lang="en-US" dirty="0">
                <a:latin typeface="Georgia" panose="02040502050405020303" pitchFamily="18" charset="0"/>
              </a:rPr>
              <a:t>Accelerometer-based application rotations.</a:t>
            </a:r>
          </a:p>
        </p:txBody>
      </p:sp>
      <p:pic>
        <p:nvPicPr>
          <p:cNvPr id="5122" name="Picture 2" descr="File:Android 1.5 Cupcake Screensh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46" y="1825625"/>
            <a:ext cx="2358737" cy="353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74095" y="5421407"/>
            <a:ext cx="5387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Georgia" panose="02040502050405020303" pitchFamily="18" charset="0"/>
                <a:hlinkClick r:id="rId3"/>
              </a:rPr>
              <a:t>https://en.wikipedia.org/wiki/File:Android_1.5_Cupcake_Screenshot.png</a:t>
            </a:r>
            <a:r>
              <a:rPr lang="en-US" sz="1200" dirty="0"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133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4"/>
      <p:bldP spid="5" grpId="0"/>
    </p:bldLst>
  </p:timing>
</p:sld>
</file>

<file path=ppt/theme/theme1.xml><?xml version="1.0" encoding="utf-8"?>
<a:theme xmlns:a="http://schemas.openxmlformats.org/drawingml/2006/main" name="JU Grå">
  <a:themeElements>
    <a:clrScheme name="Custom 5">
      <a:dk1>
        <a:srgbClr val="000000"/>
      </a:dk1>
      <a:lt1>
        <a:srgbClr val="FFFFFF"/>
      </a:lt1>
      <a:dk2>
        <a:srgbClr val="003865"/>
      </a:dk2>
      <a:lt2>
        <a:srgbClr val="EBEBDF"/>
      </a:lt2>
      <a:accent1>
        <a:srgbClr val="961B81"/>
      </a:accent1>
      <a:accent2>
        <a:srgbClr val="FFB500"/>
      </a:accent2>
      <a:accent3>
        <a:srgbClr val="003865"/>
      </a:accent3>
      <a:accent4>
        <a:srgbClr val="EBEBDF"/>
      </a:accent4>
      <a:accent5>
        <a:srgbClr val="009CDE"/>
      </a:accent5>
      <a:accent6>
        <a:srgbClr val="007A33"/>
      </a:accent6>
      <a:hlink>
        <a:srgbClr val="EBEBDF"/>
      </a:hlink>
      <a:folHlink>
        <a:srgbClr val="EBEBDF"/>
      </a:folHlink>
    </a:clrScheme>
    <a:fontScheme name="Custom 1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7911</TotalTime>
  <Words>948</Words>
  <Application>Microsoft Office PowerPoint</Application>
  <PresentationFormat>Widescreen</PresentationFormat>
  <Paragraphs>174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BentonSans Medium</vt:lpstr>
      <vt:lpstr>BentonSans Regular</vt:lpstr>
      <vt:lpstr>Calibri</vt:lpstr>
      <vt:lpstr>Georgia</vt:lpstr>
      <vt:lpstr>Roboto</vt:lpstr>
      <vt:lpstr>JU Grå</vt:lpstr>
      <vt:lpstr>PowerPoint Presentation</vt:lpstr>
      <vt:lpstr>Android Introduction</vt:lpstr>
      <vt:lpstr>The Android Story</vt:lpstr>
      <vt:lpstr>The Android Success</vt:lpstr>
      <vt:lpstr>Is android open source?</vt:lpstr>
      <vt:lpstr>Does google control Android?</vt:lpstr>
      <vt:lpstr>Samsung's plan b</vt:lpstr>
      <vt:lpstr>Android</vt:lpstr>
      <vt:lpstr>History lesson</vt:lpstr>
      <vt:lpstr>History lesson</vt:lpstr>
      <vt:lpstr>History lesson</vt:lpstr>
      <vt:lpstr>History lesson</vt:lpstr>
      <vt:lpstr>History lesson</vt:lpstr>
      <vt:lpstr>History lesson</vt:lpstr>
      <vt:lpstr>History lesson</vt:lpstr>
      <vt:lpstr>History lesson</vt:lpstr>
      <vt:lpstr>History lesson</vt:lpstr>
      <vt:lpstr>History lesson</vt:lpstr>
      <vt:lpstr>Platform versions today</vt:lpstr>
      <vt:lpstr>Different looks</vt:lpstr>
      <vt:lpstr>Old &amp; new, small &amp; large</vt:lpstr>
      <vt:lpstr>Android fragmentation</vt:lpstr>
      <vt:lpstr>iOS VS Android</vt:lpstr>
      <vt:lpstr>iOS VS Android</vt:lpstr>
      <vt:lpstr>iOS VS Android</vt:lpstr>
      <vt:lpstr>iOS VS Android</vt:lpstr>
      <vt:lpstr>iOS VS Android</vt:lpstr>
      <vt:lpstr>Android Architecture</vt:lpstr>
    </vt:vector>
  </TitlesOfParts>
  <Company>Jönköping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Oskar Pollack</dc:creator>
  <cp:lastModifiedBy>Peter Larsson-Green</cp:lastModifiedBy>
  <cp:revision>231</cp:revision>
  <dcterms:created xsi:type="dcterms:W3CDTF">2015-07-17T09:22:03Z</dcterms:created>
  <dcterms:modified xsi:type="dcterms:W3CDTF">2020-01-20T11:10:39Z</dcterms:modified>
</cp:coreProperties>
</file>