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35" r:id="rId3"/>
    <p:sldId id="363" r:id="rId4"/>
    <p:sldId id="327" r:id="rId5"/>
    <p:sldId id="367" r:id="rId6"/>
    <p:sldId id="328" r:id="rId7"/>
    <p:sldId id="364" r:id="rId8"/>
    <p:sldId id="365" r:id="rId9"/>
    <p:sldId id="366" r:id="rId10"/>
    <p:sldId id="368" r:id="rId1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865"/>
    <a:srgbClr val="FFB500"/>
    <a:srgbClr val="961B81"/>
    <a:srgbClr val="C0C0C0"/>
    <a:srgbClr val="F2F2F2"/>
    <a:srgbClr val="EAEAEA"/>
    <a:srgbClr val="787878"/>
    <a:srgbClr val="FBFBFB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3" autoAdjust="0"/>
    <p:restoredTop sz="95501" autoAdjust="0"/>
  </p:normalViewPr>
  <p:slideViewPr>
    <p:cSldViewPr snapToGrid="0">
      <p:cViewPr varScale="1">
        <p:scale>
          <a:sx n="63" d="100"/>
          <a:sy n="63" d="100"/>
        </p:scale>
        <p:origin x="612" y="48"/>
      </p:cViewPr>
      <p:guideLst/>
    </p:cSldViewPr>
  </p:slideViewPr>
  <p:outlineViewPr>
    <p:cViewPr>
      <p:scale>
        <a:sx n="33" d="100"/>
        <a:sy n="33" d="100"/>
      </p:scale>
      <p:origin x="0" y="-1188"/>
    </p:cViewPr>
  </p:outlin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EE5AE1-1D5F-483D-90B5-92A2A708F59B}" type="datetimeFigureOut">
              <a:rPr lang="en-US" smtClean="0"/>
              <a:t>2018-12-30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19B2B-FBA9-4EA3-BAD3-94A21FB4DC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9403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2018-12-30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vt.se/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3.org/TR/2011/WD-html5-20110113/history.html#the-history-interface" TargetMode="External"/><Relationship Id="rId2" Type="http://schemas.openxmlformats.org/officeDocument/2006/relationships/hyperlink" Target="https://html.spec.whatwg.org/multipage/system-state.html#the-navigator-object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hatwebcando.today/" TargetMode="External"/><Relationship Id="rId2" Type="http://schemas.openxmlformats.org/officeDocument/2006/relationships/hyperlink" Target="https://console.spec.whatwg.org/#console-namespace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Debugging client-side JS code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84FA675-691D-45D6-8FFE-82DCEC73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Use the </a:t>
            </a:r>
            <a:r>
              <a:rPr lang="en-US" dirty="0">
                <a:latin typeface="Courier"/>
              </a:rPr>
              <a:t>debugger</a:t>
            </a:r>
            <a:r>
              <a:rPr lang="en-US" dirty="0"/>
              <a:t> statement.</a:t>
            </a:r>
            <a:endParaRPr lang="en-US" noProof="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920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Client-side JavaScript &amp; BOM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910029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Introduction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A4C432C-BB73-46F6-820A-C5B5114ACAC8}"/>
              </a:ext>
            </a:extLst>
          </p:cNvPr>
          <p:cNvCxnSpPr/>
          <p:nvPr/>
        </p:nvCxnSpPr>
        <p:spPr>
          <a:xfrm>
            <a:off x="345440" y="2245360"/>
            <a:ext cx="11277600" cy="0"/>
          </a:xfrm>
          <a:prstGeom prst="straightConnector1">
            <a:avLst/>
          </a:prstGeom>
          <a:ln w="7620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4484E3-34A7-4622-B172-13DFDC580093}"/>
              </a:ext>
            </a:extLst>
          </p:cNvPr>
          <p:cNvCxnSpPr>
            <a:cxnSpLocks/>
            <a:endCxn id="11" idx="2"/>
          </p:cNvCxnSpPr>
          <p:nvPr/>
        </p:nvCxnSpPr>
        <p:spPr>
          <a:xfrm flipV="1">
            <a:off x="497840" y="1742441"/>
            <a:ext cx="0" cy="71628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832E43-3760-482D-B733-A61EE77363E0}"/>
              </a:ext>
            </a:extLst>
          </p:cNvPr>
          <p:cNvCxnSpPr>
            <a:cxnSpLocks/>
            <a:endCxn id="12" idx="2"/>
          </p:cNvCxnSpPr>
          <p:nvPr/>
        </p:nvCxnSpPr>
        <p:spPr>
          <a:xfrm flipV="1">
            <a:off x="4019973" y="1742441"/>
            <a:ext cx="0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59361B4F-D6BA-4DBB-B82E-EF04075C57EA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7542106" y="1745289"/>
            <a:ext cx="0" cy="703272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55C4F6C7-69D5-4334-88F0-D1980599BF75}"/>
              </a:ext>
            </a:extLst>
          </p:cNvPr>
          <p:cNvCxnSpPr>
            <a:cxnSpLocks/>
            <a:endCxn id="14" idx="2"/>
          </p:cNvCxnSpPr>
          <p:nvPr/>
        </p:nvCxnSpPr>
        <p:spPr>
          <a:xfrm flipH="1" flipV="1">
            <a:off x="11064239" y="1742441"/>
            <a:ext cx="2" cy="706120"/>
          </a:xfrm>
          <a:prstGeom prst="line">
            <a:avLst/>
          </a:prstGeom>
          <a:ln w="5715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CC9DE89A-339A-4052-98BD-292A18BE6BEF}"/>
              </a:ext>
            </a:extLst>
          </p:cNvPr>
          <p:cNvSpPr txBox="1"/>
          <p:nvPr/>
        </p:nvSpPr>
        <p:spPr>
          <a:xfrm>
            <a:off x="20320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1990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9F23EC-9FC8-4A2F-82ED-D07DAC91D967}"/>
              </a:ext>
            </a:extLst>
          </p:cNvPr>
          <p:cNvSpPr txBox="1"/>
          <p:nvPr/>
        </p:nvSpPr>
        <p:spPr>
          <a:xfrm>
            <a:off x="3542453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2000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3C1C3B-E44E-4BD1-B855-F37D7779AA21}"/>
              </a:ext>
            </a:extLst>
          </p:cNvPr>
          <p:cNvSpPr txBox="1"/>
          <p:nvPr/>
        </p:nvSpPr>
        <p:spPr>
          <a:xfrm>
            <a:off x="7064586" y="1283624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2010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CC9BB15-96BF-4685-8F2A-709E72850BD1}"/>
              </a:ext>
            </a:extLst>
          </p:cNvPr>
          <p:cNvSpPr txBox="1"/>
          <p:nvPr/>
        </p:nvSpPr>
        <p:spPr>
          <a:xfrm>
            <a:off x="10586719" y="1280776"/>
            <a:ext cx="955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2020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1DDBDAB-285E-4F0C-AD41-C1A6CDF260C0}"/>
              </a:ext>
            </a:extLst>
          </p:cNvPr>
          <p:cNvCxnSpPr>
            <a:cxnSpLocks/>
          </p:cNvCxnSpPr>
          <p:nvPr/>
        </p:nvCxnSpPr>
        <p:spPr>
          <a:xfrm flipV="1">
            <a:off x="741680" y="209296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4CD54F4-B3E3-4942-8727-01A2F02DDB67}"/>
              </a:ext>
            </a:extLst>
          </p:cNvPr>
          <p:cNvCxnSpPr>
            <a:cxnSpLocks/>
          </p:cNvCxnSpPr>
          <p:nvPr/>
        </p:nvCxnSpPr>
        <p:spPr>
          <a:xfrm flipV="1">
            <a:off x="2113280" y="2087880"/>
            <a:ext cx="0" cy="3149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2EA8CFC0-E7E8-4A3F-9A4F-1D30916F5BE4}"/>
              </a:ext>
            </a:extLst>
          </p:cNvPr>
          <p:cNvSpPr txBox="1"/>
          <p:nvPr/>
        </p:nvSpPr>
        <p:spPr>
          <a:xfrm>
            <a:off x="414867" y="174518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76402D67-C46C-4605-B45A-7782B865B5B7}"/>
              </a:ext>
            </a:extLst>
          </p:cNvPr>
          <p:cNvSpPr txBox="1"/>
          <p:nvPr/>
        </p:nvSpPr>
        <p:spPr>
          <a:xfrm>
            <a:off x="1733973" y="1711960"/>
            <a:ext cx="701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1995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ABFFD87-1615-412C-A9DA-36AC115C1EA2}"/>
              </a:ext>
            </a:extLst>
          </p:cNvPr>
          <p:cNvSpPr txBox="1"/>
          <p:nvPr/>
        </p:nvSpPr>
        <p:spPr>
          <a:xfrm rot="19041273">
            <a:off x="1045404" y="2686490"/>
            <a:ext cx="1329831" cy="382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JavaScript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C81F004-244E-407B-907E-312FCED027D8}"/>
              </a:ext>
            </a:extLst>
          </p:cNvPr>
          <p:cNvSpPr txBox="1"/>
          <p:nvPr/>
        </p:nvSpPr>
        <p:spPr>
          <a:xfrm rot="19041273">
            <a:off x="-95186" y="2650377"/>
            <a:ext cx="14616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HTML "1.0"</a:t>
            </a:r>
          </a:p>
        </p:txBody>
      </p:sp>
      <p:sp>
        <p:nvSpPr>
          <p:cNvPr id="42" name="Content Placeholder 2">
            <a:extLst>
              <a:ext uri="{FF2B5EF4-FFF2-40B4-BE49-F238E27FC236}">
                <a16:creationId xmlns:a16="http://schemas.microsoft.com/office/drawing/2014/main" id="{B34B0FF9-E9A2-4471-BF88-3F49944EE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680" y="3429000"/>
            <a:ext cx="10674756" cy="2701765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noProof="0" dirty="0"/>
              <a:t>When using client-side JavaScript:</a:t>
            </a:r>
          </a:p>
          <a:p>
            <a:r>
              <a:rPr lang="en-US" noProof="0" dirty="0"/>
              <a:t>Don't expect users' web browsers to execute the code.</a:t>
            </a:r>
          </a:p>
          <a:p>
            <a:pPr lvl="1"/>
            <a:r>
              <a:rPr lang="en-US" dirty="0"/>
              <a:t>Can be disabled.</a:t>
            </a:r>
          </a:p>
          <a:p>
            <a:pPr lvl="1"/>
            <a:r>
              <a:rPr lang="en-US" noProof="0" dirty="0"/>
              <a:t>Search engines usually have trouble with JavaScript code.</a:t>
            </a:r>
          </a:p>
          <a:p>
            <a:r>
              <a:rPr lang="en-US" dirty="0"/>
              <a:t>Don't expect users' web browsers to support the latest features.</a:t>
            </a:r>
          </a:p>
          <a:p>
            <a:pPr lvl="1"/>
            <a:r>
              <a:rPr lang="en-US" noProof="0" dirty="0" err="1"/>
              <a:t>Transpiling</a:t>
            </a:r>
            <a:r>
              <a:rPr lang="en-US" noProof="0" dirty="0"/>
              <a:t> code:</a:t>
            </a:r>
          </a:p>
        </p:txBody>
      </p:sp>
      <p:sp>
        <p:nvSpPr>
          <p:cNvPr id="43" name="Content Placeholder 3">
            <a:extLst>
              <a:ext uri="{FF2B5EF4-FFF2-40B4-BE49-F238E27FC236}">
                <a16:creationId xmlns:a16="http://schemas.microsoft.com/office/drawing/2014/main" id="{219490CB-1DC2-41F3-9CAC-AB9EC490732C}"/>
              </a:ext>
            </a:extLst>
          </p:cNvPr>
          <p:cNvSpPr txBox="1">
            <a:spLocks/>
          </p:cNvSpPr>
          <p:nvPr/>
        </p:nvSpPr>
        <p:spPr>
          <a:xfrm>
            <a:off x="4058919" y="5811939"/>
            <a:ext cx="203708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12585344-8F5E-45FF-9B48-3E8539E1F031}"/>
              </a:ext>
            </a:extLst>
          </p:cNvPr>
          <p:cNvSpPr txBox="1">
            <a:spLocks/>
          </p:cNvSpPr>
          <p:nvPr/>
        </p:nvSpPr>
        <p:spPr>
          <a:xfrm>
            <a:off x="6830906" y="5805922"/>
            <a:ext cx="1722121" cy="405496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 = 1</a:t>
            </a:r>
          </a:p>
        </p:txBody>
      </p:sp>
      <p:sp>
        <p:nvSpPr>
          <p:cNvPr id="45" name="Content Placeholder 2">
            <a:extLst>
              <a:ext uri="{FF2B5EF4-FFF2-40B4-BE49-F238E27FC236}">
                <a16:creationId xmlns:a16="http://schemas.microsoft.com/office/drawing/2014/main" id="{E04F8BF4-B43F-4443-8FA7-B90020D52632}"/>
              </a:ext>
            </a:extLst>
          </p:cNvPr>
          <p:cNvSpPr txBox="1">
            <a:spLocks/>
          </p:cNvSpPr>
          <p:nvPr/>
        </p:nvSpPr>
        <p:spPr>
          <a:xfrm>
            <a:off x="6178973" y="5805922"/>
            <a:ext cx="568960" cy="48013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ym typeface="Wingdings" panose="05000000000000000000" pitchFamily="2" charset="2"/>
              </a:rPr>
              <a:t>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64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20" grpId="0"/>
      <p:bldP spid="21" grpId="0"/>
      <p:bldP spid="26" grpId="0"/>
      <p:bldP spid="39" grpId="0"/>
      <p:bldP spid="43" grpId="0" animBg="1"/>
      <p:bldP spid="44" grpId="0" animBg="1"/>
      <p:bldP spid="4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Improving the user experience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060325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  <a:hlinkClick r:id="rId2"/>
              </a:rPr>
              <a:t>https://svt.se</a:t>
            </a:r>
            <a:r>
              <a:rPr lang="en-US" noProof="0" dirty="0">
                <a:latin typeface="Georgia" panose="02040502050405020303" pitchFamily="18" charset="0"/>
              </a:rPr>
              <a:t> </a:t>
            </a:r>
          </a:p>
          <a:p>
            <a:pPr marL="0" indent="0">
              <a:buNone/>
            </a:pPr>
            <a:endParaRPr lang="en-US" noProof="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dirty="0"/>
              <a:t>Examples: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Showing/Hiding parts of the webpage.</a:t>
            </a:r>
          </a:p>
          <a:p>
            <a:r>
              <a:rPr lang="en-US" dirty="0"/>
              <a:t>Validating form.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Performing calculation.</a:t>
            </a:r>
          </a:p>
        </p:txBody>
      </p:sp>
    </p:spTree>
    <p:extLst>
      <p:ext uri="{BB962C8B-B14F-4D97-AF65-F5344CB8AC3E}">
        <p14:creationId xmlns:p14="http://schemas.microsoft.com/office/powerpoint/2010/main" val="300653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to write JS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noProof="0" dirty="0">
                <a:latin typeface="Georgia" panose="02040502050405020303" pitchFamily="18" charset="0"/>
              </a:rPr>
              <a:t>In event attributes: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2" y="2370778"/>
            <a:ext cx="7304182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&lt;p onclick="</a:t>
            </a: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JavaScript-CODE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"&gt;Some text&lt;/p&gt;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2966615"/>
            <a:ext cx="10515600" cy="1337289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dirty="0"/>
              <a:t>Can't re-use our JavaScript code on other elements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</a:p>
          <a:p>
            <a:pPr lvl="1"/>
            <a:r>
              <a:rPr lang="sv-SE" dirty="0"/>
              <a:t>Shouldn't mix HTML and JavaScript code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sv-SE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 startAt="2"/>
            </a:pPr>
            <a:r>
              <a:rPr lang="sv-SE" dirty="0"/>
              <a:t>In the </a:t>
            </a:r>
            <a:r>
              <a:rPr lang="sv-SE" dirty="0">
                <a:latin typeface="Courier"/>
              </a:rPr>
              <a:t>&lt;script&gt;</a:t>
            </a:r>
            <a:r>
              <a:rPr lang="sv-SE" dirty="0"/>
              <a:t> element:</a:t>
            </a:r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718630" y="4443933"/>
            <a:ext cx="9474507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type="text/javascript</a:t>
            </a:r>
            <a:r>
              <a:rPr lang="sv-SE" sz="220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  <a:r>
              <a:rPr lang="sv-SE" sz="2200" b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JavaScript-CODE</a:t>
            </a:r>
            <a:r>
              <a:rPr lang="sv-SE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838198" y="4984686"/>
            <a:ext cx="10707477" cy="424732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dirty="0"/>
              <a:t>Can't re-use our JavaScript code in other files </a:t>
            </a:r>
            <a:r>
              <a:rPr lang="sv-SE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sv-SE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939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Where to write JS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9749"/>
          </a:xfrm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noProof="0" dirty="0">
                <a:latin typeface="Georgia" panose="02040502050405020303" pitchFamily="18" charset="0"/>
              </a:rPr>
              <a:t>In a separate </a:t>
            </a:r>
            <a:r>
              <a:rPr lang="en-US" noProof="0" dirty="0">
                <a:latin typeface="Courier"/>
              </a:rPr>
              <a:t>.</a:t>
            </a:r>
            <a:r>
              <a:rPr lang="en-US" noProof="0" dirty="0" err="1">
                <a:latin typeface="Courier"/>
              </a:rPr>
              <a:t>js</a:t>
            </a:r>
            <a:r>
              <a:rPr lang="en-US" noProof="0" dirty="0">
                <a:latin typeface="Georgia" panose="02040502050405020303" pitchFamily="18" charset="0"/>
              </a:rPr>
              <a:t> file: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1718633" y="2370778"/>
            <a:ext cx="8119430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&lt;script src="the-js-file.js"&gt;&lt;/script&gt;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897151"/>
            <a:ext cx="10515600" cy="821250"/>
          </a:xfrm>
          <a:prstGeom prst="rect">
            <a:avLst/>
          </a:prstGeom>
        </p:spPr>
        <p:txBody>
          <a:bodyPr vert="horz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sv-SE" dirty="0"/>
              <a:t>Can use the same JavaScript code in multiple files </a:t>
            </a:r>
            <a:r>
              <a:rPr lang="sv-SE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sv-SE" dirty="0">
                <a:sym typeface="Wingdings" panose="05000000000000000000" pitchFamily="2" charset="2"/>
              </a:rPr>
              <a:t>JavaScript files can be cached </a:t>
            </a:r>
            <a:r>
              <a:rPr lang="sv-SE" dirty="0">
                <a:solidFill>
                  <a:srgbClr val="00B050"/>
                </a:solidFill>
                <a:sym typeface="Wingdings" panose="05000000000000000000" pitchFamily="2" charset="2"/>
              </a:rPr>
              <a:t></a:t>
            </a:r>
            <a:endParaRPr lang="sv-SE" dirty="0">
              <a:solidFill>
                <a:srgbClr val="00B050"/>
              </a:solidFill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877940" y="3115632"/>
            <a:ext cx="2710146" cy="3970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JavaScript-CODE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58DCE1E5-DF48-4853-810A-9CDC7A514034}"/>
              </a:ext>
            </a:extLst>
          </p:cNvPr>
          <p:cNvSpPr txBox="1">
            <a:spLocks/>
          </p:cNvSpPr>
          <p:nvPr/>
        </p:nvSpPr>
        <p:spPr>
          <a:xfrm>
            <a:off x="4118535" y="3603369"/>
            <a:ext cx="2228955" cy="34855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sv-SE" sz="1800" dirty="0">
                <a:solidFill>
                  <a:schemeClr val="tx1"/>
                </a:solidFill>
                <a:latin typeface="Courier"/>
              </a:rPr>
              <a:t>the-js-file.js</a:t>
            </a:r>
          </a:p>
        </p:txBody>
      </p:sp>
    </p:spTree>
    <p:extLst>
      <p:ext uri="{BB962C8B-B14F-4D97-AF65-F5344CB8AC3E}">
        <p14:creationId xmlns:p14="http://schemas.microsoft.com/office/powerpoint/2010/main" val="111456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Browser Object Model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84FA675-691D-45D6-8FFE-82DCEC73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64162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JavaScript can only be used for computations.</a:t>
            </a:r>
          </a:p>
          <a:p>
            <a:r>
              <a:rPr lang="en-US" dirty="0"/>
              <a:t>No way of reading input from the user.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No way to print output to the user.</a:t>
            </a:r>
          </a:p>
          <a:p>
            <a:r>
              <a:rPr lang="en-US" dirty="0"/>
              <a:t>...</a:t>
            </a:r>
          </a:p>
          <a:p>
            <a:pPr marL="0" indent="0">
              <a:buNone/>
            </a:pPr>
            <a:endParaRPr lang="en-US" noProof="0" dirty="0">
              <a:latin typeface="Georgia" panose="02040502050405020303" pitchFamily="18" charset="0"/>
            </a:endParaRPr>
          </a:p>
          <a:p>
            <a:pPr marL="0" indent="0">
              <a:buNone/>
            </a:pPr>
            <a:r>
              <a:rPr lang="en-US" noProof="0" dirty="0">
                <a:latin typeface="Georgia" panose="02040502050405020303" pitchFamily="18" charset="0"/>
              </a:rPr>
              <a:t>The web browser adds some functionalities to the environment our client-side JavaScript code is executed in.</a:t>
            </a:r>
          </a:p>
          <a:p>
            <a:r>
              <a:rPr lang="en-US" dirty="0"/>
              <a:t>Known as the Browser Object Model.</a:t>
            </a:r>
            <a:endParaRPr lang="en-US" noProof="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727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Browser Object Model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84FA675-691D-45D6-8FFE-82DCEC73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97879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Consists of many things: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The Document Object Model</a:t>
            </a:r>
          </a:p>
          <a:p>
            <a:pPr lvl="1"/>
            <a:r>
              <a:rPr lang="en-US" dirty="0"/>
              <a:t>Interact with the webpage.</a:t>
            </a:r>
          </a:p>
          <a:p>
            <a:pPr lvl="1"/>
            <a:r>
              <a:rPr lang="en-US" dirty="0">
                <a:latin typeface="Courier"/>
              </a:rPr>
              <a:t>document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The Navigator object</a:t>
            </a:r>
          </a:p>
          <a:p>
            <a:pPr lvl="1"/>
            <a:r>
              <a:rPr lang="en-US" dirty="0"/>
              <a:t>Contains information about the web browser.</a:t>
            </a:r>
          </a:p>
          <a:p>
            <a:pPr lvl="1"/>
            <a:r>
              <a:rPr lang="en-US" noProof="0" dirty="0">
                <a:latin typeface="Courier"/>
              </a:rPr>
              <a:t>navigator</a:t>
            </a:r>
          </a:p>
          <a:p>
            <a:pPr lvl="1"/>
            <a:r>
              <a:rPr lang="en-US" sz="1400" dirty="0">
                <a:hlinkClick r:id="rId2"/>
              </a:rPr>
              <a:t>https://html.spec.whatwg.org/multipage/system-state.html#the-navigator-object</a:t>
            </a:r>
            <a:r>
              <a:rPr lang="en-US" sz="1400" dirty="0"/>
              <a:t> </a:t>
            </a:r>
            <a:endParaRPr lang="en-US" sz="1400" noProof="0" dirty="0"/>
          </a:p>
          <a:p>
            <a:r>
              <a:rPr lang="en-US" dirty="0"/>
              <a:t>The History object</a:t>
            </a:r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Read/modify the history of the current "tab".</a:t>
            </a:r>
          </a:p>
          <a:p>
            <a:pPr lvl="1"/>
            <a:r>
              <a:rPr lang="en-US" dirty="0">
                <a:latin typeface="Courier"/>
              </a:rPr>
              <a:t>history</a:t>
            </a:r>
          </a:p>
          <a:p>
            <a:pPr lvl="1"/>
            <a:r>
              <a:rPr lang="en-US" sz="1400" dirty="0">
                <a:hlinkClick r:id="rId3"/>
              </a:rPr>
              <a:t>https://www.w3.org/TR/2011/WD-html5-20110113/history.html#the-history-interface</a:t>
            </a:r>
            <a:r>
              <a:rPr lang="en-US" sz="1400" dirty="0"/>
              <a:t> </a:t>
            </a:r>
            <a:endParaRPr lang="en-US" sz="1400" noProof="0" dirty="0"/>
          </a:p>
        </p:txBody>
      </p:sp>
    </p:spTree>
    <p:extLst>
      <p:ext uri="{BB962C8B-B14F-4D97-AF65-F5344CB8AC3E}">
        <p14:creationId xmlns:p14="http://schemas.microsoft.com/office/powerpoint/2010/main" val="18647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Browser Object Model</a:t>
            </a:r>
          </a:p>
        </p:txBody>
      </p: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584FA675-691D-45D6-8FFE-82DCEC7324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4988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/>
              <a:t>Consists of many things: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The </a:t>
            </a:r>
            <a:r>
              <a:rPr lang="en-US" noProof="0" dirty="0">
                <a:latin typeface="Courier"/>
              </a:rPr>
              <a:t>alert</a:t>
            </a:r>
            <a:r>
              <a:rPr lang="en-US" noProof="0" dirty="0">
                <a:latin typeface="Georgia" panose="02040502050405020303" pitchFamily="18" charset="0"/>
              </a:rPr>
              <a:t> function.</a:t>
            </a:r>
          </a:p>
          <a:p>
            <a:r>
              <a:rPr lang="en-US" dirty="0"/>
              <a:t>The </a:t>
            </a:r>
            <a:r>
              <a:rPr lang="en-US" dirty="0">
                <a:latin typeface="Courier"/>
              </a:rPr>
              <a:t>prompt</a:t>
            </a:r>
            <a:r>
              <a:rPr lang="en-US" dirty="0"/>
              <a:t> function.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The </a:t>
            </a:r>
            <a:r>
              <a:rPr lang="en-US" noProof="0" dirty="0">
                <a:latin typeface="Courier"/>
              </a:rPr>
              <a:t>confirm</a:t>
            </a:r>
            <a:r>
              <a:rPr lang="en-US" noProof="0" dirty="0">
                <a:latin typeface="Georgia" panose="02040502050405020303" pitchFamily="18" charset="0"/>
              </a:rPr>
              <a:t> function.</a:t>
            </a:r>
            <a:endParaRPr lang="en-US" sz="1400" dirty="0"/>
          </a:p>
          <a:p>
            <a:r>
              <a:rPr lang="en-US" noProof="0" dirty="0">
                <a:latin typeface="Georgia" panose="02040502050405020303" pitchFamily="18" charset="0"/>
              </a:rPr>
              <a:t>The console object.</a:t>
            </a:r>
          </a:p>
          <a:p>
            <a:pPr lvl="1"/>
            <a:r>
              <a:rPr lang="en-US" noProof="0" dirty="0">
                <a:latin typeface="Georgia" panose="02040502050405020303" pitchFamily="18" charset="0"/>
              </a:rPr>
              <a:t>Print values to the console.</a:t>
            </a:r>
          </a:p>
          <a:p>
            <a:pPr lvl="1"/>
            <a:r>
              <a:rPr lang="en-US" noProof="0" dirty="0">
                <a:latin typeface="Courier"/>
              </a:rPr>
              <a:t>console</a:t>
            </a:r>
          </a:p>
          <a:p>
            <a:pPr lvl="1"/>
            <a:r>
              <a:rPr lang="en-US" sz="1600" dirty="0">
                <a:hlinkClick r:id="rId2"/>
              </a:rPr>
              <a:t>https://console.spec.whatwg.org/#console-namespace</a:t>
            </a:r>
            <a:r>
              <a:rPr lang="en-US" dirty="0"/>
              <a:t> </a:t>
            </a:r>
          </a:p>
          <a:p>
            <a:r>
              <a:rPr lang="en-US" noProof="0" dirty="0">
                <a:latin typeface="Georgia" panose="02040502050405020303" pitchFamily="18" charset="0"/>
              </a:rPr>
              <a:t>More </a:t>
            </a:r>
            <a:r>
              <a:rPr lang="en-US" dirty="0"/>
              <a:t>advanced features: </a:t>
            </a:r>
            <a:r>
              <a:rPr lang="en-US" sz="2000" dirty="0">
                <a:hlinkClick r:id="rId3"/>
              </a:rPr>
              <a:t>https://whatwebcando.today</a:t>
            </a:r>
            <a:r>
              <a:rPr lang="en-US" dirty="0"/>
              <a:t> </a:t>
            </a:r>
            <a:endParaRPr lang="en-US" noProof="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025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JU Grå">
  <a:themeElements>
    <a:clrScheme name="Custom 7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27209</TotalTime>
  <Words>400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</vt:lpstr>
      <vt:lpstr>Courier New</vt:lpstr>
      <vt:lpstr>Georgia</vt:lpstr>
      <vt:lpstr>JU Grå</vt:lpstr>
      <vt:lpstr>PowerPoint Presentation</vt:lpstr>
      <vt:lpstr>Client-side JavaScript &amp; BOM</vt:lpstr>
      <vt:lpstr>Introduction</vt:lpstr>
      <vt:lpstr>Improving the user experience</vt:lpstr>
      <vt:lpstr>Where to write JS code</vt:lpstr>
      <vt:lpstr>Where to write JS code</vt:lpstr>
      <vt:lpstr>Browser Object Model</vt:lpstr>
      <vt:lpstr>Browser Object Model</vt:lpstr>
      <vt:lpstr>Browser Object Model</vt:lpstr>
      <vt:lpstr>Debugging client-side JS code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417</cp:revision>
  <dcterms:created xsi:type="dcterms:W3CDTF">2015-07-17T09:22:03Z</dcterms:created>
  <dcterms:modified xsi:type="dcterms:W3CDTF">2018-12-30T16:30:29Z</dcterms:modified>
</cp:coreProperties>
</file>