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57" r:id="rId3"/>
    <p:sldId id="360" r:id="rId4"/>
    <p:sldId id="301" r:id="rId5"/>
    <p:sldId id="362" r:id="rId6"/>
    <p:sldId id="359" r:id="rId7"/>
    <p:sldId id="344" r:id="rId8"/>
    <p:sldId id="327" r:id="rId9"/>
    <p:sldId id="328" r:id="rId10"/>
    <p:sldId id="329" r:id="rId11"/>
    <p:sldId id="330" r:id="rId12"/>
    <p:sldId id="331" r:id="rId13"/>
    <p:sldId id="332" r:id="rId14"/>
    <p:sldId id="335" r:id="rId15"/>
    <p:sldId id="338" r:id="rId16"/>
    <p:sldId id="339" r:id="rId17"/>
    <p:sldId id="336" r:id="rId18"/>
    <p:sldId id="340" r:id="rId19"/>
    <p:sldId id="337" r:id="rId20"/>
    <p:sldId id="349" r:id="rId21"/>
    <p:sldId id="333" r:id="rId22"/>
    <p:sldId id="334" r:id="rId23"/>
    <p:sldId id="363" r:id="rId24"/>
    <p:sldId id="357" r:id="rId25"/>
    <p:sldId id="358" r:id="rId26"/>
    <p:sldId id="364" r:id="rId27"/>
    <p:sldId id="365" r:id="rId28"/>
    <p:sldId id="343" r:id="rId29"/>
    <p:sldId id="350" r:id="rId30"/>
    <p:sldId id="352" r:id="rId31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1B81"/>
    <a:srgbClr val="003865"/>
    <a:srgbClr val="C0C0C0"/>
    <a:srgbClr val="F2F2F2"/>
    <a:srgbClr val="EAEAEA"/>
    <a:srgbClr val="787878"/>
    <a:srgbClr val="FFB500"/>
    <a:srgbClr val="FBFBFB"/>
    <a:srgbClr val="FCFC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0" autoAdjust="0"/>
    <p:restoredTop sz="93907" autoAdjust="0"/>
  </p:normalViewPr>
  <p:slideViewPr>
    <p:cSldViewPr snapToGrid="0">
      <p:cViewPr varScale="1">
        <p:scale>
          <a:sx n="64" d="100"/>
          <a:sy n="64" d="100"/>
        </p:scale>
        <p:origin x="556" y="40"/>
      </p:cViewPr>
      <p:guideLst/>
    </p:cSldViewPr>
  </p:slideViewPr>
  <p:outlineViewPr>
    <p:cViewPr>
      <p:scale>
        <a:sx n="33" d="100"/>
        <a:sy n="33" d="100"/>
      </p:scale>
      <p:origin x="0" y="-12660"/>
    </p:cViewPr>
  </p:outlineViewPr>
  <p:notesTextViewPr>
    <p:cViewPr>
      <p:scale>
        <a:sx n="200" d="100"/>
        <a:sy n="2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EE5AE1-1D5F-483D-90B5-92A2A708F59B}" type="datetimeFigureOut">
              <a:rPr lang="en-US" smtClean="0"/>
              <a:t>2018-09-05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919B2B-FBA9-4EA3-BAD3-94A21FB4DC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9403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U Intro"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2018-09-05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8029" y="2514600"/>
            <a:ext cx="3295941" cy="1834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800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2018-09-05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4306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72200" y="802696"/>
            <a:ext cx="5181600" cy="1325563"/>
          </a:xfrm>
        </p:spPr>
        <p:txBody>
          <a:bodyPr anchor="b" anchorCtr="0"/>
          <a:lstStyle>
            <a:lvl1pPr>
              <a:defRPr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338141"/>
            <a:ext cx="5181600" cy="383882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2018-09-05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5194300" cy="53698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cxnSp>
        <p:nvCxnSpPr>
          <p:cNvPr id="12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68877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72200" y="802696"/>
            <a:ext cx="5181600" cy="1325563"/>
          </a:xfrm>
        </p:spPr>
        <p:txBody>
          <a:bodyPr anchor="b" anchorCtr="0"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338141"/>
            <a:ext cx="5181600" cy="3838821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2018-09-05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5194300" cy="5369844"/>
          </a:xfrm>
        </p:spPr>
        <p:txBody>
          <a:bodyPr/>
          <a:lstStyle>
            <a:lvl1pPr marL="0" indent="0">
              <a:buNone/>
              <a:defRPr sz="3200">
                <a:solidFill>
                  <a:srgbClr val="787878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cxnSp>
        <p:nvCxnSpPr>
          <p:cNvPr id="12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8800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rectang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175275"/>
            <a:ext cx="4489502" cy="3797247"/>
          </a:xfrm>
          <a:prstGeom prst="round2DiagRect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4489200" cy="3819472"/>
          </a:xfrm>
          <a:prstGeom prst="round2DiagRect">
            <a:avLst/>
          </a:prstGeom>
          <a:solidFill>
            <a:schemeClr val="bg1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rgbClr val="787878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2018-09-05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50092" y="2467261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990248" y="2467260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787878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4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19525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rectangle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175275"/>
            <a:ext cx="4489502" cy="3767019"/>
          </a:xfrm>
          <a:prstGeom prst="round2DiagRect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4489200" cy="3789244"/>
          </a:xfrm>
          <a:prstGeom prst="round2DiagRect">
            <a:avLst/>
          </a:prstGeom>
          <a:solidFill>
            <a:srgbClr val="787878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2018-09-05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50092" y="2467261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990248" y="2467260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5431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teardr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0092" y="1175275"/>
            <a:ext cx="3798000" cy="3797247"/>
          </a:xfrm>
          <a:prstGeom prst="teardrop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3798000" cy="3798000"/>
          </a:xfrm>
          <a:prstGeom prst="teardrop">
            <a:avLst/>
          </a:prstGeom>
          <a:solidFill>
            <a:schemeClr val="bg1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rgbClr val="787878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2018-09-05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084977" y="2817853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629150" y="2817854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787878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4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25478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teardrop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9112" y="1175274"/>
            <a:ext cx="3798000" cy="3798000"/>
          </a:xfrm>
          <a:prstGeom prst="teardrop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3798000" cy="3798000"/>
          </a:xfrm>
          <a:prstGeom prst="teardrop">
            <a:avLst/>
          </a:prstGeom>
          <a:solidFill>
            <a:srgbClr val="787878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2018-09-05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893997" y="2818606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629150" y="2818606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0333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2018-09-05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23601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2018-09-05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7992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2018-09-05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220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tart Grey"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2018-09-05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  <p:cxnSp>
        <p:nvCxnSpPr>
          <p:cNvPr id="11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71508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2018-09-05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2734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11132232" cy="53698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2018-09-05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6579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border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11132232" cy="5369844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2018-09-05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9472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out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58459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2018-09-05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45495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out border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5845937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2018-09-05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829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Orange">
    <p:bg>
      <p:bgPr>
        <a:solidFill>
          <a:srgbClr val="FFB5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6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cxnSp>
        <p:nvCxnSpPr>
          <p:cNvPr id="37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754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2018-09-05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32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3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787878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cxnSp>
        <p:nvCxnSpPr>
          <p:cNvPr id="37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rgbClr val="78787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08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Blue">
    <p:bg>
      <p:bgPr>
        <a:solidFill>
          <a:srgbClr val="00386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428859CC-B640-4DB3-BB6F-301CDED75AAD}" type="datetimeFigureOut">
              <a:rPr lang="sv-SE" smtClean="0"/>
              <a:t>2018-09-05</a:t>
            </a:fld>
            <a:endParaRPr lang="sv-SE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sv-SE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6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791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Purple">
    <p:bg>
      <p:bgPr>
        <a:solidFill>
          <a:srgbClr val="961B8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428859CC-B640-4DB3-BB6F-301CDED75AAD}" type="datetimeFigureOut">
              <a:rPr lang="sv-SE" smtClean="0"/>
              <a:t>2018-09-05</a:t>
            </a:fld>
            <a:endParaRPr lang="sv-SE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sv-SE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6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8112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2018-09-05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735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2018-09-05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196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2018-09-05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72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859CC-B640-4DB3-BB6F-301CDED75AAD}" type="datetimeFigureOut">
              <a:rPr lang="sv-SE" smtClean="0"/>
              <a:t>2018-09-05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54189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49" r:id="rId2"/>
    <p:sldLayoutId id="2147483674" r:id="rId3"/>
    <p:sldLayoutId id="2147483681" r:id="rId4"/>
    <p:sldLayoutId id="2147483673" r:id="rId5"/>
    <p:sldLayoutId id="2147483672" r:id="rId6"/>
    <p:sldLayoutId id="2147483650" r:id="rId7"/>
    <p:sldLayoutId id="2147483682" r:id="rId8"/>
    <p:sldLayoutId id="2147483652" r:id="rId9"/>
    <p:sldLayoutId id="2147483683" r:id="rId10"/>
    <p:sldLayoutId id="2147483689" r:id="rId11"/>
    <p:sldLayoutId id="2147483690" r:id="rId12"/>
    <p:sldLayoutId id="2147483675" r:id="rId13"/>
    <p:sldLayoutId id="2147483676" r:id="rId14"/>
    <p:sldLayoutId id="2147483686" r:id="rId15"/>
    <p:sldLayoutId id="2147483687" r:id="rId16"/>
    <p:sldLayoutId id="2147483654" r:id="rId17"/>
    <p:sldLayoutId id="2147483684" r:id="rId18"/>
    <p:sldLayoutId id="2147483655" r:id="rId19"/>
    <p:sldLayoutId id="2147483685" r:id="rId20"/>
    <p:sldLayoutId id="2147483677" r:id="rId21"/>
    <p:sldLayoutId id="2147483678" r:id="rId22"/>
    <p:sldLayoutId id="2147483680" r:id="rId23"/>
    <p:sldLayoutId id="2147483679" r:id="rId2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3.org/TR/css3-selectors/#specificity" TargetMode="Externa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3.org/TR/css-color-3/#svg-color" TargetMode="External"/><Relationship Id="rId2" Type="http://schemas.openxmlformats.org/officeDocument/2006/relationships/hyperlink" Target="https://www.w3.org/TR/css-color-3/#html4" TargetMode="Externa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3.org/Style/Examples/007/units.en.html" TargetMode="Externa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3.org/Style/CSS/all-properties.en.html" TargetMode="Externa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learnlayout.com/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sv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caniuse.com/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55273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20F2F1CC-B054-4AFF-B838-C6EFEC36F7CD}"/>
              </a:ext>
            </a:extLst>
          </p:cNvPr>
          <p:cNvGrpSpPr/>
          <p:nvPr/>
        </p:nvGrpSpPr>
        <p:grpSpPr>
          <a:xfrm>
            <a:off x="7275675" y="3117641"/>
            <a:ext cx="4278533" cy="3109448"/>
            <a:chOff x="298475" y="3181781"/>
            <a:chExt cx="4278533" cy="3109448"/>
          </a:xfrm>
        </p:grpSpPr>
        <p:pic>
          <p:nvPicPr>
            <p:cNvPr id="13" name="Graphic 12" descr="Monitor">
              <a:extLst>
                <a:ext uri="{FF2B5EF4-FFF2-40B4-BE49-F238E27FC236}">
                  <a16:creationId xmlns:a16="http://schemas.microsoft.com/office/drawing/2014/main" id="{BAD033B5-356C-41A5-ABF5-43C0F05A381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98475" y="3181781"/>
              <a:ext cx="4278533" cy="3109448"/>
            </a:xfrm>
            <a:prstGeom prst="rect">
              <a:avLst/>
            </a:prstGeom>
          </p:spPr>
        </p:pic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9A182A1-A759-4410-A73B-2251033650CB}"/>
                </a:ext>
              </a:extLst>
            </p:cNvPr>
            <p:cNvSpPr/>
            <p:nvPr/>
          </p:nvSpPr>
          <p:spPr>
            <a:xfrm>
              <a:off x="838200" y="3788445"/>
              <a:ext cx="3223934" cy="1511591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CSS syntax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4626166" cy="489749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noProof="0" dirty="0"/>
              <a:t>Declaration</a:t>
            </a:r>
            <a:r>
              <a:rPr lang="en-US" noProof="0" dirty="0">
                <a:latin typeface="Georgia" panose="02040502050405020303" pitchFamily="18" charset="0"/>
              </a:rPr>
              <a:t>:</a:t>
            </a: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1718633" y="2370778"/>
            <a:ext cx="3745733" cy="40549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property-name: value;</a:t>
            </a:r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838200" y="4028343"/>
            <a:ext cx="6256663" cy="829971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&lt;p&gt;Some text.&lt;/p&gt;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&lt;p style="color: red"&gt;Some text.&lt;/p&gt;</a:t>
            </a: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891581" y="3824373"/>
            <a:ext cx="15726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/>
              <a:t>Some text.</a:t>
            </a:r>
            <a:endParaRPr lang="sv-SE" sz="1200" dirty="0"/>
          </a:p>
        </p:txBody>
      </p:sp>
      <p:sp>
        <p:nvSpPr>
          <p:cNvPr id="12" name="TextBox 11"/>
          <p:cNvSpPr txBox="1"/>
          <p:nvPr/>
        </p:nvSpPr>
        <p:spPr>
          <a:xfrm>
            <a:off x="7895847" y="4317157"/>
            <a:ext cx="15726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>
                <a:solidFill>
                  <a:srgbClr val="FF0000"/>
                </a:solidFill>
              </a:rPr>
              <a:t>Some text.</a:t>
            </a:r>
            <a:endParaRPr lang="sv-SE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7420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uiExpand="1" build="p" animBg="1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453AF8A0-7339-4F3A-AF01-98BEC2CE95D4}"/>
              </a:ext>
            </a:extLst>
          </p:cNvPr>
          <p:cNvGrpSpPr/>
          <p:nvPr/>
        </p:nvGrpSpPr>
        <p:grpSpPr>
          <a:xfrm>
            <a:off x="7328364" y="3556047"/>
            <a:ext cx="4278533" cy="3109448"/>
            <a:chOff x="298475" y="3181781"/>
            <a:chExt cx="4278533" cy="3109448"/>
          </a:xfrm>
        </p:grpSpPr>
        <p:pic>
          <p:nvPicPr>
            <p:cNvPr id="12" name="Graphic 11" descr="Monitor">
              <a:extLst>
                <a:ext uri="{FF2B5EF4-FFF2-40B4-BE49-F238E27FC236}">
                  <a16:creationId xmlns:a16="http://schemas.microsoft.com/office/drawing/2014/main" id="{8E9B3446-461E-4586-B783-5CA4EF4B33A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98475" y="3181781"/>
              <a:ext cx="4278533" cy="3109448"/>
            </a:xfrm>
            <a:prstGeom prst="rect">
              <a:avLst/>
            </a:prstGeom>
          </p:spPr>
        </p:pic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62D6A214-1FAC-4C0C-B1E7-4B7C2FAC87CA}"/>
                </a:ext>
              </a:extLst>
            </p:cNvPr>
            <p:cNvSpPr/>
            <p:nvPr/>
          </p:nvSpPr>
          <p:spPr>
            <a:xfrm>
              <a:off x="838200" y="3788445"/>
              <a:ext cx="3223934" cy="1511591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CSS syntax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4626166" cy="489749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noProof="0" dirty="0">
                <a:latin typeface="Georgia" panose="02040502050405020303" pitchFamily="18" charset="0"/>
              </a:rPr>
              <a:t>Declaration:</a:t>
            </a: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1718633" y="2370778"/>
            <a:ext cx="3745733" cy="40549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property-name: value;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838200" y="2966615"/>
            <a:ext cx="4626166" cy="48974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dirty="0"/>
              <a:t>Rule: </a:t>
            </a:r>
          </a:p>
        </p:txBody>
      </p:sp>
      <p:sp>
        <p:nvSpPr>
          <p:cNvPr id="13" name="Content Placeholder 3"/>
          <p:cNvSpPr txBox="1">
            <a:spLocks/>
          </p:cNvSpPr>
          <p:nvPr/>
        </p:nvSpPr>
        <p:spPr>
          <a:xfrm>
            <a:off x="1718633" y="3646705"/>
            <a:ext cx="4406745" cy="126291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selector{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declarations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4" name="Content Placeholder 3"/>
          <p:cNvSpPr txBox="1">
            <a:spLocks/>
          </p:cNvSpPr>
          <p:nvPr/>
        </p:nvSpPr>
        <p:spPr>
          <a:xfrm>
            <a:off x="7709653" y="688952"/>
            <a:ext cx="3342699" cy="299466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&lt;style&gt;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p{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color: red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&lt;/style&gt;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&lt;p&gt;Some text.&lt;/p&gt;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&lt;p&gt;Some text.&lt;/p&gt;</a:t>
            </a: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952965" y="4236119"/>
            <a:ext cx="15726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>
                <a:solidFill>
                  <a:srgbClr val="FF0000"/>
                </a:solidFill>
              </a:rPr>
              <a:t>Some text.</a:t>
            </a:r>
            <a:endParaRPr lang="sv-SE" sz="1200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957231" y="4728903"/>
            <a:ext cx="15726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>
                <a:solidFill>
                  <a:srgbClr val="FF0000"/>
                </a:solidFill>
              </a:rPr>
              <a:t>Some text.</a:t>
            </a:r>
            <a:endParaRPr lang="sv-SE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9404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uiExpand="1" build="p" animBg="1"/>
      <p:bldP spid="16" grpId="0"/>
      <p:bldP spid="1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CSS Selectors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6070" y="1690688"/>
            <a:ext cx="7387730" cy="489749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noProof="0" dirty="0"/>
              <a:t>The elements with the tag </a:t>
            </a:r>
            <a:r>
              <a:rPr lang="en-US" noProof="0" dirty="0" err="1">
                <a:latin typeface="Courier"/>
              </a:rPr>
              <a:t>tagname</a:t>
            </a:r>
            <a:r>
              <a:rPr lang="en-US" noProof="0" dirty="0"/>
              <a:t>.</a:t>
            </a:r>
            <a:endParaRPr lang="en-US" noProof="0" dirty="0">
              <a:latin typeface="Georgia" panose="02040502050405020303" pitchFamily="18" charset="0"/>
            </a:endParaRPr>
          </a:p>
        </p:txBody>
      </p:sp>
      <p:sp>
        <p:nvSpPr>
          <p:cNvPr id="11" name="Content Placeholder 3"/>
          <p:cNvSpPr txBox="1">
            <a:spLocks/>
          </p:cNvSpPr>
          <p:nvPr/>
        </p:nvSpPr>
        <p:spPr>
          <a:xfrm>
            <a:off x="1068639" y="1732814"/>
            <a:ext cx="2456760" cy="40549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tagname</a:t>
            </a: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" name="Content Placeholder 3"/>
          <p:cNvSpPr txBox="1">
            <a:spLocks/>
          </p:cNvSpPr>
          <p:nvPr/>
        </p:nvSpPr>
        <p:spPr>
          <a:xfrm>
            <a:off x="1068639" y="2734759"/>
            <a:ext cx="2456760" cy="40549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#the-id</a:t>
            </a: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8" name="Content Placeholder 3"/>
          <p:cNvSpPr txBox="1">
            <a:spLocks/>
          </p:cNvSpPr>
          <p:nvPr/>
        </p:nvSpPr>
        <p:spPr>
          <a:xfrm>
            <a:off x="1068639" y="3737217"/>
            <a:ext cx="2456760" cy="40549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.a-class-name</a:t>
            </a: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9" name="Content Placeholder 3"/>
          <p:cNvSpPr txBox="1">
            <a:spLocks/>
          </p:cNvSpPr>
          <p:nvPr/>
        </p:nvSpPr>
        <p:spPr>
          <a:xfrm>
            <a:off x="1068639" y="4664464"/>
            <a:ext cx="2456760" cy="40549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3966070" y="2501221"/>
            <a:ext cx="7387730" cy="8679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dirty="0"/>
              <a:t>The element with the attribute:</a:t>
            </a:r>
            <a:br>
              <a:rPr lang="sv-SE" dirty="0"/>
            </a:br>
            <a:r>
              <a:rPr lang="sv-SE" dirty="0"/>
              <a:t>   </a:t>
            </a:r>
            <a:r>
              <a:rPr lang="sv-SE" dirty="0">
                <a:latin typeface="Courier"/>
              </a:rPr>
              <a:t>id="the-id"</a:t>
            </a:r>
            <a:endParaRPr lang="sv-SE" dirty="0"/>
          </a:p>
        </p:txBody>
      </p:sp>
      <p:sp>
        <p:nvSpPr>
          <p:cNvPr id="21" name="Content Placeholder 2"/>
          <p:cNvSpPr txBox="1">
            <a:spLocks/>
          </p:cNvSpPr>
          <p:nvPr/>
        </p:nvSpPr>
        <p:spPr>
          <a:xfrm>
            <a:off x="3966070" y="3506000"/>
            <a:ext cx="7387730" cy="8679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dirty="0"/>
              <a:t>The elements with the attribute:</a:t>
            </a:r>
            <a:br>
              <a:rPr lang="sv-SE" dirty="0"/>
            </a:br>
            <a:r>
              <a:rPr lang="sv-SE" dirty="0"/>
              <a:t>   </a:t>
            </a:r>
            <a:r>
              <a:rPr lang="sv-SE" dirty="0">
                <a:latin typeface="Courier"/>
              </a:rPr>
              <a:t>class="a-class-name"</a:t>
            </a:r>
            <a:endParaRPr lang="sv-SE" dirty="0"/>
          </a:p>
        </p:txBody>
      </p:sp>
      <p:sp>
        <p:nvSpPr>
          <p:cNvPr id="22" name="Content Placeholder 2"/>
          <p:cNvSpPr txBox="1">
            <a:spLocks/>
          </p:cNvSpPr>
          <p:nvPr/>
        </p:nvSpPr>
        <p:spPr>
          <a:xfrm>
            <a:off x="3966070" y="4627147"/>
            <a:ext cx="7387730" cy="4801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dirty="0"/>
              <a:t>All elements.</a:t>
            </a:r>
          </a:p>
        </p:txBody>
      </p:sp>
    </p:spTree>
    <p:extLst>
      <p:ext uri="{BB962C8B-B14F-4D97-AF65-F5344CB8AC3E}">
        <p14:creationId xmlns:p14="http://schemas.microsoft.com/office/powerpoint/2010/main" val="3603482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8" grpId="0" animBg="1"/>
      <p:bldP spid="1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C7C80A6B-2D93-439E-A464-9B95D1A348A4}"/>
              </a:ext>
            </a:extLst>
          </p:cNvPr>
          <p:cNvGrpSpPr/>
          <p:nvPr/>
        </p:nvGrpSpPr>
        <p:grpSpPr>
          <a:xfrm>
            <a:off x="7216047" y="1690688"/>
            <a:ext cx="4975953" cy="4417681"/>
            <a:chOff x="298475" y="3181781"/>
            <a:chExt cx="4278533" cy="3109448"/>
          </a:xfrm>
        </p:grpSpPr>
        <p:pic>
          <p:nvPicPr>
            <p:cNvPr id="10" name="Graphic 9" descr="Monitor">
              <a:extLst>
                <a:ext uri="{FF2B5EF4-FFF2-40B4-BE49-F238E27FC236}">
                  <a16:creationId xmlns:a16="http://schemas.microsoft.com/office/drawing/2014/main" id="{EB6609BC-DC84-4C5E-949D-A7288D2685C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98475" y="3181781"/>
              <a:ext cx="4278533" cy="3109448"/>
            </a:xfrm>
            <a:prstGeom prst="rect">
              <a:avLst/>
            </a:prstGeom>
          </p:spPr>
        </p:pic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39833B95-F158-417B-8D79-6B1FBAEF48B2}"/>
                </a:ext>
              </a:extLst>
            </p:cNvPr>
            <p:cNvSpPr/>
            <p:nvPr/>
          </p:nvSpPr>
          <p:spPr>
            <a:xfrm>
              <a:off x="838200" y="3788445"/>
              <a:ext cx="3223934" cy="1511591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Example</a:t>
            </a:r>
          </a:p>
        </p:txBody>
      </p:sp>
      <p:sp>
        <p:nvSpPr>
          <p:cNvPr id="11" name="Content Placeholder 3"/>
          <p:cNvSpPr txBox="1">
            <a:spLocks/>
          </p:cNvSpPr>
          <p:nvPr/>
        </p:nvSpPr>
        <p:spPr>
          <a:xfrm>
            <a:off x="1068638" y="1732814"/>
            <a:ext cx="6147409" cy="4293483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&lt;style&gt;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p{ color: red }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#cool{ font-weight: bold }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.happy{ background-color: lime }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&lt;/style&gt;</a:t>
            </a:r>
          </a:p>
          <a:p>
            <a:pPr marL="0" indent="0">
              <a:buNone/>
            </a:pPr>
            <a:endParaRPr lang="sv-SE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&lt;p&gt;Some text.&lt;/p&gt;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&lt;p class="happy"&gt;Some text.&lt;/p&gt;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&lt;p id="cool"&gt;Some text.&lt;/p&gt;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&lt;div class="happy"&gt;Some text.&lt;/div&gt;</a:t>
            </a: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880306" y="2638001"/>
            <a:ext cx="35791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>
                <a:solidFill>
                  <a:srgbClr val="FF0000"/>
                </a:solidFill>
              </a:rPr>
              <a:t>Some text.</a:t>
            </a:r>
            <a:endParaRPr lang="sv-SE" sz="1200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884572" y="3130785"/>
            <a:ext cx="3579116" cy="400110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sv-SE" sz="2000" dirty="0">
                <a:solidFill>
                  <a:srgbClr val="FF0000"/>
                </a:solidFill>
              </a:rPr>
              <a:t>Some text.</a:t>
            </a:r>
            <a:endParaRPr lang="sv-SE" sz="1200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876040" y="3636375"/>
            <a:ext cx="35791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b="1" dirty="0">
                <a:solidFill>
                  <a:srgbClr val="FF0000"/>
                </a:solidFill>
              </a:rPr>
              <a:t>Some text.</a:t>
            </a:r>
            <a:endParaRPr lang="sv-SE" sz="1200" b="1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876040" y="4141965"/>
            <a:ext cx="3579116" cy="400110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sv-SE" sz="2000" dirty="0"/>
              <a:t>Some text.</a:t>
            </a:r>
            <a:endParaRPr lang="sv-SE" sz="1200" dirty="0"/>
          </a:p>
        </p:txBody>
      </p:sp>
    </p:spTree>
    <p:extLst>
      <p:ext uri="{BB962C8B-B14F-4D97-AF65-F5344CB8AC3E}">
        <p14:creationId xmlns:p14="http://schemas.microsoft.com/office/powerpoint/2010/main" val="1678982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 animBg="1"/>
      <p:bldP spid="16" grpId="0"/>
      <p:bldP spid="2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Relational Selectors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35826" y="1690688"/>
            <a:ext cx="5486404" cy="1089529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400" noProof="0" dirty="0"/>
              <a:t>The elements </a:t>
            </a:r>
            <a:r>
              <a:rPr lang="en-US" sz="2400" noProof="0" dirty="0" err="1"/>
              <a:t>mathed</a:t>
            </a:r>
            <a:r>
              <a:rPr lang="en-US" sz="2400" noProof="0" dirty="0"/>
              <a:t> by </a:t>
            </a:r>
            <a:r>
              <a:rPr lang="en-US" sz="2400" noProof="0" dirty="0" err="1">
                <a:latin typeface="Courier"/>
              </a:rPr>
              <a:t>selectorB</a:t>
            </a:r>
            <a:r>
              <a:rPr lang="en-US" sz="2400" noProof="0" dirty="0"/>
              <a:t> that are inside an element matched by </a:t>
            </a:r>
            <a:r>
              <a:rPr lang="en-US" sz="2400" noProof="0" dirty="0" err="1">
                <a:latin typeface="Courier"/>
              </a:rPr>
              <a:t>selectorA</a:t>
            </a:r>
            <a:r>
              <a:rPr lang="en-US" sz="2400" noProof="0" dirty="0"/>
              <a:t>.</a:t>
            </a:r>
          </a:p>
        </p:txBody>
      </p:sp>
      <p:sp>
        <p:nvSpPr>
          <p:cNvPr id="11" name="Content Placeholder 3"/>
          <p:cNvSpPr txBox="1">
            <a:spLocks/>
          </p:cNvSpPr>
          <p:nvPr/>
        </p:nvSpPr>
        <p:spPr>
          <a:xfrm>
            <a:off x="1080996" y="3225844"/>
            <a:ext cx="3799924" cy="40549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selectorA &gt; selectorB</a:t>
            </a: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" name="Content Placeholder 3"/>
          <p:cNvSpPr txBox="1">
            <a:spLocks/>
          </p:cNvSpPr>
          <p:nvPr/>
        </p:nvSpPr>
        <p:spPr>
          <a:xfrm>
            <a:off x="1056283" y="2020347"/>
            <a:ext cx="3799923" cy="40549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selectorA selectorB</a:t>
            </a: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8" name="Content Placeholder 3"/>
          <p:cNvSpPr txBox="1">
            <a:spLocks/>
          </p:cNvSpPr>
          <p:nvPr/>
        </p:nvSpPr>
        <p:spPr>
          <a:xfrm>
            <a:off x="1080997" y="4337851"/>
            <a:ext cx="3799923" cy="40549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selectorA + selectorB</a:t>
            </a: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5535826" y="2879596"/>
            <a:ext cx="5486404" cy="10895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sz="2400" dirty="0"/>
              <a:t>The elements matched by </a:t>
            </a:r>
            <a:r>
              <a:rPr lang="sv-SE" sz="2400" dirty="0">
                <a:latin typeface="Courier"/>
              </a:rPr>
              <a:t>selectorB</a:t>
            </a:r>
            <a:r>
              <a:rPr lang="sv-SE" sz="2400" dirty="0"/>
              <a:t> that are direct children to an element matched by </a:t>
            </a:r>
            <a:r>
              <a:rPr lang="sv-SE" sz="2400" dirty="0">
                <a:latin typeface="Courier"/>
              </a:rPr>
              <a:t>selectorA</a:t>
            </a:r>
            <a:r>
              <a:rPr lang="sv-SE" sz="2400" dirty="0"/>
              <a:t>.</a:t>
            </a:r>
          </a:p>
        </p:txBody>
      </p:sp>
      <p:sp>
        <p:nvSpPr>
          <p:cNvPr id="21" name="Content Placeholder 2"/>
          <p:cNvSpPr txBox="1">
            <a:spLocks/>
          </p:cNvSpPr>
          <p:nvPr/>
        </p:nvSpPr>
        <p:spPr>
          <a:xfrm>
            <a:off x="5535826" y="4068505"/>
            <a:ext cx="5486404" cy="10895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sz="2400" dirty="0"/>
              <a:t>The elements matched by </a:t>
            </a:r>
            <a:r>
              <a:rPr lang="sv-SE" sz="2400" dirty="0">
                <a:latin typeface="Courier"/>
              </a:rPr>
              <a:t>selectorB</a:t>
            </a:r>
            <a:r>
              <a:rPr lang="sv-SE" sz="2400" dirty="0"/>
              <a:t> that comes directly after an element matched by </a:t>
            </a:r>
            <a:r>
              <a:rPr lang="sv-SE" sz="2400" dirty="0">
                <a:latin typeface="Courier"/>
              </a:rPr>
              <a:t>selectorA</a:t>
            </a:r>
            <a:r>
              <a:rPr lang="sv-SE" sz="2400" dirty="0"/>
              <a:t>.</a:t>
            </a:r>
          </a:p>
        </p:txBody>
      </p:sp>
      <p:sp>
        <p:nvSpPr>
          <p:cNvPr id="23" name="Content Placeholder 2"/>
          <p:cNvSpPr txBox="1">
            <a:spLocks/>
          </p:cNvSpPr>
          <p:nvPr/>
        </p:nvSpPr>
        <p:spPr>
          <a:xfrm>
            <a:off x="838200" y="5632943"/>
            <a:ext cx="10515600" cy="4801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dirty="0"/>
              <a:t>And more!</a:t>
            </a:r>
          </a:p>
        </p:txBody>
      </p:sp>
    </p:spTree>
    <p:extLst>
      <p:ext uri="{BB962C8B-B14F-4D97-AF65-F5344CB8AC3E}">
        <p14:creationId xmlns:p14="http://schemas.microsoft.com/office/powerpoint/2010/main" val="232260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E14856FD-85BC-4557-BEE2-29048BD999B5}"/>
              </a:ext>
            </a:extLst>
          </p:cNvPr>
          <p:cNvGrpSpPr/>
          <p:nvPr/>
        </p:nvGrpSpPr>
        <p:grpSpPr>
          <a:xfrm>
            <a:off x="7828878" y="1998764"/>
            <a:ext cx="4278533" cy="3109448"/>
            <a:chOff x="298475" y="3181781"/>
            <a:chExt cx="4278533" cy="3109448"/>
          </a:xfrm>
        </p:grpSpPr>
        <p:pic>
          <p:nvPicPr>
            <p:cNvPr id="10" name="Graphic 9" descr="Monitor">
              <a:extLst>
                <a:ext uri="{FF2B5EF4-FFF2-40B4-BE49-F238E27FC236}">
                  <a16:creationId xmlns:a16="http://schemas.microsoft.com/office/drawing/2014/main" id="{DE1704B0-89CA-47A0-9EF3-22DBA1F1CA4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98475" y="3181781"/>
              <a:ext cx="4278533" cy="3109448"/>
            </a:xfrm>
            <a:prstGeom prst="rect">
              <a:avLst/>
            </a:prstGeom>
          </p:spPr>
        </p:pic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D7C1D3ED-B45F-4CB9-99AC-05C9CCED983F}"/>
                </a:ext>
              </a:extLst>
            </p:cNvPr>
            <p:cNvSpPr/>
            <p:nvPr/>
          </p:nvSpPr>
          <p:spPr>
            <a:xfrm>
              <a:off x="838200" y="3788445"/>
              <a:ext cx="3223934" cy="1511591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noProof="0" dirty="0"/>
              <a:t>Example</a:t>
            </a:r>
          </a:p>
        </p:txBody>
      </p:sp>
      <p:sp>
        <p:nvSpPr>
          <p:cNvPr id="11" name="Content Placeholder 3"/>
          <p:cNvSpPr txBox="1">
            <a:spLocks/>
          </p:cNvSpPr>
          <p:nvPr/>
        </p:nvSpPr>
        <p:spPr>
          <a:xfrm>
            <a:off x="722129" y="1690688"/>
            <a:ext cx="7254748" cy="3860544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&lt;style&gt;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p span{ color: red }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&lt;/style&gt;</a:t>
            </a:r>
          </a:p>
          <a:p>
            <a:pPr marL="0" indent="0">
              <a:buNone/>
            </a:pPr>
            <a:endParaRPr lang="sv-SE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&lt;p&gt;Some &lt;span&gt;text&lt;/span&gt;.&lt;/p&gt;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&lt;span&gt;Some text.&lt;/span&gt;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&lt;p&gt;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Some &lt;strong&gt;&lt;span&gt;text&lt;/span&gt;&lt;/strong&gt;.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&lt;/p&gt;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456712" y="2606588"/>
            <a:ext cx="16559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/>
              <a:t>Some </a:t>
            </a:r>
            <a:r>
              <a:rPr lang="sv-SE" sz="2000" dirty="0">
                <a:solidFill>
                  <a:srgbClr val="FF0000"/>
                </a:solidFill>
              </a:rPr>
              <a:t>text</a:t>
            </a:r>
            <a:r>
              <a:rPr lang="sv-SE" sz="2000" dirty="0"/>
              <a:t>.</a:t>
            </a:r>
            <a:endParaRPr lang="sv-SE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8456712" y="3132799"/>
            <a:ext cx="16559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/>
              <a:t>Some text.</a:t>
            </a:r>
            <a:endParaRPr lang="sv-SE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8456481" y="3659010"/>
            <a:ext cx="16559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/>
              <a:t>Some </a:t>
            </a:r>
            <a:r>
              <a:rPr lang="sv-SE" sz="2000" b="1" dirty="0">
                <a:solidFill>
                  <a:srgbClr val="FF0000"/>
                </a:solidFill>
              </a:rPr>
              <a:t>text</a:t>
            </a:r>
            <a:r>
              <a:rPr lang="sv-SE" sz="2000" dirty="0"/>
              <a:t>.</a:t>
            </a:r>
            <a:endParaRPr lang="sv-SE" sz="1200" dirty="0"/>
          </a:p>
        </p:txBody>
      </p:sp>
    </p:spTree>
    <p:extLst>
      <p:ext uri="{BB962C8B-B14F-4D97-AF65-F5344CB8AC3E}">
        <p14:creationId xmlns:p14="http://schemas.microsoft.com/office/powerpoint/2010/main" val="2320568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9" grpId="0"/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405E2DA1-9697-427D-9D9A-26324AA43BA4}"/>
              </a:ext>
            </a:extLst>
          </p:cNvPr>
          <p:cNvGrpSpPr/>
          <p:nvPr/>
        </p:nvGrpSpPr>
        <p:grpSpPr>
          <a:xfrm>
            <a:off x="8048221" y="2057864"/>
            <a:ext cx="4278533" cy="3109448"/>
            <a:chOff x="298475" y="3181781"/>
            <a:chExt cx="4278533" cy="3109448"/>
          </a:xfrm>
        </p:grpSpPr>
        <p:pic>
          <p:nvPicPr>
            <p:cNvPr id="13" name="Graphic 12" descr="Monitor">
              <a:extLst>
                <a:ext uri="{FF2B5EF4-FFF2-40B4-BE49-F238E27FC236}">
                  <a16:creationId xmlns:a16="http://schemas.microsoft.com/office/drawing/2014/main" id="{E74CAE90-00B1-4830-9900-7683ADDFA08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98475" y="3181781"/>
              <a:ext cx="4278533" cy="3109448"/>
            </a:xfrm>
            <a:prstGeom prst="rect">
              <a:avLst/>
            </a:prstGeom>
          </p:spPr>
        </p:pic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0B548509-41EF-4069-A15F-1ABD0A2A4B9F}"/>
                </a:ext>
              </a:extLst>
            </p:cNvPr>
            <p:cNvSpPr/>
            <p:nvPr/>
          </p:nvSpPr>
          <p:spPr>
            <a:xfrm>
              <a:off x="838200" y="3788445"/>
              <a:ext cx="3223934" cy="1511591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Example</a:t>
            </a:r>
          </a:p>
        </p:txBody>
      </p:sp>
      <p:sp>
        <p:nvSpPr>
          <p:cNvPr id="11" name="Content Placeholder 3"/>
          <p:cNvSpPr txBox="1">
            <a:spLocks/>
          </p:cNvSpPr>
          <p:nvPr/>
        </p:nvSpPr>
        <p:spPr>
          <a:xfrm>
            <a:off x="838200" y="1690688"/>
            <a:ext cx="7289916" cy="3860544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&lt;style&gt;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p &gt; span{ color: red }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&lt;/style&gt;</a:t>
            </a:r>
          </a:p>
          <a:p>
            <a:pPr marL="0" indent="0">
              <a:buNone/>
            </a:pPr>
            <a:endParaRPr lang="sv-SE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&lt;p&gt;Some &lt;span&gt;text&lt;/span&gt;.&lt;/p&gt;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&lt;span&gt;Some text.&lt;/span&gt;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&lt;p&gt;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Some &lt;strong&gt;&lt;span&gt;text&lt;/span&gt;&lt;/strong&gt;.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&lt;/p&gt;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678093" y="2680947"/>
            <a:ext cx="16559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/>
              <a:t>Some </a:t>
            </a:r>
            <a:r>
              <a:rPr lang="sv-SE" sz="2000" dirty="0">
                <a:solidFill>
                  <a:srgbClr val="FF0000"/>
                </a:solidFill>
              </a:rPr>
              <a:t>text</a:t>
            </a:r>
            <a:r>
              <a:rPr lang="sv-SE" sz="2000" dirty="0"/>
              <a:t>.</a:t>
            </a:r>
            <a:endParaRPr lang="sv-SE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8678093" y="3207158"/>
            <a:ext cx="16559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/>
              <a:t>Some text.</a:t>
            </a:r>
            <a:endParaRPr lang="sv-SE" sz="1200" dirty="0"/>
          </a:p>
        </p:txBody>
      </p:sp>
      <p:sp>
        <p:nvSpPr>
          <p:cNvPr id="12" name="TextBox 11"/>
          <p:cNvSpPr txBox="1"/>
          <p:nvPr/>
        </p:nvSpPr>
        <p:spPr>
          <a:xfrm>
            <a:off x="8677862" y="3733369"/>
            <a:ext cx="16559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/>
              <a:t>Some </a:t>
            </a:r>
            <a:r>
              <a:rPr lang="sv-SE" sz="2000" b="1" dirty="0"/>
              <a:t>text</a:t>
            </a:r>
            <a:r>
              <a:rPr lang="sv-SE" sz="2000" dirty="0"/>
              <a:t>.</a:t>
            </a:r>
            <a:endParaRPr lang="sv-SE" sz="1200" dirty="0"/>
          </a:p>
        </p:txBody>
      </p:sp>
    </p:spTree>
    <p:extLst>
      <p:ext uri="{BB962C8B-B14F-4D97-AF65-F5344CB8AC3E}">
        <p14:creationId xmlns:p14="http://schemas.microsoft.com/office/powerpoint/2010/main" val="1650041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Multiple Selectors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35826" y="1840426"/>
            <a:ext cx="5486404" cy="765338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400" noProof="0" dirty="0"/>
              <a:t>The elements </a:t>
            </a:r>
            <a:r>
              <a:rPr lang="en-US" sz="2400" noProof="0" dirty="0" err="1"/>
              <a:t>mathed</a:t>
            </a:r>
            <a:r>
              <a:rPr lang="en-US" sz="2400" noProof="0" dirty="0"/>
              <a:t> by </a:t>
            </a:r>
            <a:r>
              <a:rPr lang="en-US" sz="2400" noProof="0" dirty="0" err="1">
                <a:latin typeface="Courier"/>
              </a:rPr>
              <a:t>selectorA</a:t>
            </a:r>
            <a:r>
              <a:rPr lang="en-US" sz="2400" noProof="0" dirty="0"/>
              <a:t> or </a:t>
            </a:r>
            <a:r>
              <a:rPr lang="en-US" sz="2400" noProof="0" dirty="0" err="1">
                <a:latin typeface="Courier"/>
              </a:rPr>
              <a:t>selectorB</a:t>
            </a:r>
            <a:r>
              <a:rPr lang="en-US" sz="2400" noProof="0" dirty="0"/>
              <a:t>.</a:t>
            </a:r>
          </a:p>
        </p:txBody>
      </p:sp>
      <p:sp>
        <p:nvSpPr>
          <p:cNvPr id="12" name="Content Placeholder 3"/>
          <p:cNvSpPr txBox="1">
            <a:spLocks/>
          </p:cNvSpPr>
          <p:nvPr/>
        </p:nvSpPr>
        <p:spPr>
          <a:xfrm>
            <a:off x="1056283" y="2020347"/>
            <a:ext cx="3799923" cy="40549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selectorA, selectorB</a:t>
            </a: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1056283" y="2941756"/>
            <a:ext cx="3799923" cy="40549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selectorAselectorB</a:t>
            </a: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511112" y="2755502"/>
            <a:ext cx="5486404" cy="765338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sz="2400" dirty="0"/>
              <a:t>The elements matched by </a:t>
            </a:r>
            <a:r>
              <a:rPr lang="sv-SE" sz="2400" dirty="0">
                <a:latin typeface="Courier"/>
              </a:rPr>
              <a:t>selectorA</a:t>
            </a:r>
            <a:r>
              <a:rPr lang="sv-SE" sz="2400" dirty="0"/>
              <a:t> and </a:t>
            </a:r>
            <a:r>
              <a:rPr lang="sv-SE" sz="2400" dirty="0">
                <a:latin typeface="Courier"/>
              </a:rPr>
              <a:t>selectorB</a:t>
            </a:r>
            <a:r>
              <a:rPr lang="sv-SE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06470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07DE05D9-758D-4358-BB3A-13367594787A}"/>
              </a:ext>
            </a:extLst>
          </p:cNvPr>
          <p:cNvGrpSpPr/>
          <p:nvPr/>
        </p:nvGrpSpPr>
        <p:grpSpPr>
          <a:xfrm>
            <a:off x="7392318" y="2276397"/>
            <a:ext cx="4278533" cy="3109448"/>
            <a:chOff x="298475" y="3181781"/>
            <a:chExt cx="4278533" cy="3109448"/>
          </a:xfrm>
        </p:grpSpPr>
        <p:pic>
          <p:nvPicPr>
            <p:cNvPr id="10" name="Graphic 9" descr="Monitor">
              <a:extLst>
                <a:ext uri="{FF2B5EF4-FFF2-40B4-BE49-F238E27FC236}">
                  <a16:creationId xmlns:a16="http://schemas.microsoft.com/office/drawing/2014/main" id="{2AABEB83-0292-4BF2-B264-828E26B81C9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98475" y="3181781"/>
              <a:ext cx="4278533" cy="3109448"/>
            </a:xfrm>
            <a:prstGeom prst="rect">
              <a:avLst/>
            </a:prstGeom>
          </p:spPr>
        </p:pic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3DF89466-AC08-4697-8074-B2AA8CA269D0}"/>
                </a:ext>
              </a:extLst>
            </p:cNvPr>
            <p:cNvSpPr/>
            <p:nvPr/>
          </p:nvSpPr>
          <p:spPr>
            <a:xfrm>
              <a:off x="838200" y="3788445"/>
              <a:ext cx="3223934" cy="1511591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Example</a:t>
            </a:r>
          </a:p>
        </p:txBody>
      </p:sp>
      <p:sp>
        <p:nvSpPr>
          <p:cNvPr id="11" name="Content Placeholder 3"/>
          <p:cNvSpPr txBox="1">
            <a:spLocks/>
          </p:cNvSpPr>
          <p:nvPr/>
        </p:nvSpPr>
        <p:spPr>
          <a:xfrm>
            <a:off x="1068638" y="1732814"/>
            <a:ext cx="6323680" cy="3860544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&lt;style&gt;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p.happy{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color: red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&lt;/style&gt;</a:t>
            </a:r>
          </a:p>
          <a:p>
            <a:pPr marL="0" indent="0">
              <a:buNone/>
            </a:pPr>
            <a:endParaRPr lang="sv-SE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&lt;p&gt;Some text.&lt;/p&gt;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&lt;p class="happy"&gt;Some text.&lt;/p&gt;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&lt;span class="happy"&gt;Some text&lt;/span&gt;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932043" y="2904800"/>
            <a:ext cx="16559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/>
              <a:t>Some text.</a:t>
            </a:r>
            <a:endParaRPr lang="sv-SE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7932043" y="3431011"/>
            <a:ext cx="16559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>
                <a:solidFill>
                  <a:srgbClr val="FF0000"/>
                </a:solidFill>
              </a:rPr>
              <a:t>Some text.</a:t>
            </a:r>
            <a:endParaRPr lang="sv-SE" sz="12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932043" y="3957222"/>
            <a:ext cx="16559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/>
              <a:t>Some text.</a:t>
            </a:r>
            <a:endParaRPr lang="sv-SE" sz="1200" dirty="0"/>
          </a:p>
        </p:txBody>
      </p:sp>
    </p:spTree>
    <p:extLst>
      <p:ext uri="{BB962C8B-B14F-4D97-AF65-F5344CB8AC3E}">
        <p14:creationId xmlns:p14="http://schemas.microsoft.com/office/powerpoint/2010/main" val="1785093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9" grpId="0"/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Selectors with pseudo-classes</a:t>
            </a:r>
          </a:p>
        </p:txBody>
      </p:sp>
      <p:sp>
        <p:nvSpPr>
          <p:cNvPr id="12" name="Content Placeholder 3"/>
          <p:cNvSpPr txBox="1">
            <a:spLocks/>
          </p:cNvSpPr>
          <p:nvPr/>
        </p:nvSpPr>
        <p:spPr>
          <a:xfrm>
            <a:off x="1056283" y="2020347"/>
            <a:ext cx="4220797" cy="40549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theSelector:first-child</a:t>
            </a: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5535825" y="1840426"/>
            <a:ext cx="5734429" cy="757130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400" noProof="0" dirty="0"/>
              <a:t>The elements matched by </a:t>
            </a:r>
            <a:r>
              <a:rPr lang="en-US" sz="2400" noProof="0" dirty="0" err="1">
                <a:latin typeface="Courier"/>
              </a:rPr>
              <a:t>theSelector</a:t>
            </a:r>
            <a:r>
              <a:rPr lang="en-US" sz="2400" noProof="0" dirty="0"/>
              <a:t> when they are the first child in its parent.</a:t>
            </a: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1056283" y="2927215"/>
            <a:ext cx="4220797" cy="40549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theSelector:focus</a:t>
            </a: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535826" y="2747294"/>
            <a:ext cx="5817974" cy="7571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sz="2400" dirty="0"/>
              <a:t>The elements </a:t>
            </a:r>
            <a:r>
              <a:rPr lang="sv-SE" sz="2400" dirty="0" err="1"/>
              <a:t>matched</a:t>
            </a:r>
            <a:r>
              <a:rPr lang="sv-SE" sz="2400" dirty="0"/>
              <a:t> by </a:t>
            </a:r>
            <a:r>
              <a:rPr lang="sv-SE" sz="2400" dirty="0">
                <a:latin typeface="Courier"/>
              </a:rPr>
              <a:t>theSelector</a:t>
            </a:r>
            <a:r>
              <a:rPr lang="sv-SE" sz="2400" dirty="0"/>
              <a:t> when they has focus.</a:t>
            </a:r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1056283" y="3834083"/>
            <a:ext cx="4220797" cy="40549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theSelector:hover</a:t>
            </a: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5535826" y="3654162"/>
            <a:ext cx="5817974" cy="7571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sz="2400" dirty="0"/>
              <a:t>The elements </a:t>
            </a:r>
            <a:r>
              <a:rPr lang="sv-SE" sz="2400" dirty="0" err="1"/>
              <a:t>matched</a:t>
            </a:r>
            <a:r>
              <a:rPr lang="sv-SE" sz="2400" dirty="0"/>
              <a:t> by </a:t>
            </a:r>
            <a:r>
              <a:rPr lang="sv-SE" sz="2400" dirty="0">
                <a:latin typeface="Courier"/>
              </a:rPr>
              <a:t>theSelector</a:t>
            </a:r>
            <a:r>
              <a:rPr lang="sv-SE" sz="2400" dirty="0"/>
              <a:t> when the mouse hovers over them.</a:t>
            </a:r>
          </a:p>
        </p:txBody>
      </p:sp>
      <p:sp>
        <p:nvSpPr>
          <p:cNvPr id="9" name="Content Placeholder 3"/>
          <p:cNvSpPr txBox="1">
            <a:spLocks/>
          </p:cNvSpPr>
          <p:nvPr/>
        </p:nvSpPr>
        <p:spPr>
          <a:xfrm>
            <a:off x="1056283" y="4740951"/>
            <a:ext cx="4220797" cy="40549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theSelector:visited</a:t>
            </a: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5535826" y="4561030"/>
            <a:ext cx="5817974" cy="7571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sz="2400" dirty="0"/>
              <a:t>The </a:t>
            </a:r>
            <a:r>
              <a:rPr lang="sv-SE" sz="2400" dirty="0" err="1"/>
              <a:t>links</a:t>
            </a:r>
            <a:r>
              <a:rPr lang="sv-SE" sz="2400" dirty="0"/>
              <a:t> </a:t>
            </a:r>
            <a:r>
              <a:rPr lang="sv-SE" sz="2400" dirty="0" err="1"/>
              <a:t>matched</a:t>
            </a:r>
            <a:r>
              <a:rPr lang="sv-SE" sz="2400" dirty="0"/>
              <a:t> by </a:t>
            </a:r>
            <a:r>
              <a:rPr lang="sv-SE" sz="2400" dirty="0">
                <a:latin typeface="Courier"/>
              </a:rPr>
              <a:t>theSelector</a:t>
            </a:r>
            <a:r>
              <a:rPr lang="sv-SE" sz="2400" dirty="0"/>
              <a:t> when they have been visited.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838200" y="5591711"/>
            <a:ext cx="10515600" cy="4801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dirty="0"/>
              <a:t>And more!</a:t>
            </a:r>
          </a:p>
        </p:txBody>
      </p:sp>
    </p:spTree>
    <p:extLst>
      <p:ext uri="{BB962C8B-B14F-4D97-AF65-F5344CB8AC3E}">
        <p14:creationId xmlns:p14="http://schemas.microsoft.com/office/powerpoint/2010/main" val="1827345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5" grpId="0" animBg="1"/>
      <p:bldP spid="7" grpId="0" animBg="1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noProof="0" dirty="0"/>
              <a:t>CSS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noProof="0" dirty="0"/>
              <a:t>Peter Larsson-Green</a:t>
            </a:r>
          </a:p>
          <a:p>
            <a:r>
              <a:rPr lang="en-US" noProof="0" dirty="0"/>
              <a:t>Jönköping University</a:t>
            </a:r>
          </a:p>
          <a:p>
            <a:r>
              <a:rPr lang="en-US" noProof="0" dirty="0"/>
              <a:t>Autumn 2018</a:t>
            </a:r>
          </a:p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0155950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Selectors with attributes</a:t>
            </a:r>
          </a:p>
        </p:txBody>
      </p:sp>
      <p:sp>
        <p:nvSpPr>
          <p:cNvPr id="12" name="Content Placeholder 3"/>
          <p:cNvSpPr txBox="1">
            <a:spLocks/>
          </p:cNvSpPr>
          <p:nvPr/>
        </p:nvSpPr>
        <p:spPr>
          <a:xfrm>
            <a:off x="1056283" y="2020347"/>
            <a:ext cx="4220797" cy="40549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theSelector[attr]</a:t>
            </a: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5535825" y="1840426"/>
            <a:ext cx="5734429" cy="765338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400" noProof="0" dirty="0"/>
              <a:t>The elements matched by </a:t>
            </a:r>
            <a:r>
              <a:rPr lang="en-US" sz="2400" noProof="0" dirty="0" err="1">
                <a:latin typeface="Courier"/>
              </a:rPr>
              <a:t>theSelector</a:t>
            </a:r>
            <a:r>
              <a:rPr lang="en-US" sz="2400" noProof="0" dirty="0"/>
              <a:t> and have the attribute </a:t>
            </a:r>
            <a:r>
              <a:rPr lang="en-US" sz="2400" noProof="0" dirty="0" err="1">
                <a:latin typeface="Courier"/>
              </a:rPr>
              <a:t>attr</a:t>
            </a:r>
            <a:r>
              <a:rPr lang="en-US" sz="2400" noProof="0" dirty="0"/>
              <a:t>.</a:t>
            </a: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1056283" y="2927215"/>
            <a:ext cx="4220797" cy="40549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theSelector[attr=value]</a:t>
            </a: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535826" y="2747294"/>
            <a:ext cx="5817974" cy="765338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sz="2400" dirty="0"/>
              <a:t>The elements </a:t>
            </a:r>
            <a:r>
              <a:rPr lang="sv-SE" sz="2400" dirty="0" err="1"/>
              <a:t>matched</a:t>
            </a:r>
            <a:r>
              <a:rPr lang="sv-SE" sz="2400" dirty="0"/>
              <a:t> by </a:t>
            </a:r>
            <a:r>
              <a:rPr lang="sv-SE" sz="2400" dirty="0">
                <a:latin typeface="Courier"/>
              </a:rPr>
              <a:t>theSelector</a:t>
            </a:r>
            <a:r>
              <a:rPr lang="sv-SE" sz="2400" dirty="0"/>
              <a:t> and have </a:t>
            </a:r>
            <a:r>
              <a:rPr lang="sv-SE" sz="2400" dirty="0">
                <a:latin typeface="Courier"/>
              </a:rPr>
              <a:t>attr="value"</a:t>
            </a:r>
            <a:r>
              <a:rPr lang="sv-SE" sz="2400" dirty="0"/>
              <a:t>.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838200" y="5591711"/>
            <a:ext cx="10515600" cy="4801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dirty="0"/>
              <a:t>And more!</a:t>
            </a:r>
          </a:p>
        </p:txBody>
      </p:sp>
    </p:spTree>
    <p:extLst>
      <p:ext uri="{BB962C8B-B14F-4D97-AF65-F5344CB8AC3E}">
        <p14:creationId xmlns:p14="http://schemas.microsoft.com/office/powerpoint/2010/main" val="482335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B47FCBEA-E728-436A-B9A2-5F9A90BE3B81}"/>
              </a:ext>
            </a:extLst>
          </p:cNvPr>
          <p:cNvGrpSpPr/>
          <p:nvPr/>
        </p:nvGrpSpPr>
        <p:grpSpPr>
          <a:xfrm>
            <a:off x="7779281" y="1690688"/>
            <a:ext cx="4278533" cy="3109448"/>
            <a:chOff x="298475" y="3181781"/>
            <a:chExt cx="4278533" cy="3109448"/>
          </a:xfrm>
        </p:grpSpPr>
        <p:pic>
          <p:nvPicPr>
            <p:cNvPr id="7" name="Graphic 6" descr="Monitor">
              <a:extLst>
                <a:ext uri="{FF2B5EF4-FFF2-40B4-BE49-F238E27FC236}">
                  <a16:creationId xmlns:a16="http://schemas.microsoft.com/office/drawing/2014/main" id="{7656238C-CEFA-4A3C-8EF2-044852C6433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98475" y="3181781"/>
              <a:ext cx="4278533" cy="3109448"/>
            </a:xfrm>
            <a:prstGeom prst="rect">
              <a:avLst/>
            </a:prstGeom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85FCC514-42A0-4C11-89C4-426E400FBA3A}"/>
                </a:ext>
              </a:extLst>
            </p:cNvPr>
            <p:cNvSpPr/>
            <p:nvPr/>
          </p:nvSpPr>
          <p:spPr>
            <a:xfrm>
              <a:off x="838200" y="3788445"/>
              <a:ext cx="3223934" cy="1511591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conflicting Rules</a:t>
            </a:r>
          </a:p>
        </p:txBody>
      </p:sp>
      <p:sp>
        <p:nvSpPr>
          <p:cNvPr id="11" name="Content Placeholder 3"/>
          <p:cNvSpPr txBox="1">
            <a:spLocks/>
          </p:cNvSpPr>
          <p:nvPr/>
        </p:nvSpPr>
        <p:spPr>
          <a:xfrm>
            <a:off x="838200" y="1690688"/>
            <a:ext cx="7136984" cy="299466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&lt;style&gt;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p{ color: red }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#cool{ color: blue }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.happy{ color: yellow }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&lt;/style&gt;</a:t>
            </a:r>
          </a:p>
          <a:p>
            <a:pPr marL="0" indent="0">
              <a:buNone/>
            </a:pPr>
            <a:endParaRPr lang="sv-SE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&lt;p id="cool" class="happy"&gt;Some text.&lt;/p&gt;</a:t>
            </a: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380716" y="2405429"/>
            <a:ext cx="16559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>
                <a:solidFill>
                  <a:schemeClr val="accent5"/>
                </a:solidFill>
              </a:rPr>
              <a:t>Some text.</a:t>
            </a:r>
            <a:endParaRPr lang="sv-SE" sz="1200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2870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Selector specificity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838200" y="1690688"/>
            <a:ext cx="10515600" cy="25442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hlinkClick r:id="rId2"/>
              </a:rPr>
              <a:t>https://www.w3.org/TR/css3-selectors/#specificity</a:t>
            </a:r>
            <a:r>
              <a:rPr lang="en-US" dirty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style attribute.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Rule with most id selectors.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Rule with most class selectors.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Rule with most tag name selectors.</a:t>
            </a:r>
          </a:p>
        </p:txBody>
      </p:sp>
    </p:spTree>
    <p:extLst>
      <p:ext uri="{BB962C8B-B14F-4D97-AF65-F5344CB8AC3E}">
        <p14:creationId xmlns:p14="http://schemas.microsoft.com/office/powerpoint/2010/main" val="101548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Specificity example </a:t>
            </a:r>
          </a:p>
        </p:txBody>
      </p:sp>
      <p:sp>
        <p:nvSpPr>
          <p:cNvPr id="11" name="Content Placeholder 3"/>
          <p:cNvSpPr txBox="1">
            <a:spLocks/>
          </p:cNvSpPr>
          <p:nvPr/>
        </p:nvSpPr>
        <p:spPr>
          <a:xfrm>
            <a:off x="838200" y="1690688"/>
            <a:ext cx="7136984" cy="473488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&lt;style&gt;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#hi .hello p{ color: red }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#hi p { color: </a:t>
            </a:r>
            <a:r>
              <a:rPr lang="sv-SE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blue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#para { color: </a:t>
            </a:r>
            <a:r>
              <a:rPr lang="sv-SE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yellow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&lt;/style&gt;</a:t>
            </a:r>
          </a:p>
          <a:p>
            <a:pPr marL="0" indent="0">
              <a:buNone/>
            </a:pPr>
            <a:endParaRPr lang="sv-SE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&lt;main id="hi"&gt;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&lt;div class="hello"&gt;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&lt;p id="para"&gt;Some text&lt;/p&gt;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&lt;/div&gt;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&lt;/main&gt;</a:t>
            </a:r>
          </a:p>
        </p:txBody>
      </p:sp>
    </p:spTree>
    <p:extLst>
      <p:ext uri="{BB962C8B-B14F-4D97-AF65-F5344CB8AC3E}">
        <p14:creationId xmlns:p14="http://schemas.microsoft.com/office/powerpoint/2010/main" val="3028029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CSS color values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355662"/>
          </a:xfrm>
        </p:spPr>
        <p:txBody>
          <a:bodyPr>
            <a:spAutoFit/>
          </a:bodyPr>
          <a:lstStyle/>
          <a:p>
            <a:r>
              <a:rPr lang="en-US" noProof="0" dirty="0"/>
              <a:t>The name of the color.</a:t>
            </a:r>
          </a:p>
          <a:p>
            <a:pPr lvl="1"/>
            <a:r>
              <a:rPr lang="en-US" dirty="0">
                <a:solidFill>
                  <a:schemeClr val="bg1">
                    <a:lumMod val="85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https://www.w3.org/TR/css-color-3/#html4</a:t>
            </a:r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 </a:t>
            </a:r>
          </a:p>
          <a:p>
            <a:pPr lvl="1"/>
            <a:r>
              <a:rPr lang="en-US" dirty="0">
                <a:solidFill>
                  <a:schemeClr val="bg1">
                    <a:lumMod val="85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https://www.w3.org/TR/css-color-3/#svg-color</a:t>
            </a:r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  </a:t>
            </a:r>
            <a:endParaRPr lang="en-US" noProof="0" dirty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en-US" noProof="0" dirty="0">
                <a:latin typeface="Courier"/>
              </a:rPr>
              <a:t>transparent</a:t>
            </a:r>
          </a:p>
          <a:p>
            <a:r>
              <a:rPr lang="en-US" noProof="0" dirty="0" err="1">
                <a:latin typeface="Courier"/>
              </a:rPr>
              <a:t>rgb</a:t>
            </a:r>
            <a:r>
              <a:rPr lang="en-US" noProof="0" dirty="0">
                <a:latin typeface="Courier"/>
              </a:rPr>
              <a:t>(R, G, B)       </a:t>
            </a:r>
            <a:r>
              <a:rPr lang="en-US" noProof="0" dirty="0"/>
              <a:t>0 &lt;= R, G, B &lt;= 255</a:t>
            </a:r>
          </a:p>
          <a:p>
            <a:r>
              <a:rPr lang="en-US" noProof="0" dirty="0" err="1">
                <a:latin typeface="Courier"/>
              </a:rPr>
              <a:t>rgba</a:t>
            </a:r>
            <a:r>
              <a:rPr lang="en-US" noProof="0" dirty="0">
                <a:latin typeface="Courier"/>
              </a:rPr>
              <a:t>(R, G, B, a)   </a:t>
            </a:r>
            <a:r>
              <a:rPr lang="en-US" noProof="0" dirty="0"/>
              <a:t>0 &lt;= R, G, B &lt;= 255,     0 &lt;= a &lt;= 1</a:t>
            </a:r>
          </a:p>
          <a:p>
            <a:r>
              <a:rPr lang="en-US" noProof="0" dirty="0">
                <a:latin typeface="Courier"/>
              </a:rPr>
              <a:t>#RRGGBB            </a:t>
            </a:r>
            <a:r>
              <a:rPr lang="en-US" noProof="0" dirty="0"/>
              <a:t>00 &lt;= RR, GG, BB &lt;= FF</a:t>
            </a:r>
          </a:p>
        </p:txBody>
      </p:sp>
      <p:sp>
        <p:nvSpPr>
          <p:cNvPr id="4" name="Cloud Callout 3"/>
          <p:cNvSpPr/>
          <p:nvPr/>
        </p:nvSpPr>
        <p:spPr>
          <a:xfrm>
            <a:off x="10113484" y="2863785"/>
            <a:ext cx="1872867" cy="859315"/>
          </a:xfrm>
          <a:prstGeom prst="cloudCallout">
            <a:avLst>
              <a:gd name="adj1" fmla="val -61421"/>
              <a:gd name="adj2" fmla="val 8044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Opacity</a:t>
            </a:r>
            <a:endParaRPr lang="en-US" dirty="0"/>
          </a:p>
        </p:txBody>
      </p:sp>
      <p:sp>
        <p:nvSpPr>
          <p:cNvPr id="5" name="Cloud Callout 4"/>
          <p:cNvSpPr/>
          <p:nvPr/>
        </p:nvSpPr>
        <p:spPr>
          <a:xfrm>
            <a:off x="8580303" y="1640174"/>
            <a:ext cx="2117075" cy="859315"/>
          </a:xfrm>
          <a:prstGeom prst="cloudCallout">
            <a:avLst>
              <a:gd name="adj1" fmla="val -27349"/>
              <a:gd name="adj2" fmla="val 212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transparent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712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CSS units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287840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noProof="0" dirty="0">
                <a:solidFill>
                  <a:schemeClr val="bg1">
                    <a:lumMod val="85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https://www.w3.org/Style/Examples/007/units.en.html</a:t>
            </a:r>
            <a:r>
              <a:rPr lang="en-US" noProof="0" dirty="0">
                <a:solidFill>
                  <a:schemeClr val="bg1">
                    <a:lumMod val="85000"/>
                  </a:schemeClr>
                </a:solidFill>
              </a:rPr>
              <a:t> </a:t>
            </a:r>
          </a:p>
          <a:p>
            <a:r>
              <a:rPr lang="en-US" noProof="0" dirty="0"/>
              <a:t>Absolute:</a:t>
            </a:r>
          </a:p>
          <a:p>
            <a:pPr lvl="1"/>
            <a:r>
              <a:rPr lang="en-US" noProof="0" dirty="0"/>
              <a:t>cm, mm, in, px, pt...</a:t>
            </a:r>
          </a:p>
          <a:p>
            <a:r>
              <a:rPr lang="en-US" noProof="0" dirty="0"/>
              <a:t>Relative:</a:t>
            </a:r>
          </a:p>
          <a:p>
            <a:pPr lvl="1"/>
            <a:r>
              <a:rPr lang="en-US" noProof="0" dirty="0"/>
              <a:t>% - percentage of parent</a:t>
            </a:r>
          </a:p>
          <a:p>
            <a:pPr lvl="1"/>
            <a:r>
              <a:rPr lang="en-US" noProof="0" dirty="0" err="1"/>
              <a:t>em</a:t>
            </a:r>
            <a:r>
              <a:rPr lang="en-US" noProof="0" dirty="0"/>
              <a:t> - relative to parent font size</a:t>
            </a:r>
          </a:p>
          <a:p>
            <a:pPr lvl="1"/>
            <a:r>
              <a:rPr lang="en-US" noProof="0" dirty="0" err="1"/>
              <a:t>vw</a:t>
            </a:r>
            <a:r>
              <a:rPr lang="en-US" noProof="0" dirty="0"/>
              <a:t> - % of view width</a:t>
            </a:r>
          </a:p>
          <a:p>
            <a:pPr lvl="1"/>
            <a:r>
              <a:rPr lang="en-US" noProof="0" dirty="0" err="1"/>
              <a:t>vh</a:t>
            </a:r>
            <a:r>
              <a:rPr lang="en-US" noProof="0" dirty="0"/>
              <a:t> - % of view height</a:t>
            </a:r>
          </a:p>
          <a:p>
            <a:pPr lvl="1"/>
            <a:r>
              <a:rPr lang="en-US" noProof="0" dirty="0" err="1"/>
              <a:t>vmin</a:t>
            </a:r>
            <a:r>
              <a:rPr lang="en-US" noProof="0" dirty="0"/>
              <a:t> - % of the smallest of the view width and view height</a:t>
            </a:r>
          </a:p>
          <a:p>
            <a:pPr lvl="1"/>
            <a:r>
              <a:rPr lang="en-US" noProof="0" dirty="0" err="1"/>
              <a:t>vmax</a:t>
            </a:r>
            <a:r>
              <a:rPr lang="en-US" noProof="0" dirty="0"/>
              <a:t> - % of the biggest of the view width and view height</a:t>
            </a:r>
          </a:p>
        </p:txBody>
      </p:sp>
    </p:spTree>
    <p:extLst>
      <p:ext uri="{BB962C8B-B14F-4D97-AF65-F5344CB8AC3E}">
        <p14:creationId xmlns:p14="http://schemas.microsoft.com/office/powerpoint/2010/main" val="198865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CSS properties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512209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noProof="0" dirty="0"/>
              <a:t>List of </a:t>
            </a:r>
            <a:r>
              <a:rPr lang="en-US" dirty="0"/>
              <a:t>most properties: </a:t>
            </a:r>
            <a:r>
              <a:rPr lang="en-US" sz="2000" dirty="0">
                <a:solidFill>
                  <a:schemeClr val="bg1">
                    <a:lumMod val="85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https://www.w3.org/Style/CSS/all-properties.en.html</a:t>
            </a:r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 </a:t>
            </a:r>
          </a:p>
          <a:p>
            <a:pPr marL="0" indent="0">
              <a:buNone/>
            </a:pPr>
            <a:endParaRPr lang="en-US" noProof="0" dirty="0"/>
          </a:p>
          <a:p>
            <a:pPr marL="0" indent="0">
              <a:buNone/>
            </a:pPr>
            <a:r>
              <a:rPr lang="en-US" dirty="0"/>
              <a:t>Practical demonstration...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676290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Practical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0131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noProof="0" dirty="0"/>
              <a:t>That menu in the beginning...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71B23D84-0ED5-4018-943A-A721A49BE8F8}"/>
              </a:ext>
            </a:extLst>
          </p:cNvPr>
          <p:cNvGrpSpPr/>
          <p:nvPr/>
        </p:nvGrpSpPr>
        <p:grpSpPr>
          <a:xfrm>
            <a:off x="1263025" y="2440693"/>
            <a:ext cx="4278533" cy="3109448"/>
            <a:chOff x="298475" y="3181781"/>
            <a:chExt cx="4278533" cy="3109448"/>
          </a:xfrm>
        </p:grpSpPr>
        <p:pic>
          <p:nvPicPr>
            <p:cNvPr id="5" name="Graphic 4" descr="Monitor">
              <a:extLst>
                <a:ext uri="{FF2B5EF4-FFF2-40B4-BE49-F238E27FC236}">
                  <a16:creationId xmlns:a16="http://schemas.microsoft.com/office/drawing/2014/main" id="{74D94A41-20A2-4648-90DB-E32513ADBA6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98475" y="3181781"/>
              <a:ext cx="4278533" cy="3109448"/>
            </a:xfrm>
            <a:prstGeom prst="rect">
              <a:avLst/>
            </a:prstGeom>
          </p:spPr>
        </p:pic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19A1C02-52DF-4FDF-B146-116EBD8EA865}"/>
                </a:ext>
              </a:extLst>
            </p:cNvPr>
            <p:cNvSpPr/>
            <p:nvPr/>
          </p:nvSpPr>
          <p:spPr>
            <a:xfrm>
              <a:off x="838200" y="3788445"/>
              <a:ext cx="3223934" cy="1511591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3AD3E633-040B-4A4B-B1E7-AB0FF49B83E6}"/>
              </a:ext>
            </a:extLst>
          </p:cNvPr>
          <p:cNvSpPr txBox="1"/>
          <p:nvPr/>
        </p:nvSpPr>
        <p:spPr>
          <a:xfrm>
            <a:off x="1898220" y="3117397"/>
            <a:ext cx="12228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u="sng" dirty="0">
                <a:solidFill>
                  <a:schemeClr val="tx2"/>
                </a:solidFill>
              </a:rPr>
              <a:t>Home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u="sng" dirty="0">
                <a:solidFill>
                  <a:schemeClr val="tx2"/>
                </a:solidFill>
              </a:rPr>
              <a:t>About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u="sng" dirty="0">
                <a:solidFill>
                  <a:schemeClr val="tx2"/>
                </a:solidFill>
              </a:rPr>
              <a:t>Contact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AC4D7FB8-1B68-4E5B-A2B5-D017E89064AE}"/>
              </a:ext>
            </a:extLst>
          </p:cNvPr>
          <p:cNvGrpSpPr/>
          <p:nvPr/>
        </p:nvGrpSpPr>
        <p:grpSpPr>
          <a:xfrm>
            <a:off x="6056432" y="2440693"/>
            <a:ext cx="4278533" cy="3109448"/>
            <a:chOff x="298475" y="3181781"/>
            <a:chExt cx="4278533" cy="3109448"/>
          </a:xfrm>
        </p:grpSpPr>
        <p:pic>
          <p:nvPicPr>
            <p:cNvPr id="9" name="Graphic 8" descr="Monitor">
              <a:extLst>
                <a:ext uri="{FF2B5EF4-FFF2-40B4-BE49-F238E27FC236}">
                  <a16:creationId xmlns:a16="http://schemas.microsoft.com/office/drawing/2014/main" id="{5D79EA9E-B5A9-4BBA-AECD-6CBE87F52AA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98475" y="3181781"/>
              <a:ext cx="4278533" cy="3109448"/>
            </a:xfrm>
            <a:prstGeom prst="rect">
              <a:avLst/>
            </a:prstGeom>
          </p:spPr>
        </p:pic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D7B48DFF-BBD7-4162-9410-996BDC69EAF2}"/>
                </a:ext>
              </a:extLst>
            </p:cNvPr>
            <p:cNvSpPr/>
            <p:nvPr/>
          </p:nvSpPr>
          <p:spPr>
            <a:xfrm>
              <a:off x="838200" y="3788445"/>
              <a:ext cx="3223934" cy="1511591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sp>
        <p:nvSpPr>
          <p:cNvPr id="11" name="Rectangle 10">
            <a:extLst>
              <a:ext uri="{FF2B5EF4-FFF2-40B4-BE49-F238E27FC236}">
                <a16:creationId xmlns:a16="http://schemas.microsoft.com/office/drawing/2014/main" id="{FEE986C6-7E71-4DD5-8905-73A36F8D6FA7}"/>
              </a:ext>
            </a:extLst>
          </p:cNvPr>
          <p:cNvSpPr/>
          <p:nvPr/>
        </p:nvSpPr>
        <p:spPr>
          <a:xfrm>
            <a:off x="6754481" y="3143372"/>
            <a:ext cx="1123620" cy="1070819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D4579718-3308-4CC9-BF64-171B14644871}"/>
              </a:ext>
            </a:extLst>
          </p:cNvPr>
          <p:cNvSpPr/>
          <p:nvPr/>
        </p:nvSpPr>
        <p:spPr>
          <a:xfrm>
            <a:off x="6858841" y="3260365"/>
            <a:ext cx="908155" cy="209935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Home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A228A835-69D7-46D9-9756-C1288A8E2F29}"/>
              </a:ext>
            </a:extLst>
          </p:cNvPr>
          <p:cNvSpPr/>
          <p:nvPr/>
        </p:nvSpPr>
        <p:spPr>
          <a:xfrm>
            <a:off x="6858841" y="3552235"/>
            <a:ext cx="908155" cy="209935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About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EDA2C859-6AF9-4603-91F2-93232A52B348}"/>
              </a:ext>
            </a:extLst>
          </p:cNvPr>
          <p:cNvSpPr/>
          <p:nvPr/>
        </p:nvSpPr>
        <p:spPr>
          <a:xfrm>
            <a:off x="6858841" y="3850258"/>
            <a:ext cx="908155" cy="209935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Contact</a:t>
            </a:r>
          </a:p>
        </p:txBody>
      </p:sp>
    </p:spTree>
    <p:extLst>
      <p:ext uri="{BB962C8B-B14F-4D97-AF65-F5344CB8AC3E}">
        <p14:creationId xmlns:p14="http://schemas.microsoft.com/office/powerpoint/2010/main" val="939888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  <p:bldP spid="11" grpId="0" animBg="1"/>
      <p:bldP spid="12" grpId="0" animBg="1"/>
      <p:bldP spid="13" grpId="0" animBg="1"/>
      <p:bldP spid="1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Layout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0131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noProof="0" dirty="0">
                <a:latin typeface="Georgia" panose="02040502050405020303" pitchFamily="18" charset="0"/>
              </a:rPr>
              <a:t>Learn how to </a:t>
            </a:r>
            <a:r>
              <a:rPr lang="en-US" dirty="0"/>
              <a:t>create layouts: </a:t>
            </a:r>
            <a:r>
              <a:rPr lang="en-US" sz="2400" dirty="0">
                <a:solidFill>
                  <a:schemeClr val="bg1">
                    <a:lumMod val="85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http://learnlayout.com</a:t>
            </a:r>
            <a:r>
              <a:rPr lang="en-US" sz="2400" dirty="0">
                <a:solidFill>
                  <a:schemeClr val="bg1">
                    <a:lumMod val="85000"/>
                  </a:schemeClr>
                </a:solidFill>
              </a:rPr>
              <a:t> </a:t>
            </a:r>
            <a:endParaRPr lang="en-US" noProof="0" dirty="0">
              <a:solidFill>
                <a:schemeClr val="bg1">
                  <a:lumMod val="85000"/>
                </a:schemeClr>
              </a:solidFill>
              <a:sym typeface="Wingdings" panose="05000000000000000000" pitchFamily="2" charset="2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4531E063-D553-4712-B4AA-2404038477C7}"/>
              </a:ext>
            </a:extLst>
          </p:cNvPr>
          <p:cNvGrpSpPr/>
          <p:nvPr/>
        </p:nvGrpSpPr>
        <p:grpSpPr>
          <a:xfrm>
            <a:off x="3163099" y="2788723"/>
            <a:ext cx="4278533" cy="3109448"/>
            <a:chOff x="298475" y="3181781"/>
            <a:chExt cx="4278533" cy="3109448"/>
          </a:xfrm>
        </p:grpSpPr>
        <p:pic>
          <p:nvPicPr>
            <p:cNvPr id="11" name="Graphic 10" descr="Monitor">
              <a:extLst>
                <a:ext uri="{FF2B5EF4-FFF2-40B4-BE49-F238E27FC236}">
                  <a16:creationId xmlns:a16="http://schemas.microsoft.com/office/drawing/2014/main" id="{D553C8F9-CFC2-44F2-A1D8-B473AEA49D9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298475" y="3181781"/>
              <a:ext cx="4278533" cy="3109448"/>
            </a:xfrm>
            <a:prstGeom prst="rect">
              <a:avLst/>
            </a:prstGeom>
          </p:spPr>
        </p:pic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66D7283E-4C3B-444B-A8FA-6C3957142FE0}"/>
                </a:ext>
              </a:extLst>
            </p:cNvPr>
            <p:cNvSpPr/>
            <p:nvPr/>
          </p:nvSpPr>
          <p:spPr>
            <a:xfrm>
              <a:off x="838200" y="3788445"/>
              <a:ext cx="3223934" cy="1511591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96AB5796-7CD4-4719-B03B-9F9C35D17E2A}"/>
              </a:ext>
            </a:extLst>
          </p:cNvPr>
          <p:cNvSpPr/>
          <p:nvPr/>
        </p:nvSpPr>
        <p:spPr>
          <a:xfrm>
            <a:off x="3883193" y="3462460"/>
            <a:ext cx="2852402" cy="2918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Header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A849B75-592A-48C8-B30E-34C7AFB0BCBC}"/>
              </a:ext>
            </a:extLst>
          </p:cNvPr>
          <p:cNvSpPr/>
          <p:nvPr/>
        </p:nvSpPr>
        <p:spPr>
          <a:xfrm>
            <a:off x="3883193" y="3829906"/>
            <a:ext cx="642041" cy="6594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Nav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E18E605-5C40-445E-B456-E9CF8DC1746C}"/>
              </a:ext>
            </a:extLst>
          </p:cNvPr>
          <p:cNvSpPr/>
          <p:nvPr/>
        </p:nvSpPr>
        <p:spPr>
          <a:xfrm>
            <a:off x="4612697" y="3829906"/>
            <a:ext cx="2122897" cy="6594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Main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6434804-304E-4924-97B3-A2E140F75B90}"/>
              </a:ext>
            </a:extLst>
          </p:cNvPr>
          <p:cNvSpPr/>
          <p:nvPr/>
        </p:nvSpPr>
        <p:spPr>
          <a:xfrm>
            <a:off x="3883193" y="4552245"/>
            <a:ext cx="2852402" cy="2918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Footer</a:t>
            </a:r>
          </a:p>
        </p:txBody>
      </p:sp>
    </p:spTree>
    <p:extLst>
      <p:ext uri="{BB962C8B-B14F-4D97-AF65-F5344CB8AC3E}">
        <p14:creationId xmlns:p14="http://schemas.microsoft.com/office/powerpoint/2010/main" val="150690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Media queries</a:t>
            </a: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838200" y="1794650"/>
            <a:ext cx="10515600" cy="40549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&lt;link rel="stylesheet" href="file.css" media="</a:t>
            </a:r>
            <a:r>
              <a:rPr lang="sv-SE" sz="2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MEDIA-QUERY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"&gt;</a:t>
            </a: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838200" y="2563995"/>
            <a:ext cx="10515600" cy="2137252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&lt;style&gt;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@media </a:t>
            </a:r>
            <a:r>
              <a:rPr lang="en-US" sz="2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MEDIA-QUERY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2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Ordinary CSS code (e.g. rules). */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&lt;/style&gt;</a:t>
            </a:r>
          </a:p>
        </p:txBody>
      </p:sp>
    </p:spTree>
    <p:extLst>
      <p:ext uri="{BB962C8B-B14F-4D97-AF65-F5344CB8AC3E}">
        <p14:creationId xmlns:p14="http://schemas.microsoft.com/office/powerpoint/2010/main" val="3852416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CSS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512209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noProof="0" dirty="0">
                <a:latin typeface="Georgia" panose="02040502050405020303" pitchFamily="18" charset="0"/>
              </a:rPr>
              <a:t>HTML: Mark what type of data text represents.</a:t>
            </a:r>
          </a:p>
          <a:p>
            <a:r>
              <a:rPr lang="en-US" noProof="0" dirty="0"/>
              <a:t>Web browsers render the webpage.</a:t>
            </a:r>
          </a:p>
          <a:p>
            <a:pPr marL="0" indent="0">
              <a:buNone/>
            </a:pPr>
            <a:r>
              <a:rPr lang="en-US" noProof="0" dirty="0">
                <a:latin typeface="Georgia" panose="02040502050405020303" pitchFamily="18" charset="0"/>
              </a:rPr>
              <a:t>CSS: Tell the web browsers how to render the data.</a:t>
            </a:r>
          </a:p>
        </p:txBody>
      </p:sp>
    </p:spTree>
    <p:extLst>
      <p:ext uri="{BB962C8B-B14F-4D97-AF65-F5344CB8AC3E}">
        <p14:creationId xmlns:p14="http://schemas.microsoft.com/office/powerpoint/2010/main" val="1866547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Media query example</a:t>
            </a: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838200" y="1690688"/>
            <a:ext cx="10515600" cy="342760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&lt;style&gt;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@media screen and (max-width: 300px){</a:t>
            </a:r>
          </a:p>
          <a:p>
            <a:pPr marL="0" indent="0">
              <a:buNone/>
            </a:pPr>
            <a:r>
              <a:rPr lang="en-US" sz="22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/* CSS code for small screens. */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@media screen and (min-width: 301px){</a:t>
            </a:r>
          </a:p>
          <a:p>
            <a:pPr marL="0" indent="0">
              <a:buNone/>
            </a:pPr>
            <a:r>
              <a:rPr lang="sv-SE" sz="2200" i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/* CSS code for big screens. */</a:t>
            </a:r>
          </a:p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&lt;/style&gt;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7504198" y="4371856"/>
            <a:ext cx="3600806" cy="1696878"/>
            <a:chOff x="2227117" y="3282746"/>
            <a:chExt cx="3868883" cy="2817341"/>
          </a:xfrm>
        </p:grpSpPr>
        <p:sp>
          <p:nvSpPr>
            <p:cNvPr id="4" name="Rectangle 3"/>
            <p:cNvSpPr/>
            <p:nvPr/>
          </p:nvSpPr>
          <p:spPr>
            <a:xfrm>
              <a:off x="2227117" y="3282746"/>
              <a:ext cx="3868883" cy="56841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dirty="0"/>
                <a:t>Header</a:t>
              </a:r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2227117" y="3851157"/>
              <a:ext cx="840260" cy="108739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sv-SE" dirty="0"/>
                <a:t>Menu</a:t>
              </a:r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3067377" y="3851157"/>
              <a:ext cx="3028623" cy="168051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sv-SE" dirty="0"/>
                <a:t>Content</a:t>
              </a:r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2227117" y="5531676"/>
              <a:ext cx="3868883" cy="56841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dirty="0"/>
                <a:t>Footer</a:t>
              </a:r>
              <a:endParaRPr lang="en-US" dirty="0"/>
            </a:p>
          </p:txBody>
        </p:sp>
      </p:grpSp>
      <p:sp>
        <p:nvSpPr>
          <p:cNvPr id="9" name="Rectangle 8"/>
          <p:cNvSpPr/>
          <p:nvPr/>
        </p:nvSpPr>
        <p:spPr>
          <a:xfrm>
            <a:off x="9121966" y="945170"/>
            <a:ext cx="1619479" cy="4466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Header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21966" y="1391837"/>
            <a:ext cx="1619479" cy="4133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sv-SE" dirty="0"/>
              <a:t>Menu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9121966" y="1805221"/>
            <a:ext cx="1619479" cy="1267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sv-SE" dirty="0"/>
              <a:t>Content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21966" y="3072358"/>
            <a:ext cx="1619479" cy="4133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Footer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3441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CSS example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1A48A9-F579-478F-B235-C2A16313C66C}"/>
              </a:ext>
            </a:extLst>
          </p:cNvPr>
          <p:cNvSpPr txBox="1">
            <a:spLocks/>
          </p:cNvSpPr>
          <p:nvPr/>
        </p:nvSpPr>
        <p:spPr>
          <a:xfrm>
            <a:off x="933670" y="1690688"/>
            <a:ext cx="10420130" cy="300313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&lt;nav&gt;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&lt;ul&gt;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&lt;li&gt;&lt;a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href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="home.html"&gt;Home&lt;/a&gt;&lt;/li&gt;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&lt;li&gt;&lt;a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href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="aboute.html"&gt;About&lt;/a&gt;&lt;/li&gt;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&lt;li&gt;&lt;a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href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="contact.html"&gt;Contact&lt;/a&gt;&lt;/li&gt;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&lt;/ul&gt;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&lt;/nav&gt;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AC1451B5-BAFF-4521-B541-4AD589392027}"/>
              </a:ext>
            </a:extLst>
          </p:cNvPr>
          <p:cNvGrpSpPr/>
          <p:nvPr/>
        </p:nvGrpSpPr>
        <p:grpSpPr>
          <a:xfrm>
            <a:off x="2078034" y="3788109"/>
            <a:ext cx="4278533" cy="3109448"/>
            <a:chOff x="298475" y="3181781"/>
            <a:chExt cx="4278533" cy="3109448"/>
          </a:xfrm>
        </p:grpSpPr>
        <p:pic>
          <p:nvPicPr>
            <p:cNvPr id="7" name="Graphic 6" descr="Monitor">
              <a:extLst>
                <a:ext uri="{FF2B5EF4-FFF2-40B4-BE49-F238E27FC236}">
                  <a16:creationId xmlns:a16="http://schemas.microsoft.com/office/drawing/2014/main" id="{4E797B47-1031-4C01-86CC-A1BD41D4D26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98475" y="3181781"/>
              <a:ext cx="4278533" cy="3109448"/>
            </a:xfrm>
            <a:prstGeom prst="rect">
              <a:avLst/>
            </a:prstGeom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B40F6E0-C6A7-4DB1-8A05-A40C61E05768}"/>
                </a:ext>
              </a:extLst>
            </p:cNvPr>
            <p:cNvSpPr/>
            <p:nvPr/>
          </p:nvSpPr>
          <p:spPr>
            <a:xfrm>
              <a:off x="838200" y="3788445"/>
              <a:ext cx="3223934" cy="1511591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D07F1130-FC6D-438C-BBAE-2998678E540F}"/>
              </a:ext>
            </a:extLst>
          </p:cNvPr>
          <p:cNvSpPr txBox="1"/>
          <p:nvPr/>
        </p:nvSpPr>
        <p:spPr>
          <a:xfrm>
            <a:off x="2713229" y="4464813"/>
            <a:ext cx="12228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u="sng" dirty="0">
                <a:solidFill>
                  <a:schemeClr val="tx2"/>
                </a:solidFill>
              </a:rPr>
              <a:t>Home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u="sng" dirty="0">
                <a:solidFill>
                  <a:schemeClr val="tx2"/>
                </a:solidFill>
              </a:rPr>
              <a:t>About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u="sng" dirty="0">
                <a:solidFill>
                  <a:schemeClr val="tx2"/>
                </a:solidFill>
              </a:rPr>
              <a:t>Contact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A55EA373-F317-464C-A881-2286F9E16E3C}"/>
              </a:ext>
            </a:extLst>
          </p:cNvPr>
          <p:cNvGrpSpPr/>
          <p:nvPr/>
        </p:nvGrpSpPr>
        <p:grpSpPr>
          <a:xfrm>
            <a:off x="6871441" y="3788109"/>
            <a:ext cx="4278533" cy="3109448"/>
            <a:chOff x="298475" y="3181781"/>
            <a:chExt cx="4278533" cy="3109448"/>
          </a:xfrm>
        </p:grpSpPr>
        <p:pic>
          <p:nvPicPr>
            <p:cNvPr id="13" name="Graphic 12" descr="Monitor">
              <a:extLst>
                <a:ext uri="{FF2B5EF4-FFF2-40B4-BE49-F238E27FC236}">
                  <a16:creationId xmlns:a16="http://schemas.microsoft.com/office/drawing/2014/main" id="{8F1AD09E-2901-49E2-8776-9A57E428661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98475" y="3181781"/>
              <a:ext cx="4278533" cy="3109448"/>
            </a:xfrm>
            <a:prstGeom prst="rect">
              <a:avLst/>
            </a:prstGeom>
          </p:spPr>
        </p:pic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6D988009-73A1-4FF9-8740-6A1C92DD7CD8}"/>
                </a:ext>
              </a:extLst>
            </p:cNvPr>
            <p:cNvSpPr/>
            <p:nvPr/>
          </p:nvSpPr>
          <p:spPr>
            <a:xfrm>
              <a:off x="838200" y="3788445"/>
              <a:ext cx="3223934" cy="1511591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FA5DB591-F6AD-43C9-BB7A-DE00BAB6A064}"/>
              </a:ext>
            </a:extLst>
          </p:cNvPr>
          <p:cNvSpPr/>
          <p:nvPr/>
        </p:nvSpPr>
        <p:spPr>
          <a:xfrm>
            <a:off x="7569490" y="4490788"/>
            <a:ext cx="1123620" cy="127390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ABA0640D-D982-46F3-B1EE-12189AC7E41B}"/>
              </a:ext>
            </a:extLst>
          </p:cNvPr>
          <p:cNvSpPr/>
          <p:nvPr/>
        </p:nvSpPr>
        <p:spPr>
          <a:xfrm>
            <a:off x="7673850" y="4607781"/>
            <a:ext cx="908155" cy="209935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Home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EB128D8E-A8FC-47C6-A0CA-8EC39024F734}"/>
              </a:ext>
            </a:extLst>
          </p:cNvPr>
          <p:cNvSpPr/>
          <p:nvPr/>
        </p:nvSpPr>
        <p:spPr>
          <a:xfrm>
            <a:off x="7673850" y="4899651"/>
            <a:ext cx="908155" cy="209935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About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A2B180D5-AEA1-43DC-B7A4-8CB67C53040E}"/>
              </a:ext>
            </a:extLst>
          </p:cNvPr>
          <p:cNvSpPr/>
          <p:nvPr/>
        </p:nvSpPr>
        <p:spPr>
          <a:xfrm>
            <a:off x="7673850" y="5197674"/>
            <a:ext cx="908155" cy="209935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Contact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16B919BC-FFA5-4E2A-8764-E012BF73368D}"/>
              </a:ext>
            </a:extLst>
          </p:cNvPr>
          <p:cNvGrpSpPr/>
          <p:nvPr/>
        </p:nvGrpSpPr>
        <p:grpSpPr>
          <a:xfrm>
            <a:off x="7673850" y="-100435"/>
            <a:ext cx="4278533" cy="3109448"/>
            <a:chOff x="298475" y="3181781"/>
            <a:chExt cx="4278533" cy="3109448"/>
          </a:xfrm>
        </p:grpSpPr>
        <p:pic>
          <p:nvPicPr>
            <p:cNvPr id="20" name="Graphic 19" descr="Monitor">
              <a:extLst>
                <a:ext uri="{FF2B5EF4-FFF2-40B4-BE49-F238E27FC236}">
                  <a16:creationId xmlns:a16="http://schemas.microsoft.com/office/drawing/2014/main" id="{4A8C102D-C098-4B7E-9C35-D21E8F92266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98475" y="3181781"/>
              <a:ext cx="4278533" cy="3109448"/>
            </a:xfrm>
            <a:prstGeom prst="rect">
              <a:avLst/>
            </a:prstGeom>
          </p:spPr>
        </p:pic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C40F983B-F1FC-4F6C-978F-26AA54A662DC}"/>
                </a:ext>
              </a:extLst>
            </p:cNvPr>
            <p:cNvSpPr/>
            <p:nvPr/>
          </p:nvSpPr>
          <p:spPr>
            <a:xfrm>
              <a:off x="838200" y="3788445"/>
              <a:ext cx="3223934" cy="1511591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06AE779E-1938-43F7-9E41-E561CFBFB3E2}"/>
              </a:ext>
            </a:extLst>
          </p:cNvPr>
          <p:cNvSpPr/>
          <p:nvPr/>
        </p:nvSpPr>
        <p:spPr>
          <a:xfrm>
            <a:off x="8288420" y="603102"/>
            <a:ext cx="3065380" cy="3932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69CA317A-BCED-42D9-B46F-FB6D35D7B825}"/>
              </a:ext>
            </a:extLst>
          </p:cNvPr>
          <p:cNvSpPr/>
          <p:nvPr/>
        </p:nvSpPr>
        <p:spPr>
          <a:xfrm>
            <a:off x="8373779" y="689833"/>
            <a:ext cx="908155" cy="209935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Home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8B82AF84-139C-40EA-BA74-C27854972ACC}"/>
              </a:ext>
            </a:extLst>
          </p:cNvPr>
          <p:cNvSpPr/>
          <p:nvPr/>
        </p:nvSpPr>
        <p:spPr>
          <a:xfrm>
            <a:off x="9366266" y="690639"/>
            <a:ext cx="908155" cy="209935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About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D85B7716-0256-440A-BFE7-B18522D04D83}"/>
              </a:ext>
            </a:extLst>
          </p:cNvPr>
          <p:cNvSpPr/>
          <p:nvPr/>
        </p:nvSpPr>
        <p:spPr>
          <a:xfrm>
            <a:off x="10353562" y="690639"/>
            <a:ext cx="908155" cy="209935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Contact</a:t>
            </a:r>
          </a:p>
        </p:txBody>
      </p:sp>
    </p:spTree>
    <p:extLst>
      <p:ext uri="{BB962C8B-B14F-4D97-AF65-F5344CB8AC3E}">
        <p14:creationId xmlns:p14="http://schemas.microsoft.com/office/powerpoint/2010/main" val="1479987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 animBg="1"/>
      <p:bldP spid="9" grpId="0"/>
      <p:bldP spid="15" grpId="0" animBg="1"/>
      <p:bldP spid="16" grpId="0" animBg="1"/>
      <p:bldP spid="17" grpId="0" animBg="1"/>
      <p:bldP spid="18" grpId="0" animBg="1"/>
      <p:bldP spid="22" grpId="0" animBg="1"/>
      <p:bldP spid="23" grpId="0" animBg="1"/>
      <p:bldP spid="24" grpId="0" animBg="1"/>
      <p:bldP spid="2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CSS example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1A48A9-F579-478F-B235-C2A16313C66C}"/>
              </a:ext>
            </a:extLst>
          </p:cNvPr>
          <p:cNvSpPr txBox="1">
            <a:spLocks/>
          </p:cNvSpPr>
          <p:nvPr/>
        </p:nvSpPr>
        <p:spPr>
          <a:xfrm>
            <a:off x="933670" y="1690688"/>
            <a:ext cx="10216304" cy="1704313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&lt;header&gt;Header&lt;/header&gt;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&lt;nav&gt;Nav&lt;/nav&gt;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&lt;main&gt;Main&lt;/main&gt;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&lt;footer&gt;Footer&lt;/footer&gt;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AC1451B5-BAFF-4521-B541-4AD589392027}"/>
              </a:ext>
            </a:extLst>
          </p:cNvPr>
          <p:cNvGrpSpPr/>
          <p:nvPr/>
        </p:nvGrpSpPr>
        <p:grpSpPr>
          <a:xfrm>
            <a:off x="1500518" y="3257855"/>
            <a:ext cx="4278533" cy="3109448"/>
            <a:chOff x="298475" y="3181781"/>
            <a:chExt cx="4278533" cy="3109448"/>
          </a:xfrm>
        </p:grpSpPr>
        <p:pic>
          <p:nvPicPr>
            <p:cNvPr id="7" name="Graphic 6" descr="Monitor">
              <a:extLst>
                <a:ext uri="{FF2B5EF4-FFF2-40B4-BE49-F238E27FC236}">
                  <a16:creationId xmlns:a16="http://schemas.microsoft.com/office/drawing/2014/main" id="{4E797B47-1031-4C01-86CC-A1BD41D4D26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98475" y="3181781"/>
              <a:ext cx="4278533" cy="3109448"/>
            </a:xfrm>
            <a:prstGeom prst="rect">
              <a:avLst/>
            </a:prstGeom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B40F6E0-C6A7-4DB1-8A05-A40C61E05768}"/>
                </a:ext>
              </a:extLst>
            </p:cNvPr>
            <p:cNvSpPr/>
            <p:nvPr/>
          </p:nvSpPr>
          <p:spPr>
            <a:xfrm>
              <a:off x="838200" y="3788445"/>
              <a:ext cx="3223934" cy="1511591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A55EA373-F317-464C-A881-2286F9E16E3C}"/>
              </a:ext>
            </a:extLst>
          </p:cNvPr>
          <p:cNvGrpSpPr/>
          <p:nvPr/>
        </p:nvGrpSpPr>
        <p:grpSpPr>
          <a:xfrm>
            <a:off x="6293925" y="3257855"/>
            <a:ext cx="4278533" cy="3109448"/>
            <a:chOff x="298475" y="3181781"/>
            <a:chExt cx="4278533" cy="3109448"/>
          </a:xfrm>
        </p:grpSpPr>
        <p:pic>
          <p:nvPicPr>
            <p:cNvPr id="13" name="Graphic 12" descr="Monitor">
              <a:extLst>
                <a:ext uri="{FF2B5EF4-FFF2-40B4-BE49-F238E27FC236}">
                  <a16:creationId xmlns:a16="http://schemas.microsoft.com/office/drawing/2014/main" id="{8F1AD09E-2901-49E2-8776-9A57E428661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98475" y="3181781"/>
              <a:ext cx="4278533" cy="3109448"/>
            </a:xfrm>
            <a:prstGeom prst="rect">
              <a:avLst/>
            </a:prstGeom>
          </p:spPr>
        </p:pic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6D988009-73A1-4FF9-8740-6A1C92DD7CD8}"/>
                </a:ext>
              </a:extLst>
            </p:cNvPr>
            <p:cNvSpPr/>
            <p:nvPr/>
          </p:nvSpPr>
          <p:spPr>
            <a:xfrm>
              <a:off x="838200" y="3788445"/>
              <a:ext cx="3223934" cy="1511591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</p:grpSp>
      <p:sp>
        <p:nvSpPr>
          <p:cNvPr id="3" name="Rectangle 2">
            <a:extLst>
              <a:ext uri="{FF2B5EF4-FFF2-40B4-BE49-F238E27FC236}">
                <a16:creationId xmlns:a16="http://schemas.microsoft.com/office/drawing/2014/main" id="{3F5A7847-5BFB-4F1B-B635-7C7B940D6521}"/>
              </a:ext>
            </a:extLst>
          </p:cNvPr>
          <p:cNvSpPr/>
          <p:nvPr/>
        </p:nvSpPr>
        <p:spPr>
          <a:xfrm>
            <a:off x="2226009" y="3931592"/>
            <a:ext cx="2852402" cy="2918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Header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7C5E40D-065A-4F6A-AA1D-4F1E3993AF80}"/>
              </a:ext>
            </a:extLst>
          </p:cNvPr>
          <p:cNvSpPr/>
          <p:nvPr/>
        </p:nvSpPr>
        <p:spPr>
          <a:xfrm>
            <a:off x="2226009" y="4299038"/>
            <a:ext cx="2852402" cy="2918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Nav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A087DA0-634E-411B-B738-75FCA7C5B9D4}"/>
              </a:ext>
            </a:extLst>
          </p:cNvPr>
          <p:cNvSpPr/>
          <p:nvPr/>
        </p:nvSpPr>
        <p:spPr>
          <a:xfrm>
            <a:off x="2226009" y="4666644"/>
            <a:ext cx="2852402" cy="2918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Main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5878D72-794C-46CC-898A-20366378CF34}"/>
              </a:ext>
            </a:extLst>
          </p:cNvPr>
          <p:cNvSpPr/>
          <p:nvPr/>
        </p:nvSpPr>
        <p:spPr>
          <a:xfrm>
            <a:off x="2226009" y="5021377"/>
            <a:ext cx="2852402" cy="2918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Footer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AD7AC6B-E3D1-40E0-A0BB-5EFFF4F822F7}"/>
              </a:ext>
            </a:extLst>
          </p:cNvPr>
          <p:cNvSpPr/>
          <p:nvPr/>
        </p:nvSpPr>
        <p:spPr>
          <a:xfrm>
            <a:off x="7014019" y="3931592"/>
            <a:ext cx="2852402" cy="2918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Header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FA6E257-6BAC-4671-A95C-40165B0D39CA}"/>
              </a:ext>
            </a:extLst>
          </p:cNvPr>
          <p:cNvSpPr/>
          <p:nvPr/>
        </p:nvSpPr>
        <p:spPr>
          <a:xfrm>
            <a:off x="7014019" y="4299038"/>
            <a:ext cx="642041" cy="6594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Nav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B63242A-22F4-4CCB-A1F9-061CC56FB870}"/>
              </a:ext>
            </a:extLst>
          </p:cNvPr>
          <p:cNvSpPr/>
          <p:nvPr/>
        </p:nvSpPr>
        <p:spPr>
          <a:xfrm>
            <a:off x="7743523" y="4299038"/>
            <a:ext cx="2122897" cy="6594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Main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0E747AA-13D5-4523-BB9A-40B0AB8ACB31}"/>
              </a:ext>
            </a:extLst>
          </p:cNvPr>
          <p:cNvSpPr/>
          <p:nvPr/>
        </p:nvSpPr>
        <p:spPr>
          <a:xfrm>
            <a:off x="7014019" y="5021377"/>
            <a:ext cx="2852402" cy="2918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Footer</a:t>
            </a:r>
          </a:p>
        </p:txBody>
      </p:sp>
    </p:spTree>
    <p:extLst>
      <p:ext uri="{BB962C8B-B14F-4D97-AF65-F5344CB8AC3E}">
        <p14:creationId xmlns:p14="http://schemas.microsoft.com/office/powerpoint/2010/main" val="1393648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3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CSS levels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A677D4DE-FF1F-43BB-8887-9DBDFC81A575}"/>
              </a:ext>
            </a:extLst>
          </p:cNvPr>
          <p:cNvCxnSpPr/>
          <p:nvPr/>
        </p:nvCxnSpPr>
        <p:spPr>
          <a:xfrm>
            <a:off x="345440" y="2245360"/>
            <a:ext cx="11277600" cy="0"/>
          </a:xfrm>
          <a:prstGeom prst="straightConnector1">
            <a:avLst/>
          </a:prstGeom>
          <a:ln w="762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8D8BBD9-4391-42F0-A0BF-734AC59DBCD5}"/>
              </a:ext>
            </a:extLst>
          </p:cNvPr>
          <p:cNvCxnSpPr>
            <a:cxnSpLocks/>
            <a:endCxn id="10" idx="2"/>
          </p:cNvCxnSpPr>
          <p:nvPr/>
        </p:nvCxnSpPr>
        <p:spPr>
          <a:xfrm flipV="1">
            <a:off x="497840" y="1742441"/>
            <a:ext cx="0" cy="716280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9F37395-E37C-4300-A643-4E1FDDB7ADA3}"/>
              </a:ext>
            </a:extLst>
          </p:cNvPr>
          <p:cNvCxnSpPr>
            <a:cxnSpLocks/>
            <a:endCxn id="19" idx="2"/>
          </p:cNvCxnSpPr>
          <p:nvPr/>
        </p:nvCxnSpPr>
        <p:spPr>
          <a:xfrm flipV="1">
            <a:off x="4019973" y="1742441"/>
            <a:ext cx="0" cy="706120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3CF244D-A986-4F59-8024-21FEC74B9DA9}"/>
              </a:ext>
            </a:extLst>
          </p:cNvPr>
          <p:cNvCxnSpPr>
            <a:cxnSpLocks/>
            <a:endCxn id="20" idx="2"/>
          </p:cNvCxnSpPr>
          <p:nvPr/>
        </p:nvCxnSpPr>
        <p:spPr>
          <a:xfrm flipV="1">
            <a:off x="7542106" y="1745289"/>
            <a:ext cx="0" cy="703272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1BF2EE7-0058-4559-8467-447A391A2043}"/>
              </a:ext>
            </a:extLst>
          </p:cNvPr>
          <p:cNvCxnSpPr>
            <a:cxnSpLocks/>
            <a:endCxn id="21" idx="2"/>
          </p:cNvCxnSpPr>
          <p:nvPr/>
        </p:nvCxnSpPr>
        <p:spPr>
          <a:xfrm flipH="1" flipV="1">
            <a:off x="11064239" y="1742441"/>
            <a:ext cx="2" cy="706120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CAAC0624-F953-42A1-B38F-FA1FD0BB90C9}"/>
              </a:ext>
            </a:extLst>
          </p:cNvPr>
          <p:cNvSpPr txBox="1"/>
          <p:nvPr/>
        </p:nvSpPr>
        <p:spPr>
          <a:xfrm>
            <a:off x="20320" y="1280776"/>
            <a:ext cx="955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1990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B77C47F-E440-40E4-B621-B5D9DAECDBEC}"/>
              </a:ext>
            </a:extLst>
          </p:cNvPr>
          <p:cNvSpPr txBox="1"/>
          <p:nvPr/>
        </p:nvSpPr>
        <p:spPr>
          <a:xfrm>
            <a:off x="3542453" y="1280776"/>
            <a:ext cx="955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2000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45B7ECA-32D7-48DB-825D-23ED8592CF7D}"/>
              </a:ext>
            </a:extLst>
          </p:cNvPr>
          <p:cNvSpPr txBox="1"/>
          <p:nvPr/>
        </p:nvSpPr>
        <p:spPr>
          <a:xfrm>
            <a:off x="7064586" y="1283624"/>
            <a:ext cx="955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2010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B994B48-4D35-48A0-AAA1-FD533C9111AF}"/>
              </a:ext>
            </a:extLst>
          </p:cNvPr>
          <p:cNvSpPr txBox="1"/>
          <p:nvPr/>
        </p:nvSpPr>
        <p:spPr>
          <a:xfrm>
            <a:off x="10586719" y="1280776"/>
            <a:ext cx="955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2020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17473599-60EE-4325-A6BC-B83BF7D35CCA}"/>
              </a:ext>
            </a:extLst>
          </p:cNvPr>
          <p:cNvCxnSpPr>
            <a:cxnSpLocks/>
          </p:cNvCxnSpPr>
          <p:nvPr/>
        </p:nvCxnSpPr>
        <p:spPr>
          <a:xfrm flipV="1">
            <a:off x="2427028" y="2070262"/>
            <a:ext cx="0" cy="31496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E7C0ADE2-F6B9-4C76-B9FE-315E88DE5DC4}"/>
              </a:ext>
            </a:extLst>
          </p:cNvPr>
          <p:cNvSpPr txBox="1"/>
          <p:nvPr/>
        </p:nvSpPr>
        <p:spPr>
          <a:xfrm>
            <a:off x="2100215" y="1722482"/>
            <a:ext cx="701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1996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52BFF45E-664C-44B6-B8CD-005EF37BC14B}"/>
              </a:ext>
            </a:extLst>
          </p:cNvPr>
          <p:cNvSpPr txBox="1"/>
          <p:nvPr/>
        </p:nvSpPr>
        <p:spPr>
          <a:xfrm rot="19041273">
            <a:off x="1590162" y="2627679"/>
            <a:ext cx="1461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CSS 1</a:t>
            </a:r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A8DAEDDB-A1E5-4382-83AA-8712248912BC}"/>
              </a:ext>
            </a:extLst>
          </p:cNvPr>
          <p:cNvCxnSpPr>
            <a:cxnSpLocks/>
          </p:cNvCxnSpPr>
          <p:nvPr/>
        </p:nvCxnSpPr>
        <p:spPr>
          <a:xfrm flipV="1">
            <a:off x="3195739" y="2070261"/>
            <a:ext cx="0" cy="31496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DD30015F-7292-4DDB-9B7C-39859CFB7A3A}"/>
              </a:ext>
            </a:extLst>
          </p:cNvPr>
          <p:cNvSpPr txBox="1"/>
          <p:nvPr/>
        </p:nvSpPr>
        <p:spPr>
          <a:xfrm>
            <a:off x="2868926" y="1722481"/>
            <a:ext cx="701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1998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4307B5CE-67B2-433A-BF64-B67636349001}"/>
              </a:ext>
            </a:extLst>
          </p:cNvPr>
          <p:cNvSpPr txBox="1"/>
          <p:nvPr/>
        </p:nvSpPr>
        <p:spPr>
          <a:xfrm rot="19041273">
            <a:off x="2358873" y="2627678"/>
            <a:ext cx="1461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CSS 2</a:t>
            </a:r>
          </a:p>
        </p:txBody>
      </p: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47485958-F8A3-4FEE-BB67-0812755E6407}"/>
              </a:ext>
            </a:extLst>
          </p:cNvPr>
          <p:cNvCxnSpPr>
            <a:cxnSpLocks/>
          </p:cNvCxnSpPr>
          <p:nvPr/>
        </p:nvCxnSpPr>
        <p:spPr>
          <a:xfrm flipV="1">
            <a:off x="7869119" y="2090221"/>
            <a:ext cx="0" cy="31496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AF105FEC-AB20-459E-ADF7-E79DEEB89175}"/>
              </a:ext>
            </a:extLst>
          </p:cNvPr>
          <p:cNvSpPr txBox="1"/>
          <p:nvPr/>
        </p:nvSpPr>
        <p:spPr>
          <a:xfrm>
            <a:off x="7542306" y="1742441"/>
            <a:ext cx="701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2011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AA8DBE7B-DEE8-443F-87F9-16AF930165E6}"/>
              </a:ext>
            </a:extLst>
          </p:cNvPr>
          <p:cNvSpPr txBox="1"/>
          <p:nvPr/>
        </p:nvSpPr>
        <p:spPr>
          <a:xfrm rot="19041273">
            <a:off x="7032253" y="2647638"/>
            <a:ext cx="1461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CSS 2.1</a:t>
            </a:r>
          </a:p>
        </p:txBody>
      </p:sp>
      <p:sp>
        <p:nvSpPr>
          <p:cNvPr id="60" name="Content Placeholder 2">
            <a:extLst>
              <a:ext uri="{FF2B5EF4-FFF2-40B4-BE49-F238E27FC236}">
                <a16:creationId xmlns:a16="http://schemas.microsoft.com/office/drawing/2014/main" id="{7F0D5751-254B-40C3-9E5D-8F7D195A21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6440" y="3293385"/>
            <a:ext cx="7960355" cy="3060325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noProof="0" dirty="0"/>
              <a:t>CSS 2.1 was a </a:t>
            </a:r>
            <a:r>
              <a:rPr lang="en-US" i="1" noProof="0" dirty="0"/>
              <a:t>candidate recommendation</a:t>
            </a:r>
            <a:r>
              <a:rPr lang="en-US" noProof="0" dirty="0">
                <a:latin typeface="Georgia" panose="02040502050405020303" pitchFamily="18" charset="0"/>
              </a:rPr>
              <a:t> 2004.</a:t>
            </a:r>
          </a:p>
          <a:p>
            <a:pPr marL="0" indent="0">
              <a:buNone/>
            </a:pPr>
            <a:r>
              <a:rPr lang="en-US" noProof="0" dirty="0"/>
              <a:t>CSS 3 consists of modules.</a:t>
            </a:r>
          </a:p>
          <a:p>
            <a:r>
              <a:rPr lang="en-US" noProof="0" dirty="0">
                <a:latin typeface="Georgia" panose="02040502050405020303" pitchFamily="18" charset="0"/>
              </a:rPr>
              <a:t>Some have finished specifications.</a:t>
            </a:r>
          </a:p>
          <a:p>
            <a:r>
              <a:rPr lang="en-US" noProof="0" dirty="0"/>
              <a:t>Some have almost finished specifications.</a:t>
            </a:r>
          </a:p>
          <a:p>
            <a:r>
              <a:rPr lang="en-US" noProof="0" dirty="0">
                <a:latin typeface="Georgia" panose="02040502050405020303" pitchFamily="18" charset="0"/>
              </a:rPr>
              <a:t>Some are still early drafts.</a:t>
            </a:r>
          </a:p>
          <a:p>
            <a:pPr marL="0" indent="0">
              <a:buNone/>
            </a:pPr>
            <a:r>
              <a:rPr lang="en-US" noProof="0" dirty="0"/>
              <a:t>CSS 4 continues with modules.</a:t>
            </a:r>
            <a:endParaRPr lang="en-US" noProof="0" dirty="0">
              <a:latin typeface="Georgia" panose="02040502050405020303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F600E51-FF05-4A4C-8EE9-9CF2318E90C8}"/>
              </a:ext>
            </a:extLst>
          </p:cNvPr>
          <p:cNvSpPr/>
          <p:nvPr/>
        </p:nvSpPr>
        <p:spPr>
          <a:xfrm>
            <a:off x="8209332" y="5830490"/>
            <a:ext cx="350288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chemeClr val="bg1">
                    <a:lumMod val="95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https://caniuse.com</a:t>
            </a:r>
            <a:r>
              <a:rPr lang="en-US" sz="2800" dirty="0">
                <a:solidFill>
                  <a:schemeClr val="bg1">
                    <a:lumMod val="95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4257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9" grpId="0"/>
      <p:bldP spid="20" grpId="0"/>
      <p:bldP spid="21" grpId="0"/>
      <p:bldP spid="36" grpId="0"/>
      <p:bldP spid="42" grpId="0"/>
      <p:bldP spid="55" grpId="0"/>
      <p:bldP spid="56" grpId="0"/>
      <p:bldP spid="58" grpId="0"/>
      <p:bldP spid="59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The box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996170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noProof="0" dirty="0"/>
              <a:t>Explains how web browsers render elements.</a:t>
            </a:r>
          </a:p>
          <a:p>
            <a:r>
              <a:rPr lang="en-US" noProof="0" dirty="0"/>
              <a:t>All elements are rendered as boxes:</a:t>
            </a:r>
          </a:p>
        </p:txBody>
      </p:sp>
      <p:sp>
        <p:nvSpPr>
          <p:cNvPr id="4" name="Rectangle 3"/>
          <p:cNvSpPr/>
          <p:nvPr/>
        </p:nvSpPr>
        <p:spPr>
          <a:xfrm>
            <a:off x="1773716" y="2956732"/>
            <a:ext cx="8626207" cy="262201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064081" y="3342322"/>
            <a:ext cx="8061369" cy="192795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429287" y="3694862"/>
            <a:ext cx="7365489" cy="118982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799629" y="4047401"/>
            <a:ext cx="6615384" cy="4847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Content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84726" y="2961122"/>
            <a:ext cx="2445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/>
              <a:t>Margin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754216" y="3324678"/>
            <a:ext cx="2445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>
                <a:solidFill>
                  <a:schemeClr val="bg1"/>
                </a:solidFill>
              </a:rPr>
              <a:t>Border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33871" y="3684698"/>
            <a:ext cx="2445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/>
              <a:t>Padding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7736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Where to write CSS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9749"/>
          </a:xfrm>
        </p:spPr>
        <p:txBody>
          <a:bodyPr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noProof="0" dirty="0">
                <a:latin typeface="Georgia" panose="02040502050405020303" pitchFamily="18" charset="0"/>
              </a:rPr>
              <a:t>In the global </a:t>
            </a:r>
            <a:r>
              <a:rPr lang="en-US" noProof="0" dirty="0">
                <a:latin typeface="Courier"/>
              </a:rPr>
              <a:t>style</a:t>
            </a:r>
            <a:r>
              <a:rPr lang="en-US" noProof="0" dirty="0">
                <a:latin typeface="Georgia" panose="02040502050405020303" pitchFamily="18" charset="0"/>
              </a:rPr>
              <a:t> attribute:</a:t>
            </a: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1718633" y="2370778"/>
            <a:ext cx="5772838" cy="40549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&lt;p style="</a:t>
            </a:r>
            <a:r>
              <a:rPr lang="en-US" sz="2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CSS-CODE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"&gt;Some text&lt;/p&gt;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2966615"/>
            <a:ext cx="10515600" cy="940770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sv-SE" dirty="0"/>
              <a:t>Can't re-use our CSS code on other elements </a:t>
            </a:r>
            <a:r>
              <a:rPr lang="sv-SE" dirty="0">
                <a:solidFill>
                  <a:srgbClr val="FF0000"/>
                </a:solidFill>
                <a:sym typeface="Wingdings" panose="05000000000000000000" pitchFamily="2" charset="2"/>
              </a:rPr>
              <a:t></a:t>
            </a:r>
            <a:endParaRPr lang="sv-SE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 startAt="2"/>
            </a:pPr>
            <a:r>
              <a:rPr lang="sv-SE" dirty="0"/>
              <a:t>In the </a:t>
            </a:r>
            <a:r>
              <a:rPr lang="sv-SE" dirty="0">
                <a:latin typeface="Courier"/>
              </a:rPr>
              <a:t>&lt;style&gt;</a:t>
            </a:r>
            <a:r>
              <a:rPr lang="sv-SE" dirty="0"/>
              <a:t> element:</a:t>
            </a:r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1718633" y="4042642"/>
            <a:ext cx="4095758" cy="40549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&lt;style&gt;</a:t>
            </a:r>
            <a:r>
              <a:rPr lang="sv-SE" sz="2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CSS-CODE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&lt;/style&gt;</a:t>
            </a: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838199" y="4583395"/>
            <a:ext cx="10707477" cy="82125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dirty="0"/>
              <a:t>Need to specify which elements that should be affected (selectors).</a:t>
            </a:r>
          </a:p>
          <a:p>
            <a:pPr lvl="1"/>
            <a:r>
              <a:rPr lang="en-US" dirty="0"/>
              <a:t>Can't re-use our CSS code in other HTML files </a:t>
            </a:r>
            <a:r>
              <a:rPr lang="en-US" dirty="0">
                <a:solidFill>
                  <a:srgbClr val="FF0000"/>
                </a:solidFill>
                <a:sym typeface="Wingdings" panose="05000000000000000000" pitchFamily="2" charset="2"/>
              </a:rPr>
              <a:t>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653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Where to write CSS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9749"/>
          </a:xfrm>
        </p:spPr>
        <p:txBody>
          <a:bodyPr>
            <a:sp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noProof="0" dirty="0">
                <a:latin typeface="Georgia" panose="02040502050405020303" pitchFamily="18" charset="0"/>
              </a:rPr>
              <a:t>In a separate </a:t>
            </a:r>
            <a:r>
              <a:rPr lang="en-US" noProof="0" dirty="0">
                <a:latin typeface="Courier"/>
              </a:rPr>
              <a:t>.</a:t>
            </a:r>
            <a:r>
              <a:rPr lang="en-US" noProof="0" dirty="0" err="1">
                <a:latin typeface="Courier"/>
              </a:rPr>
              <a:t>css</a:t>
            </a:r>
            <a:r>
              <a:rPr lang="en-US" noProof="0" dirty="0">
                <a:latin typeface="Georgia" panose="02040502050405020303" pitchFamily="18" charset="0"/>
              </a:rPr>
              <a:t> file:</a:t>
            </a: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1718633" y="2370778"/>
            <a:ext cx="8119430" cy="397032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&lt;link rel="stylesheet" href="the-css-file.css"&gt;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3748812"/>
            <a:ext cx="10515600" cy="1217769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dirty="0"/>
              <a:t>Need to specify which elements that should be affected (selectors).</a:t>
            </a:r>
          </a:p>
          <a:p>
            <a:pPr lvl="1"/>
            <a:r>
              <a:rPr lang="en-US" dirty="0"/>
              <a:t>Can use the same CSS code in multiple HTML files </a:t>
            </a:r>
            <a:r>
              <a:rPr lang="en-US" dirty="0">
                <a:solidFill>
                  <a:schemeClr val="accent6"/>
                </a:solidFill>
                <a:sym typeface="Wingdings" panose="05000000000000000000" pitchFamily="2" charset="2"/>
              </a:rPr>
              <a:t>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CSS files can be cached </a:t>
            </a:r>
            <a:r>
              <a:rPr lang="en-US" dirty="0">
                <a:solidFill>
                  <a:schemeClr val="accent6"/>
                </a:solidFill>
                <a:sym typeface="Wingdings" panose="05000000000000000000" pitchFamily="2" charset="2"/>
              </a:rPr>
              <a:t>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8" name="Content Placeholder 3"/>
          <p:cNvSpPr txBox="1">
            <a:spLocks/>
          </p:cNvSpPr>
          <p:nvPr/>
        </p:nvSpPr>
        <p:spPr>
          <a:xfrm>
            <a:off x="7183000" y="3055563"/>
            <a:ext cx="1586427" cy="40549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CSS-CODE</a:t>
            </a:r>
          </a:p>
        </p:txBody>
      </p:sp>
    </p:spTree>
    <p:extLst>
      <p:ext uri="{BB962C8B-B14F-4D97-AF65-F5344CB8AC3E}">
        <p14:creationId xmlns:p14="http://schemas.microsoft.com/office/powerpoint/2010/main" val="1114564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</p:bldLst>
  </p:timing>
</p:sld>
</file>

<file path=ppt/theme/theme1.xml><?xml version="1.0" encoding="utf-8"?>
<a:theme xmlns:a="http://schemas.openxmlformats.org/drawingml/2006/main" name="JU Grå">
  <a:themeElements>
    <a:clrScheme name="JU">
      <a:dk1>
        <a:srgbClr val="000000"/>
      </a:dk1>
      <a:lt1>
        <a:srgbClr val="FFFFFF"/>
      </a:lt1>
      <a:dk2>
        <a:srgbClr val="003865"/>
      </a:dk2>
      <a:lt2>
        <a:srgbClr val="EBEBDF"/>
      </a:lt2>
      <a:accent1>
        <a:srgbClr val="961B81"/>
      </a:accent1>
      <a:accent2>
        <a:srgbClr val="FFB500"/>
      </a:accent2>
      <a:accent3>
        <a:srgbClr val="003865"/>
      </a:accent3>
      <a:accent4>
        <a:srgbClr val="EBEBDF"/>
      </a:accent4>
      <a:accent5>
        <a:srgbClr val="009CDE"/>
      </a:accent5>
      <a:accent6>
        <a:srgbClr val="007A33"/>
      </a:accent6>
      <a:hlink>
        <a:srgbClr val="EBEBDF"/>
      </a:hlink>
      <a:folHlink>
        <a:srgbClr val="961B81"/>
      </a:folHlink>
    </a:clrScheme>
    <a:fontScheme name="Custom 1">
      <a:majorFont>
        <a:latin typeface="Arial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25760</TotalTime>
  <Words>1409</Words>
  <Application>Microsoft Office PowerPoint</Application>
  <PresentationFormat>Widescreen</PresentationFormat>
  <Paragraphs>283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7" baseType="lpstr">
      <vt:lpstr>Arial</vt:lpstr>
      <vt:lpstr>Calibri</vt:lpstr>
      <vt:lpstr>Courier</vt:lpstr>
      <vt:lpstr>Courier New</vt:lpstr>
      <vt:lpstr>Georgia</vt:lpstr>
      <vt:lpstr>Wingdings</vt:lpstr>
      <vt:lpstr>JU Grå</vt:lpstr>
      <vt:lpstr>PowerPoint Presentation</vt:lpstr>
      <vt:lpstr>CSS</vt:lpstr>
      <vt:lpstr>CSS</vt:lpstr>
      <vt:lpstr>CSS example</vt:lpstr>
      <vt:lpstr>CSS example</vt:lpstr>
      <vt:lpstr>CSS levels</vt:lpstr>
      <vt:lpstr>The box model</vt:lpstr>
      <vt:lpstr>Where to write CSS code</vt:lpstr>
      <vt:lpstr>Where to write CSS code</vt:lpstr>
      <vt:lpstr>CSS syntax</vt:lpstr>
      <vt:lpstr>CSS syntax</vt:lpstr>
      <vt:lpstr>CSS Selectors</vt:lpstr>
      <vt:lpstr>Example</vt:lpstr>
      <vt:lpstr>Relational Selectors</vt:lpstr>
      <vt:lpstr>Example</vt:lpstr>
      <vt:lpstr>Example</vt:lpstr>
      <vt:lpstr>Multiple Selectors</vt:lpstr>
      <vt:lpstr>Example</vt:lpstr>
      <vt:lpstr>Selectors with pseudo-classes</vt:lpstr>
      <vt:lpstr>Selectors with attributes</vt:lpstr>
      <vt:lpstr>conflicting Rules</vt:lpstr>
      <vt:lpstr>Selector specificity</vt:lpstr>
      <vt:lpstr>Specificity example </vt:lpstr>
      <vt:lpstr>CSS color values</vt:lpstr>
      <vt:lpstr>CSS units</vt:lpstr>
      <vt:lpstr>CSS properties</vt:lpstr>
      <vt:lpstr>Practical example</vt:lpstr>
      <vt:lpstr>Layout example</vt:lpstr>
      <vt:lpstr>Media queries</vt:lpstr>
      <vt:lpstr>Media query example</vt:lpstr>
    </vt:vector>
  </TitlesOfParts>
  <Company>Jönköping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Oskar Pollack</dc:creator>
  <cp:lastModifiedBy>Peter Larsson-Green</cp:lastModifiedBy>
  <cp:revision>446</cp:revision>
  <dcterms:created xsi:type="dcterms:W3CDTF">2015-07-17T09:22:03Z</dcterms:created>
  <dcterms:modified xsi:type="dcterms:W3CDTF">2018-09-05T10:08:52Z</dcterms:modified>
</cp:coreProperties>
</file>