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35" r:id="rId3"/>
    <p:sldId id="360" r:id="rId4"/>
    <p:sldId id="343" r:id="rId5"/>
    <p:sldId id="339" r:id="rId6"/>
    <p:sldId id="321" r:id="rId7"/>
    <p:sldId id="560" r:id="rId8"/>
    <p:sldId id="561" r:id="rId9"/>
    <p:sldId id="566" r:id="rId10"/>
    <p:sldId id="567" r:id="rId11"/>
    <p:sldId id="285" r:id="rId12"/>
    <p:sldId id="288" r:id="rId13"/>
    <p:sldId id="291" r:id="rId14"/>
    <p:sldId id="289" r:id="rId15"/>
    <p:sldId id="294" r:id="rId16"/>
    <p:sldId id="295" r:id="rId17"/>
    <p:sldId id="296" r:id="rId18"/>
    <p:sldId id="297" r:id="rId19"/>
    <p:sldId id="371" r:id="rId20"/>
    <p:sldId id="293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500"/>
    <a:srgbClr val="961B81"/>
    <a:srgbClr val="003865"/>
    <a:srgbClr val="C0C0C0"/>
    <a:srgbClr val="F2F2F2"/>
    <a:srgbClr val="EAEAEA"/>
    <a:srgbClr val="787878"/>
    <a:srgbClr val="FBFBFB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93883" autoAdjust="0"/>
  </p:normalViewPr>
  <p:slideViewPr>
    <p:cSldViewPr snapToGrid="0">
      <p:cViewPr varScale="1">
        <p:scale>
          <a:sx n="63" d="100"/>
          <a:sy n="63" d="100"/>
        </p:scale>
        <p:origin x="612" y="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EE5AE1-1D5F-483D-90B5-92A2A708F59B}" type="datetimeFigureOut">
              <a:rPr lang="en-US" smtClean="0"/>
              <a:t>2018-10-02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19B2B-FBA9-4EA3-BAD3-94A21FB4DC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940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 Intro">
    <p:bg>
      <p:bgPr>
        <a:solidFill>
          <a:srgbClr val="7878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029" y="2514600"/>
            <a:ext cx="3295941" cy="183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80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>
                <a:solidFill>
                  <a:srgbClr val="78787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787878"/>
                </a:solidFill>
              </a:defRPr>
            </a:lvl1pPr>
            <a:lvl2pPr>
              <a:defRPr>
                <a:solidFill>
                  <a:srgbClr val="787878"/>
                </a:solidFill>
              </a:defRPr>
            </a:lvl2pPr>
            <a:lvl3pPr>
              <a:defRPr>
                <a:solidFill>
                  <a:srgbClr val="787878"/>
                </a:solidFill>
              </a:defRPr>
            </a:lvl3pPr>
            <a:lvl4pPr>
              <a:defRPr>
                <a:solidFill>
                  <a:srgbClr val="787878"/>
                </a:solidFill>
              </a:defRPr>
            </a:lvl4pPr>
            <a:lvl5pPr>
              <a:defRPr>
                <a:solidFill>
                  <a:srgbClr val="78787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787878"/>
                </a:solidFill>
              </a:defRPr>
            </a:lvl1pPr>
            <a:lvl2pPr>
              <a:defRPr>
                <a:solidFill>
                  <a:srgbClr val="787878"/>
                </a:solidFill>
              </a:defRPr>
            </a:lvl2pPr>
            <a:lvl3pPr>
              <a:defRPr>
                <a:solidFill>
                  <a:srgbClr val="787878"/>
                </a:solidFill>
              </a:defRPr>
            </a:lvl3pPr>
            <a:lvl4pPr>
              <a:defRPr>
                <a:solidFill>
                  <a:srgbClr val="787878"/>
                </a:solidFill>
              </a:defRPr>
            </a:lvl4pPr>
            <a:lvl5pPr>
              <a:defRPr>
                <a:solidFill>
                  <a:srgbClr val="78787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306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72200" y="802696"/>
            <a:ext cx="5181600" cy="1325563"/>
          </a:xfrm>
        </p:spPr>
        <p:txBody>
          <a:bodyPr anchor="b" anchorCtr="0"/>
          <a:lstStyle>
            <a:lvl1pPr>
              <a:defRPr cap="all" baseline="0"/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338141"/>
            <a:ext cx="5181600" cy="383882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icture Placeholder 2"/>
          <p:cNvSpPr>
            <a:spLocks noGrp="1"/>
          </p:cNvSpPr>
          <p:nvPr>
            <p:ph type="pic" idx="1"/>
          </p:nvPr>
        </p:nvSpPr>
        <p:spPr>
          <a:xfrm>
            <a:off x="520700" y="476093"/>
            <a:ext cx="5194300" cy="53698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cxnSp>
        <p:nvCxnSpPr>
          <p:cNvPr id="12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887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72200" y="802696"/>
            <a:ext cx="5181600" cy="1325563"/>
          </a:xfrm>
        </p:spPr>
        <p:txBody>
          <a:bodyPr anchor="b" anchorCtr="0"/>
          <a:lstStyle>
            <a:lvl1pPr>
              <a:defRPr cap="all" baseline="0">
                <a:solidFill>
                  <a:srgbClr val="78787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338141"/>
            <a:ext cx="5181600" cy="3838821"/>
          </a:xfrm>
        </p:spPr>
        <p:txBody>
          <a:bodyPr/>
          <a:lstStyle>
            <a:lvl1pPr>
              <a:defRPr>
                <a:solidFill>
                  <a:srgbClr val="787878"/>
                </a:solidFill>
              </a:defRPr>
            </a:lvl1pPr>
            <a:lvl2pPr>
              <a:defRPr>
                <a:solidFill>
                  <a:srgbClr val="787878"/>
                </a:solidFill>
              </a:defRPr>
            </a:lvl2pPr>
            <a:lvl3pPr>
              <a:defRPr>
                <a:solidFill>
                  <a:srgbClr val="787878"/>
                </a:solidFill>
              </a:defRPr>
            </a:lvl3pPr>
            <a:lvl4pPr>
              <a:defRPr>
                <a:solidFill>
                  <a:srgbClr val="787878"/>
                </a:solidFill>
              </a:defRPr>
            </a:lvl4pPr>
            <a:lvl5pPr>
              <a:defRPr>
                <a:solidFill>
                  <a:srgbClr val="78787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icture Placeholder 2"/>
          <p:cNvSpPr>
            <a:spLocks noGrp="1"/>
          </p:cNvSpPr>
          <p:nvPr>
            <p:ph type="pic" idx="1"/>
          </p:nvPr>
        </p:nvSpPr>
        <p:spPr>
          <a:xfrm>
            <a:off x="520700" y="476093"/>
            <a:ext cx="5194300" cy="5369844"/>
          </a:xfrm>
        </p:spPr>
        <p:txBody>
          <a:bodyPr/>
          <a:lstStyle>
            <a:lvl1pPr marL="0" indent="0">
              <a:buNone/>
              <a:defRPr sz="3200">
                <a:solidFill>
                  <a:srgbClr val="787878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cxnSp>
        <p:nvCxnSpPr>
          <p:cNvPr id="12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88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 boxes rect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75275"/>
            <a:ext cx="4489502" cy="3797247"/>
          </a:xfrm>
          <a:prstGeom prst="round2DiagRect">
            <a:avLst/>
          </a:prstGeom>
          <a:solidFill>
            <a:srgbClr val="939393"/>
          </a:solidFill>
        </p:spPr>
        <p:txBody>
          <a:bodyPr>
            <a:normAutofit/>
          </a:bodyPr>
          <a:lstStyle>
            <a:lvl1pPr marL="0" indent="0" algn="ctr">
              <a:buNone/>
              <a:defRPr sz="4000" cap="all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980" y="1153050"/>
            <a:ext cx="4489200" cy="3819472"/>
          </a:xfrm>
          <a:prstGeom prst="round2Diag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4000" cap="all" baseline="0">
                <a:solidFill>
                  <a:srgbClr val="787878"/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50092" y="2467261"/>
            <a:ext cx="3928230" cy="3021879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>
          <a:xfrm>
            <a:off x="6990248" y="2467260"/>
            <a:ext cx="4051660" cy="3021879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78787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4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952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 boxes rectang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75275"/>
            <a:ext cx="4489502" cy="3767019"/>
          </a:xfrm>
          <a:prstGeom prst="round2DiagRect">
            <a:avLst/>
          </a:prstGeom>
          <a:solidFill>
            <a:srgbClr val="939393"/>
          </a:solidFill>
        </p:spPr>
        <p:txBody>
          <a:bodyPr>
            <a:normAutofit/>
          </a:bodyPr>
          <a:lstStyle>
            <a:lvl1pPr marL="0" indent="0" algn="ctr">
              <a:buNone/>
              <a:defRPr sz="4000" cap="all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980" y="1153050"/>
            <a:ext cx="4489200" cy="3789244"/>
          </a:xfrm>
          <a:prstGeom prst="round2DiagRect">
            <a:avLst/>
          </a:prstGeom>
          <a:solidFill>
            <a:srgbClr val="787878"/>
          </a:solidFill>
        </p:spPr>
        <p:txBody>
          <a:bodyPr>
            <a:normAutofit/>
          </a:bodyPr>
          <a:lstStyle>
            <a:lvl1pPr marL="0" indent="0" algn="ctr">
              <a:buNone/>
              <a:defRPr sz="4000" cap="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50092" y="2467261"/>
            <a:ext cx="3928230" cy="3021879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>
          <a:xfrm>
            <a:off x="6990248" y="2467260"/>
            <a:ext cx="4051660" cy="3021879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543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 boxes teardr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0092" y="1175275"/>
            <a:ext cx="3798000" cy="3797247"/>
          </a:xfrm>
          <a:prstGeom prst="teardrop">
            <a:avLst/>
          </a:prstGeom>
          <a:solidFill>
            <a:srgbClr val="939393"/>
          </a:solidFill>
        </p:spPr>
        <p:txBody>
          <a:bodyPr>
            <a:normAutofit/>
          </a:bodyPr>
          <a:lstStyle>
            <a:lvl1pPr marL="0" indent="0" algn="ctr">
              <a:buNone/>
              <a:defRPr sz="4000" cap="all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980" y="1153050"/>
            <a:ext cx="3798000" cy="3798000"/>
          </a:xfrm>
          <a:prstGeom prst="teardrop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4000" cap="all" baseline="0">
                <a:solidFill>
                  <a:srgbClr val="787878"/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84977" y="2817853"/>
            <a:ext cx="3928230" cy="3021879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>
          <a:xfrm>
            <a:off x="6629150" y="2817854"/>
            <a:ext cx="4051660" cy="3021879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78787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4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547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 boxes teardrop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9112" y="1175274"/>
            <a:ext cx="3798000" cy="3798000"/>
          </a:xfrm>
          <a:prstGeom prst="teardrop">
            <a:avLst/>
          </a:prstGeom>
          <a:solidFill>
            <a:srgbClr val="939393"/>
          </a:solidFill>
        </p:spPr>
        <p:txBody>
          <a:bodyPr>
            <a:normAutofit/>
          </a:bodyPr>
          <a:lstStyle>
            <a:lvl1pPr marL="0" indent="0" algn="ctr">
              <a:buNone/>
              <a:defRPr sz="4000" cap="all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980" y="1153050"/>
            <a:ext cx="3798000" cy="3798000"/>
          </a:xfrm>
          <a:prstGeom prst="teardrop">
            <a:avLst/>
          </a:prstGeom>
          <a:solidFill>
            <a:srgbClr val="787878"/>
          </a:solidFill>
        </p:spPr>
        <p:txBody>
          <a:bodyPr>
            <a:normAutofit/>
          </a:bodyPr>
          <a:lstStyle>
            <a:lvl1pPr marL="0" indent="0" algn="ctr">
              <a:buNone/>
              <a:defRPr sz="4000" cap="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893997" y="2818606"/>
            <a:ext cx="3928230" cy="3021879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>
          <a:xfrm>
            <a:off x="6629150" y="2818606"/>
            <a:ext cx="4051660" cy="3021879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033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60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>
                <a:solidFill>
                  <a:srgbClr val="78787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7992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22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 Grey">
    <p:bg>
      <p:bgPr>
        <a:solidFill>
          <a:srgbClr val="7878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8079" y="1122363"/>
            <a:ext cx="11501792" cy="2387600"/>
          </a:xfrm>
        </p:spPr>
        <p:txBody>
          <a:bodyPr anchor="b"/>
          <a:lstStyle>
            <a:lvl1pPr algn="l">
              <a:defRPr sz="60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8079" y="3602038"/>
            <a:ext cx="11501792" cy="1655762"/>
          </a:xfrm>
        </p:spPr>
        <p:txBody>
          <a:bodyPr/>
          <a:lstStyle>
            <a:lvl1pPr marL="0" indent="0" algn="l">
              <a:buNone/>
              <a:defRPr sz="2400"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  <p:cxnSp>
        <p:nvCxnSpPr>
          <p:cNvPr id="11" name="Rak 6"/>
          <p:cNvCxnSpPr/>
          <p:nvPr userDrawn="1"/>
        </p:nvCxnSpPr>
        <p:spPr>
          <a:xfrm>
            <a:off x="520700" y="475096"/>
            <a:ext cx="11389171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1508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2734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0700" y="476093"/>
            <a:ext cx="11132232" cy="53698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11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6579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border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0700" y="476093"/>
            <a:ext cx="11132232" cy="5369844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9472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out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58459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11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549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out border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584593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82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Orange">
    <p:bg>
      <p:bgPr>
        <a:solidFill>
          <a:srgbClr val="FFB5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>
            <a:spLocks noGrp="1"/>
          </p:cNvSpPr>
          <p:nvPr>
            <p:ph type="ctrTitle" hasCustomPrompt="1"/>
          </p:nvPr>
        </p:nvSpPr>
        <p:spPr>
          <a:xfrm>
            <a:off x="408079" y="1122363"/>
            <a:ext cx="11501792" cy="2387600"/>
          </a:xfrm>
        </p:spPr>
        <p:txBody>
          <a:bodyPr anchor="b"/>
          <a:lstStyle>
            <a:lvl1pPr algn="l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6" name="Subtitle 2"/>
          <p:cNvSpPr>
            <a:spLocks noGrp="1"/>
          </p:cNvSpPr>
          <p:nvPr>
            <p:ph type="subTitle" idx="1"/>
          </p:nvPr>
        </p:nvSpPr>
        <p:spPr>
          <a:xfrm>
            <a:off x="408079" y="3602038"/>
            <a:ext cx="11501792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sv-SE" dirty="0"/>
          </a:p>
        </p:txBody>
      </p:sp>
      <p:cxnSp>
        <p:nvCxnSpPr>
          <p:cNvPr id="37" name="Rak 6"/>
          <p:cNvCxnSpPr/>
          <p:nvPr userDrawn="1"/>
        </p:nvCxnSpPr>
        <p:spPr>
          <a:xfrm>
            <a:off x="520700" y="475096"/>
            <a:ext cx="11389171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754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sp>
        <p:nvSpPr>
          <p:cNvPr id="32" name="Title 1"/>
          <p:cNvSpPr>
            <a:spLocks noGrp="1"/>
          </p:cNvSpPr>
          <p:nvPr>
            <p:ph type="ctrTitle" hasCustomPrompt="1"/>
          </p:nvPr>
        </p:nvSpPr>
        <p:spPr>
          <a:xfrm>
            <a:off x="408079" y="1122363"/>
            <a:ext cx="11501792" cy="2387600"/>
          </a:xfrm>
        </p:spPr>
        <p:txBody>
          <a:bodyPr anchor="b"/>
          <a:lstStyle>
            <a:lvl1pPr algn="l">
              <a:defRPr sz="6000" cap="all" baseline="0">
                <a:solidFill>
                  <a:srgbClr val="78787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3" name="Subtitle 2"/>
          <p:cNvSpPr>
            <a:spLocks noGrp="1"/>
          </p:cNvSpPr>
          <p:nvPr>
            <p:ph type="subTitle" idx="1"/>
          </p:nvPr>
        </p:nvSpPr>
        <p:spPr>
          <a:xfrm>
            <a:off x="408079" y="3602038"/>
            <a:ext cx="11501792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78787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sv-SE" dirty="0"/>
          </a:p>
        </p:txBody>
      </p:sp>
      <p:cxnSp>
        <p:nvCxnSpPr>
          <p:cNvPr id="37" name="Rak 6"/>
          <p:cNvCxnSpPr/>
          <p:nvPr userDrawn="1"/>
        </p:nvCxnSpPr>
        <p:spPr>
          <a:xfrm>
            <a:off x="520700" y="475096"/>
            <a:ext cx="11389171" cy="0"/>
          </a:xfrm>
          <a:prstGeom prst="line">
            <a:avLst/>
          </a:prstGeom>
          <a:ln w="9525" cmpd="sng">
            <a:solidFill>
              <a:srgbClr val="7878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08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Blue">
    <p:bg>
      <p:bgPr>
        <a:solidFill>
          <a:srgbClr val="00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08079" y="1122363"/>
            <a:ext cx="11501792" cy="2387600"/>
          </a:xfrm>
        </p:spPr>
        <p:txBody>
          <a:bodyPr anchor="b"/>
          <a:lstStyle>
            <a:lvl1pPr algn="l">
              <a:defRPr sz="6000" cap="all" baseline="0"/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08079" y="3602038"/>
            <a:ext cx="11501792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sv-SE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16" name="Rak 6"/>
          <p:cNvCxnSpPr/>
          <p:nvPr userDrawn="1"/>
        </p:nvCxnSpPr>
        <p:spPr>
          <a:xfrm>
            <a:off x="520700" y="475096"/>
            <a:ext cx="11389171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91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Purple">
    <p:bg>
      <p:bgPr>
        <a:solidFill>
          <a:srgbClr val="961B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08079" y="1122363"/>
            <a:ext cx="11501792" cy="2387600"/>
          </a:xfrm>
        </p:spPr>
        <p:txBody>
          <a:bodyPr anchor="b"/>
          <a:lstStyle>
            <a:lvl1pPr algn="l">
              <a:defRPr sz="6000" cap="all" baseline="0"/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08079" y="3602038"/>
            <a:ext cx="11501792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sv-SE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16" name="Rak 6"/>
          <p:cNvCxnSpPr/>
          <p:nvPr userDrawn="1"/>
        </p:nvCxnSpPr>
        <p:spPr>
          <a:xfrm>
            <a:off x="520700" y="475096"/>
            <a:ext cx="11389171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11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73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>
                <a:solidFill>
                  <a:srgbClr val="78787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787878"/>
                </a:solidFill>
              </a:defRPr>
            </a:lvl1pPr>
            <a:lvl2pPr>
              <a:defRPr>
                <a:solidFill>
                  <a:srgbClr val="787878"/>
                </a:solidFill>
              </a:defRPr>
            </a:lvl2pPr>
            <a:lvl3pPr>
              <a:defRPr>
                <a:solidFill>
                  <a:srgbClr val="787878"/>
                </a:solidFill>
              </a:defRPr>
            </a:lvl3pPr>
            <a:lvl4pPr>
              <a:defRPr>
                <a:solidFill>
                  <a:srgbClr val="787878"/>
                </a:solidFill>
              </a:defRPr>
            </a:lvl4pPr>
            <a:lvl5pPr>
              <a:defRPr>
                <a:solidFill>
                  <a:srgbClr val="78787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19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  <p:cxnSp>
        <p:nvCxnSpPr>
          <p:cNvPr id="11" name="Rak 7"/>
          <p:cNvCxnSpPr/>
          <p:nvPr userDrawn="1"/>
        </p:nvCxnSpPr>
        <p:spPr>
          <a:xfrm>
            <a:off x="520700" y="6566233"/>
            <a:ext cx="8957023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258" y="6361859"/>
            <a:ext cx="2022742" cy="3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72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78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859CC-B640-4DB3-BB6F-301CDED75AAD}" type="datetimeFigureOut">
              <a:rPr lang="sv-SE" smtClean="0"/>
              <a:t>2018-10-02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A12D1-4D5F-4C8C-82B1-BE6DCCEF57B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4189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49" r:id="rId2"/>
    <p:sldLayoutId id="2147483674" r:id="rId3"/>
    <p:sldLayoutId id="2147483681" r:id="rId4"/>
    <p:sldLayoutId id="2147483673" r:id="rId5"/>
    <p:sldLayoutId id="2147483672" r:id="rId6"/>
    <p:sldLayoutId id="2147483650" r:id="rId7"/>
    <p:sldLayoutId id="2147483682" r:id="rId8"/>
    <p:sldLayoutId id="2147483652" r:id="rId9"/>
    <p:sldLayoutId id="2147483683" r:id="rId10"/>
    <p:sldLayoutId id="2147483689" r:id="rId11"/>
    <p:sldLayoutId id="2147483690" r:id="rId12"/>
    <p:sldLayoutId id="2147483675" r:id="rId13"/>
    <p:sldLayoutId id="2147483676" r:id="rId14"/>
    <p:sldLayoutId id="2147483686" r:id="rId15"/>
    <p:sldLayoutId id="2147483687" r:id="rId16"/>
    <p:sldLayoutId id="2147483654" r:id="rId17"/>
    <p:sldLayoutId id="2147483684" r:id="rId18"/>
    <p:sldLayoutId id="2147483655" r:id="rId19"/>
    <p:sldLayoutId id="2147483685" r:id="rId20"/>
    <p:sldLayoutId id="2147483677" r:id="rId21"/>
    <p:sldLayoutId id="2147483678" r:id="rId22"/>
    <p:sldLayoutId id="2147483680" r:id="rId23"/>
    <p:sldLayoutId id="2147483679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xkcd.com/538/" TargetMode="External"/><Relationship Id="rId2" Type="http://schemas.openxmlformats.org/officeDocument/2006/relationships/hyperlink" Target="https://xkcd.com/936/" TargetMode="Externa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5527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47400" cy="1325563"/>
          </a:xfrm>
        </p:spPr>
        <p:txBody>
          <a:bodyPr>
            <a:normAutofit/>
          </a:bodyPr>
          <a:lstStyle/>
          <a:p>
            <a:r>
              <a:rPr lang="en-US" sz="3600" noProof="0" dirty="0"/>
              <a:t>Authorization with Sessions</a:t>
            </a:r>
          </a:p>
        </p:txBody>
      </p:sp>
      <p:pic>
        <p:nvPicPr>
          <p:cNvPr id="6" name="Graphic 5" descr="Computer">
            <a:extLst>
              <a:ext uri="{FF2B5EF4-FFF2-40B4-BE49-F238E27FC236}">
                <a16:creationId xmlns:a16="http://schemas.microsoft.com/office/drawing/2014/main" id="{DBCE107A-367E-4A91-B795-E8AB39C6F9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9915" y="1152076"/>
            <a:ext cx="1372107" cy="13737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64EAECD-4B29-4766-9148-33F2CC83AC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4900" y="1410819"/>
            <a:ext cx="442249" cy="85630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577EFEA-BBCE-4D19-A16A-91755058A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5865" y="2294218"/>
            <a:ext cx="1600200" cy="424732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noProof="0" dirty="0"/>
              <a:t>Client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0B96A42-9C17-4E25-8524-23782D6448CA}"/>
              </a:ext>
            </a:extLst>
          </p:cNvPr>
          <p:cNvSpPr txBox="1">
            <a:spLocks/>
          </p:cNvSpPr>
          <p:nvPr/>
        </p:nvSpPr>
        <p:spPr>
          <a:xfrm>
            <a:off x="6095924" y="2231480"/>
            <a:ext cx="1600200" cy="4247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Server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F445CD2-8DBF-4034-A1A1-3192CF296F7A}"/>
              </a:ext>
            </a:extLst>
          </p:cNvPr>
          <p:cNvCxnSpPr>
            <a:cxnSpLocks/>
          </p:cNvCxnSpPr>
          <p:nvPr/>
        </p:nvCxnSpPr>
        <p:spPr>
          <a:xfrm flipH="1">
            <a:off x="1975368" y="2718950"/>
            <a:ext cx="1" cy="333353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0E7786C-A90E-4105-9846-FBFFB54AD2B6}"/>
              </a:ext>
            </a:extLst>
          </p:cNvPr>
          <p:cNvCxnSpPr/>
          <p:nvPr/>
        </p:nvCxnSpPr>
        <p:spPr>
          <a:xfrm flipH="1">
            <a:off x="6896023" y="2736382"/>
            <a:ext cx="1" cy="333353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F8F029B0-6D0B-4179-BA26-A85206F0484C}"/>
              </a:ext>
            </a:extLst>
          </p:cNvPr>
          <p:cNvSpPr txBox="1">
            <a:spLocks/>
          </p:cNvSpPr>
          <p:nvPr/>
        </p:nvSpPr>
        <p:spPr>
          <a:xfrm>
            <a:off x="8062777" y="1686039"/>
            <a:ext cx="3047250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Accounts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21A5B0B4-12B9-4014-A9A9-D9163F7411F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062777" y="2021252"/>
          <a:ext cx="30472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4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1325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46C7343F-BC52-43F5-A5A7-5BDCFA8100E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059712" y="2392092"/>
          <a:ext cx="304725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104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1325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abc123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D66DA97F-E03E-4DA1-83CF-75DAF75D9216}"/>
              </a:ext>
            </a:extLst>
          </p:cNvPr>
          <p:cNvSpPr txBox="1">
            <a:spLocks/>
          </p:cNvSpPr>
          <p:nvPr/>
        </p:nvSpPr>
        <p:spPr>
          <a:xfrm>
            <a:off x="8240365" y="2945163"/>
            <a:ext cx="2682221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Sessions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F2764C1D-BE90-4602-AA11-B28A8948E37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240365" y="3275363"/>
          <a:ext cx="26822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480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81751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AccountId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554D8DBF-9834-4E75-997D-F6B06208F9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242221" y="3638863"/>
          <a:ext cx="2682231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0480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81751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abcdefghij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896341"/>
                  </a:ext>
                </a:extLst>
              </a:tr>
            </a:tbl>
          </a:graphicData>
        </a:graphic>
      </p:graphicFrame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01F663F-132D-4394-9A25-1C95F6D719BB}"/>
              </a:ext>
            </a:extLst>
          </p:cNvPr>
          <p:cNvCxnSpPr>
            <a:cxnSpLocks/>
          </p:cNvCxnSpPr>
          <p:nvPr/>
        </p:nvCxnSpPr>
        <p:spPr>
          <a:xfrm>
            <a:off x="2111344" y="2796956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0ABCE84-DE3A-4226-A7F7-032688A49BBA}"/>
              </a:ext>
            </a:extLst>
          </p:cNvPr>
          <p:cNvCxnSpPr>
            <a:cxnSpLocks/>
          </p:cNvCxnSpPr>
          <p:nvPr/>
        </p:nvCxnSpPr>
        <p:spPr>
          <a:xfrm>
            <a:off x="6792102" y="3021452"/>
            <a:ext cx="0" cy="2251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FB440D6F-602A-4735-AFB7-6054AF9BC1C6}"/>
              </a:ext>
            </a:extLst>
          </p:cNvPr>
          <p:cNvSpPr txBox="1">
            <a:spLocks/>
          </p:cNvSpPr>
          <p:nvPr/>
        </p:nvSpPr>
        <p:spPr>
          <a:xfrm>
            <a:off x="2721535" y="1636836"/>
            <a:ext cx="2762064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1"/>
                </a:solidFill>
              </a:rPr>
              <a:t>GET /notes/1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Cookie: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 Name: </a:t>
            </a:r>
            <a:r>
              <a:rPr lang="en-US" sz="2000" dirty="0" err="1">
                <a:solidFill>
                  <a:schemeClr val="tx1"/>
                </a:solidFill>
              </a:rPr>
              <a:t>SessionId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 Value: </a:t>
            </a:r>
            <a:r>
              <a:rPr lang="en-US" sz="2000" dirty="0" err="1">
                <a:solidFill>
                  <a:schemeClr val="tx1"/>
                </a:solidFill>
              </a:rPr>
              <a:t>abcdefghij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46AD6CE-429F-425C-97D3-48E07C50DE59}"/>
              </a:ext>
            </a:extLst>
          </p:cNvPr>
          <p:cNvCxnSpPr>
            <a:cxnSpLocks/>
          </p:cNvCxnSpPr>
          <p:nvPr/>
        </p:nvCxnSpPr>
        <p:spPr>
          <a:xfrm flipH="1">
            <a:off x="2105679" y="3265268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9DEA327D-910E-4285-9246-74F60D795E23}"/>
              </a:ext>
            </a:extLst>
          </p:cNvPr>
          <p:cNvSpPr txBox="1">
            <a:spLocks/>
          </p:cNvSpPr>
          <p:nvPr/>
        </p:nvSpPr>
        <p:spPr>
          <a:xfrm>
            <a:off x="5049528" y="3367533"/>
            <a:ext cx="1371589" cy="36604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1"/>
                </a:solidFill>
              </a:rPr>
              <a:t>200 OK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A722DFD6-2FFC-4B70-AD1D-8E960DBBA0B4}"/>
              </a:ext>
            </a:extLst>
          </p:cNvPr>
          <p:cNvSpPr txBox="1">
            <a:spLocks/>
          </p:cNvSpPr>
          <p:nvPr/>
        </p:nvSpPr>
        <p:spPr>
          <a:xfrm>
            <a:off x="7420578" y="4435413"/>
            <a:ext cx="4333622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Notes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EA3C411E-FD16-46AB-A4E5-519219BC8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552948"/>
              </p:ext>
            </p:extLst>
          </p:nvPr>
        </p:nvGraphicFramePr>
        <p:xfrm>
          <a:off x="7420578" y="4786494"/>
          <a:ext cx="433362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13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09973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955040">
                  <a:extLst>
                    <a:ext uri="{9D8B030D-6E8A-4147-A177-3AD203B41FA5}">
                      <a16:colId xmlns:a16="http://schemas.microsoft.com/office/drawing/2014/main" val="3930918504"/>
                    </a:ext>
                  </a:extLst>
                </a:gridCol>
                <a:gridCol w="1554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AccountId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DE1151CF-2F83-4817-96D2-C1668215F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291219"/>
              </p:ext>
            </p:extLst>
          </p:nvPr>
        </p:nvGraphicFramePr>
        <p:xfrm>
          <a:off x="7420578" y="5154550"/>
          <a:ext cx="4333629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413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09973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955040">
                  <a:extLst>
                    <a:ext uri="{9D8B030D-6E8A-4147-A177-3AD203B41FA5}">
                      <a16:colId xmlns:a16="http://schemas.microsoft.com/office/drawing/2014/main" val="3930918504"/>
                    </a:ext>
                  </a:extLst>
                </a:gridCol>
                <a:gridCol w="1554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Buy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Milk &amp; Bread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816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264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Sign in as someone else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407886" y="1825625"/>
            <a:ext cx="4042228" cy="480131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b="1" noProof="0" dirty="0">
                <a:latin typeface="Georgia" panose="02040502050405020303" pitchFamily="18" charset="0"/>
              </a:rPr>
              <a:t>Accounts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38200" y="4639761"/>
            <a:ext cx="5181600" cy="124546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600" b="1" u="sng" noProof="0" dirty="0">
                <a:latin typeface="Georgia" panose="02040502050405020303" pitchFamily="18" charset="0"/>
              </a:rPr>
              <a:t>What do the </a:t>
            </a:r>
            <a:r>
              <a:rPr lang="en-US" sz="2600" b="1" u="sng" dirty="0">
                <a:latin typeface="Georgia" panose="02040502050405020303" pitchFamily="18" charset="0"/>
              </a:rPr>
              <a:t>h</a:t>
            </a:r>
            <a:r>
              <a:rPr lang="en-US" sz="2600" b="1" u="sng" noProof="0" dirty="0">
                <a:latin typeface="Georgia" panose="02040502050405020303" pitchFamily="18" charset="0"/>
              </a:rPr>
              <a:t>acker do?</a:t>
            </a:r>
          </a:p>
          <a:p>
            <a:pPr marL="0" indent="0">
              <a:buNone/>
            </a:pPr>
            <a:r>
              <a:rPr lang="en-US" sz="2400" noProof="0" dirty="0">
                <a:latin typeface="Georgia" panose="02040502050405020303" pitchFamily="18" charset="0"/>
              </a:rPr>
              <a:t>Keeps trying different passwords until he successfully logins.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407886" y="2305756"/>
          <a:ext cx="40422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jklSD$2Fk3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123456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1+4=8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ilovehs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6934200" y="1926771"/>
            <a:ext cx="3788229" cy="232954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209871" y="2094396"/>
            <a:ext cx="323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eorgia" panose="02040502050405020303" pitchFamily="18" charset="0"/>
                <a:cs typeface="Arial" panose="020B0604020202020204" pitchFamily="34" charset="0"/>
              </a:rPr>
              <a:t>Sign in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08371" y="2631279"/>
            <a:ext cx="1368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eorgia" panose="02040502050405020303" pitchFamily="18" charset="0"/>
                <a:cs typeface="Arial" panose="020B0604020202020204" pitchFamily="34" charset="0"/>
              </a:rPr>
              <a:t>Username: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08371" y="3075829"/>
            <a:ext cx="1368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eorgia" panose="02040502050405020303" pitchFamily="18" charset="0"/>
                <a:cs typeface="Arial" panose="020B0604020202020204" pitchFamily="34" charset="0"/>
              </a:rPr>
              <a:t>Password: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591280" y="2631279"/>
            <a:ext cx="182634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591280" y="3089129"/>
            <a:ext cx="183884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9001703" y="3589365"/>
            <a:ext cx="1343552" cy="490949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Georgia" panose="02040502050405020303" pitchFamily="18" charset="0"/>
                <a:cs typeface="Arial" panose="020B0604020202020204" pitchFamily="34" charset="0"/>
              </a:rPr>
              <a:t>Submit</a:t>
            </a:r>
          </a:p>
        </p:txBody>
      </p:sp>
      <p:sp>
        <p:nvSpPr>
          <p:cNvPr id="14" name="Content Placeholder 4"/>
          <p:cNvSpPr txBox="1">
            <a:spLocks/>
          </p:cNvSpPr>
          <p:nvPr/>
        </p:nvSpPr>
        <p:spPr>
          <a:xfrm>
            <a:off x="6172200" y="4639761"/>
            <a:ext cx="5181600" cy="940770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600" b="1" u="sng" dirty="0">
                <a:latin typeface="Georgia" panose="02040502050405020303" pitchFamily="18" charset="0"/>
              </a:rPr>
              <a:t>What can we do?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Georgia" panose="02040502050405020303" pitchFamily="18" charset="0"/>
              </a:rPr>
              <a:t>Limit the number of login attempts.</a:t>
            </a:r>
          </a:p>
        </p:txBody>
      </p:sp>
    </p:spTree>
    <p:extLst>
      <p:ext uri="{BB962C8B-B14F-4D97-AF65-F5344CB8AC3E}">
        <p14:creationId xmlns:p14="http://schemas.microsoft.com/office/powerpoint/2010/main" val="304178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animBg="1"/>
      <p:bldP spid="8" grpId="0"/>
      <p:bldP spid="9" grpId="0"/>
      <p:bldP spid="10" grpId="0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If we are Hacked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80131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b="1" noProof="0" dirty="0">
                <a:latin typeface="Georgia" panose="02040502050405020303" pitchFamily="18" charset="0"/>
              </a:rPr>
              <a:t>Accounts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38200" y="4639761"/>
            <a:ext cx="5181600" cy="127316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u="sng" noProof="0" dirty="0">
                <a:latin typeface="Georgia" panose="02040502050405020303" pitchFamily="18" charset="0"/>
              </a:rPr>
              <a:t>What do the </a:t>
            </a:r>
            <a:r>
              <a:rPr lang="en-US" b="1" u="sng" dirty="0">
                <a:latin typeface="Georgia" panose="02040502050405020303" pitchFamily="18" charset="0"/>
              </a:rPr>
              <a:t>h</a:t>
            </a:r>
            <a:r>
              <a:rPr lang="en-US" b="1" u="sng" noProof="0" dirty="0">
                <a:latin typeface="Georgia" panose="02040502050405020303" pitchFamily="18" charset="0"/>
              </a:rPr>
              <a:t>acker do?</a:t>
            </a:r>
          </a:p>
          <a:p>
            <a:pPr marL="0" indent="0">
              <a:buNone/>
            </a:pPr>
            <a:r>
              <a:rPr lang="en-US" sz="2400" noProof="0" dirty="0">
                <a:latin typeface="Georgia" panose="02040502050405020303" pitchFamily="18" charset="0"/>
              </a:rPr>
              <a:t>Logins as the users on other websites.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407886" y="2305756"/>
          <a:ext cx="40422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jklSD$2Fk3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123456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1+4=8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ilovehs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Content Placeholder 4"/>
          <p:cNvSpPr txBox="1">
            <a:spLocks/>
          </p:cNvSpPr>
          <p:nvPr/>
        </p:nvSpPr>
        <p:spPr>
          <a:xfrm>
            <a:off x="6172200" y="4639761"/>
            <a:ext cx="5181600" cy="1273169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>
                <a:latin typeface="Georgia" panose="02040502050405020303" pitchFamily="18" charset="0"/>
              </a:rPr>
              <a:t>What can we do?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Georgia" panose="02040502050405020303" pitchFamily="18" charset="0"/>
              </a:rPr>
              <a:t>Don't store the passwords in plaintext.</a:t>
            </a:r>
          </a:p>
        </p:txBody>
      </p:sp>
    </p:spTree>
    <p:extLst>
      <p:ext uri="{BB962C8B-B14F-4D97-AF65-F5344CB8AC3E}">
        <p14:creationId xmlns:p14="http://schemas.microsoft.com/office/powerpoint/2010/main" val="281609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Encryption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904095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6" name="Rectangle 5"/>
          <p:cNvSpPr/>
          <p:nvPr/>
        </p:nvSpPr>
        <p:spPr>
          <a:xfrm>
            <a:off x="1340701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7" name="Rectangle 6"/>
          <p:cNvSpPr/>
          <p:nvPr/>
        </p:nvSpPr>
        <p:spPr>
          <a:xfrm>
            <a:off x="1777307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8" name="Rectangle 7"/>
          <p:cNvSpPr/>
          <p:nvPr/>
        </p:nvSpPr>
        <p:spPr>
          <a:xfrm>
            <a:off x="2213913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9" name="Rectangle 8"/>
          <p:cNvSpPr/>
          <p:nvPr/>
        </p:nvSpPr>
        <p:spPr>
          <a:xfrm>
            <a:off x="2650519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87125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23731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60337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96943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33549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270155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06761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43367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579973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016579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453185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889791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326397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763003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99609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636215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072821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0509427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946033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1382640" y="1690686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67489" y="1690687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382638" y="3454916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67489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04095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340701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777307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213913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650519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087125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523731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960337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396943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833549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270155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706761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143367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579973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016579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453185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889791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326397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763003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199609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sp>
        <p:nvSpPr>
          <p:cNvPr id="53" name="Rectangle 52"/>
          <p:cNvSpPr/>
          <p:nvPr/>
        </p:nvSpPr>
        <p:spPr>
          <a:xfrm>
            <a:off x="9636215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072821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9428" y="3454916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0946032" y="3454916"/>
            <a:ext cx="391297" cy="407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60" name="Straight Arrow Connector 59"/>
          <p:cNvCxnSpPr>
            <a:stCxn id="30" idx="2"/>
            <a:endCxn id="32" idx="0"/>
          </p:cNvCxnSpPr>
          <p:nvPr/>
        </p:nvCxnSpPr>
        <p:spPr>
          <a:xfrm>
            <a:off x="663138" y="2098460"/>
            <a:ext cx="0" cy="1356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" idx="2"/>
            <a:endCxn id="33" idx="0"/>
          </p:cNvCxnSpPr>
          <p:nvPr/>
        </p:nvCxnSpPr>
        <p:spPr>
          <a:xfrm>
            <a:off x="1099744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7" idx="2"/>
            <a:endCxn id="35" idx="0"/>
          </p:cNvCxnSpPr>
          <p:nvPr/>
        </p:nvCxnSpPr>
        <p:spPr>
          <a:xfrm>
            <a:off x="1972956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" idx="2"/>
            <a:endCxn id="34" idx="0"/>
          </p:cNvCxnSpPr>
          <p:nvPr/>
        </p:nvCxnSpPr>
        <p:spPr>
          <a:xfrm>
            <a:off x="1536350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8" idx="2"/>
            <a:endCxn id="36" idx="0"/>
          </p:cNvCxnSpPr>
          <p:nvPr/>
        </p:nvCxnSpPr>
        <p:spPr>
          <a:xfrm>
            <a:off x="2409562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9" idx="2"/>
            <a:endCxn id="37" idx="0"/>
          </p:cNvCxnSpPr>
          <p:nvPr/>
        </p:nvCxnSpPr>
        <p:spPr>
          <a:xfrm>
            <a:off x="2846168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10" idx="2"/>
            <a:endCxn id="38" idx="0"/>
          </p:cNvCxnSpPr>
          <p:nvPr/>
        </p:nvCxnSpPr>
        <p:spPr>
          <a:xfrm>
            <a:off x="3282774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11" idx="2"/>
            <a:endCxn id="39" idx="0"/>
          </p:cNvCxnSpPr>
          <p:nvPr/>
        </p:nvCxnSpPr>
        <p:spPr>
          <a:xfrm>
            <a:off x="3719380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12" idx="2"/>
            <a:endCxn id="40" idx="0"/>
          </p:cNvCxnSpPr>
          <p:nvPr/>
        </p:nvCxnSpPr>
        <p:spPr>
          <a:xfrm>
            <a:off x="4155986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13" idx="2"/>
            <a:endCxn id="41" idx="0"/>
          </p:cNvCxnSpPr>
          <p:nvPr/>
        </p:nvCxnSpPr>
        <p:spPr>
          <a:xfrm>
            <a:off x="4592592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14" idx="2"/>
            <a:endCxn id="42" idx="0"/>
          </p:cNvCxnSpPr>
          <p:nvPr/>
        </p:nvCxnSpPr>
        <p:spPr>
          <a:xfrm>
            <a:off x="5029198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16" idx="2"/>
            <a:endCxn id="44" idx="0"/>
          </p:cNvCxnSpPr>
          <p:nvPr/>
        </p:nvCxnSpPr>
        <p:spPr>
          <a:xfrm>
            <a:off x="5902410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15" idx="2"/>
            <a:endCxn id="43" idx="0"/>
          </p:cNvCxnSpPr>
          <p:nvPr/>
        </p:nvCxnSpPr>
        <p:spPr>
          <a:xfrm>
            <a:off x="5465804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17" idx="2"/>
            <a:endCxn id="45" idx="0"/>
          </p:cNvCxnSpPr>
          <p:nvPr/>
        </p:nvCxnSpPr>
        <p:spPr>
          <a:xfrm>
            <a:off x="6339016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18" idx="2"/>
            <a:endCxn id="46" idx="0"/>
          </p:cNvCxnSpPr>
          <p:nvPr/>
        </p:nvCxnSpPr>
        <p:spPr>
          <a:xfrm>
            <a:off x="6775622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21" idx="2"/>
            <a:endCxn id="49" idx="0"/>
          </p:cNvCxnSpPr>
          <p:nvPr/>
        </p:nvCxnSpPr>
        <p:spPr>
          <a:xfrm>
            <a:off x="8085440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20" idx="2"/>
            <a:endCxn id="48" idx="0"/>
          </p:cNvCxnSpPr>
          <p:nvPr/>
        </p:nvCxnSpPr>
        <p:spPr>
          <a:xfrm>
            <a:off x="7648834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19" idx="2"/>
            <a:endCxn id="47" idx="0"/>
          </p:cNvCxnSpPr>
          <p:nvPr/>
        </p:nvCxnSpPr>
        <p:spPr>
          <a:xfrm>
            <a:off x="7212228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29" idx="2"/>
            <a:endCxn id="31" idx="0"/>
          </p:cNvCxnSpPr>
          <p:nvPr/>
        </p:nvCxnSpPr>
        <p:spPr>
          <a:xfrm flipH="1">
            <a:off x="11578287" y="2098459"/>
            <a:ext cx="2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28" idx="2"/>
            <a:endCxn id="56" idx="0"/>
          </p:cNvCxnSpPr>
          <p:nvPr/>
        </p:nvCxnSpPr>
        <p:spPr>
          <a:xfrm flipH="1">
            <a:off x="11141681" y="2098461"/>
            <a:ext cx="1" cy="1356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27" idx="2"/>
            <a:endCxn id="55" idx="0"/>
          </p:cNvCxnSpPr>
          <p:nvPr/>
        </p:nvCxnSpPr>
        <p:spPr>
          <a:xfrm>
            <a:off x="10705076" y="2098461"/>
            <a:ext cx="1" cy="1356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26" idx="2"/>
            <a:endCxn id="54" idx="0"/>
          </p:cNvCxnSpPr>
          <p:nvPr/>
        </p:nvCxnSpPr>
        <p:spPr>
          <a:xfrm>
            <a:off x="10268470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stCxn id="25" idx="2"/>
            <a:endCxn id="53" idx="0"/>
          </p:cNvCxnSpPr>
          <p:nvPr/>
        </p:nvCxnSpPr>
        <p:spPr>
          <a:xfrm>
            <a:off x="9831864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stCxn id="24" idx="2"/>
            <a:endCxn id="52" idx="0"/>
          </p:cNvCxnSpPr>
          <p:nvPr/>
        </p:nvCxnSpPr>
        <p:spPr>
          <a:xfrm>
            <a:off x="9395258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3" idx="2"/>
            <a:endCxn id="51" idx="0"/>
          </p:cNvCxnSpPr>
          <p:nvPr/>
        </p:nvCxnSpPr>
        <p:spPr>
          <a:xfrm>
            <a:off x="8958652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22" idx="2"/>
            <a:endCxn id="50" idx="0"/>
          </p:cNvCxnSpPr>
          <p:nvPr/>
        </p:nvCxnSpPr>
        <p:spPr>
          <a:xfrm>
            <a:off x="8522046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3" name="Content Placeholder 4"/>
          <p:cNvSpPr>
            <a:spLocks noGrp="1"/>
          </p:cNvSpPr>
          <p:nvPr>
            <p:ph sz="half" idx="4294967295"/>
          </p:nvPr>
        </p:nvSpPr>
        <p:spPr>
          <a:xfrm>
            <a:off x="838200" y="4071361"/>
            <a:ext cx="5181600" cy="9407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u="sng" noProof="0" dirty="0">
                <a:latin typeface="Georgia" panose="02040502050405020303" pitchFamily="18" charset="0"/>
              </a:rPr>
              <a:t>When the user signs up:</a:t>
            </a:r>
          </a:p>
          <a:p>
            <a:pPr marL="0" indent="0">
              <a:buNone/>
            </a:pPr>
            <a:r>
              <a:rPr lang="en-US" sz="2400" noProof="0" dirty="0">
                <a:latin typeface="Georgia" panose="02040502050405020303" pitchFamily="18" charset="0"/>
              </a:rPr>
              <a:t>Store the password encrypted.</a:t>
            </a:r>
          </a:p>
        </p:txBody>
      </p:sp>
      <p:graphicFrame>
        <p:nvGraphicFramePr>
          <p:cNvPr id="174" name="Table 173"/>
          <p:cNvGraphicFramePr>
            <a:graphicFrameLocks noGrp="1"/>
          </p:cNvGraphicFramePr>
          <p:nvPr>
            <p:extLst/>
          </p:nvPr>
        </p:nvGraphicFramePr>
        <p:xfrm>
          <a:off x="858786" y="5473791"/>
          <a:ext cx="404222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3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Stupid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5" name="Table 174"/>
          <p:cNvGraphicFramePr>
            <a:graphicFrameLocks noGrp="1"/>
          </p:cNvGraphicFramePr>
          <p:nvPr>
            <p:extLst/>
          </p:nvPr>
        </p:nvGraphicFramePr>
        <p:xfrm>
          <a:off x="6421890" y="5473791"/>
          <a:ext cx="491544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1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3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Encrypted 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Stupid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UKORNG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6" name="Content Placeholder 4"/>
          <p:cNvSpPr>
            <a:spLocks noGrp="1"/>
          </p:cNvSpPr>
          <p:nvPr>
            <p:ph sz="half" idx="4294967295"/>
          </p:nvPr>
        </p:nvSpPr>
        <p:spPr>
          <a:xfrm>
            <a:off x="6019799" y="4071360"/>
            <a:ext cx="5362839" cy="1273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u="sng" noProof="0" dirty="0">
                <a:latin typeface="Georgia" panose="02040502050405020303" pitchFamily="18" charset="0"/>
              </a:rPr>
              <a:t>When the user signs in:</a:t>
            </a:r>
          </a:p>
          <a:p>
            <a:pPr marL="0" indent="0">
              <a:buNone/>
            </a:pPr>
            <a:r>
              <a:rPr lang="en-US" sz="2400" noProof="0" dirty="0">
                <a:latin typeface="Georgia" panose="02040502050405020303" pitchFamily="18" charset="0"/>
              </a:rPr>
              <a:t>Decrypt the encrypted password and compare it with the provided one.</a:t>
            </a:r>
          </a:p>
        </p:txBody>
      </p:sp>
      <p:cxnSp>
        <p:nvCxnSpPr>
          <p:cNvPr id="177" name="Straight Arrow Connector 176"/>
          <p:cNvCxnSpPr>
            <a:stCxn id="174" idx="3"/>
            <a:endCxn id="175" idx="1"/>
          </p:cNvCxnSpPr>
          <p:nvPr/>
        </p:nvCxnSpPr>
        <p:spPr>
          <a:xfrm>
            <a:off x="4901014" y="5844631"/>
            <a:ext cx="1520876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2" name="Cloud 171"/>
          <p:cNvSpPr/>
          <p:nvPr/>
        </p:nvSpPr>
        <p:spPr>
          <a:xfrm>
            <a:off x="7212228" y="334231"/>
            <a:ext cx="3281312" cy="1201897"/>
          </a:xfrm>
          <a:prstGeom prst="cloud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Caesar cipher</a:t>
            </a:r>
          </a:p>
          <a:p>
            <a:pPr algn="ctr"/>
            <a:r>
              <a:rPr lang="en-US" sz="2400" dirty="0"/>
              <a:t>Key = 2</a:t>
            </a:r>
          </a:p>
        </p:txBody>
      </p:sp>
    </p:spTree>
    <p:extLst>
      <p:ext uri="{BB962C8B-B14F-4D97-AF65-F5344CB8AC3E}">
        <p14:creationId xmlns:p14="http://schemas.microsoft.com/office/powerpoint/2010/main" val="3066344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17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If we are hacked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13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noProof="0" dirty="0">
                <a:latin typeface="Georgia" panose="02040502050405020303" pitchFamily="18" charset="0"/>
              </a:rPr>
              <a:t>The </a:t>
            </a:r>
            <a:r>
              <a:rPr lang="en-US" dirty="0"/>
              <a:t>h</a:t>
            </a:r>
            <a:r>
              <a:rPr lang="en-US" noProof="0" dirty="0">
                <a:latin typeface="Georgia" panose="02040502050405020303" pitchFamily="18" charset="0"/>
              </a:rPr>
              <a:t>acker can't read the passwords in plain text </a:t>
            </a:r>
            <a:r>
              <a:rPr lang="en-US" noProof="0" dirty="0">
                <a:solidFill>
                  <a:schemeClr val="accent6"/>
                </a:solidFill>
                <a:latin typeface="Georgia" panose="02040502050405020303" pitchFamily="18" charset="0"/>
                <a:sym typeface="Wingdings" panose="05000000000000000000" pitchFamily="2" charset="2"/>
              </a:rPr>
              <a:t></a:t>
            </a: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828261" y="2776848"/>
            <a:ext cx="4932459" cy="160556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BentonSans Medium" panose="0200060300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>
                <a:latin typeface="Georgia" panose="02040502050405020303" pitchFamily="18" charset="0"/>
              </a:rPr>
              <a:t>What do the hacker do?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Georgia" panose="02040502050405020303" pitchFamily="18" charset="0"/>
              </a:rPr>
              <a:t>Searches for the encryption function and decrypts the encrypted passwords.</a:t>
            </a: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6009861" y="2776848"/>
            <a:ext cx="5181600" cy="1273169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>
                <a:latin typeface="Georgia" panose="02040502050405020303" pitchFamily="18" charset="0"/>
              </a:rPr>
              <a:t>What do we do?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Georgia" panose="02040502050405020303" pitchFamily="18" charset="0"/>
              </a:rPr>
              <a:t>Hash the passwords instead of encrypting them.</a:t>
            </a:r>
          </a:p>
        </p:txBody>
      </p:sp>
    </p:spTree>
    <p:extLst>
      <p:ext uri="{BB962C8B-B14F-4D97-AF65-F5344CB8AC3E}">
        <p14:creationId xmlns:p14="http://schemas.microsoft.com/office/powerpoint/2010/main" val="133878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Hashing (</a:t>
            </a:r>
            <a:r>
              <a:rPr lang="en-US" noProof="0" dirty="0" err="1"/>
              <a:t>mul</a:t>
            </a:r>
            <a:r>
              <a:rPr lang="en-US" noProof="0" dirty="0"/>
              <a:t> + mod)</a:t>
            </a:r>
          </a:p>
        </p:txBody>
      </p:sp>
      <p:sp>
        <p:nvSpPr>
          <p:cNvPr id="4" name="Rectangle 3"/>
          <p:cNvSpPr/>
          <p:nvPr/>
        </p:nvSpPr>
        <p:spPr>
          <a:xfrm>
            <a:off x="904095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5" name="Rectangle 4"/>
          <p:cNvSpPr/>
          <p:nvPr/>
        </p:nvSpPr>
        <p:spPr>
          <a:xfrm>
            <a:off x="1340701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6" name="Rectangle 5"/>
          <p:cNvSpPr/>
          <p:nvPr/>
        </p:nvSpPr>
        <p:spPr>
          <a:xfrm>
            <a:off x="1777307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7" name="Rectangle 6"/>
          <p:cNvSpPr/>
          <p:nvPr/>
        </p:nvSpPr>
        <p:spPr>
          <a:xfrm>
            <a:off x="2213913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8" name="Rectangle 7"/>
          <p:cNvSpPr/>
          <p:nvPr/>
        </p:nvSpPr>
        <p:spPr>
          <a:xfrm>
            <a:off x="2650519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9" name="Rectangle 8"/>
          <p:cNvSpPr/>
          <p:nvPr/>
        </p:nvSpPr>
        <p:spPr>
          <a:xfrm>
            <a:off x="3087125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23731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0337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96943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33549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270155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06761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43367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579973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16579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453185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889791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326397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763003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99609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636215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0072821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509427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0946033" y="169068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382640" y="1690686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67489" y="1690687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382639" y="3450595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7489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65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04095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66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340701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67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777307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68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213913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69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650519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087125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71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523731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960337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73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396943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833549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75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270155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706761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77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143367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579973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79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016579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453185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889791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82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326397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83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763003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84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199609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85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636215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86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72821" y="3454918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87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509428" y="3454916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88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946033" y="3450594"/>
            <a:ext cx="391297" cy="407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89</a:t>
            </a:r>
          </a:p>
        </p:txBody>
      </p:sp>
      <p:cxnSp>
        <p:nvCxnSpPr>
          <p:cNvPr id="56" name="Straight Arrow Connector 55"/>
          <p:cNvCxnSpPr>
            <a:stCxn id="29" idx="2"/>
            <a:endCxn id="31" idx="0"/>
          </p:cNvCxnSpPr>
          <p:nvPr/>
        </p:nvCxnSpPr>
        <p:spPr>
          <a:xfrm>
            <a:off x="663138" y="2098460"/>
            <a:ext cx="0" cy="1356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" idx="2"/>
            <a:endCxn id="32" idx="0"/>
          </p:cNvCxnSpPr>
          <p:nvPr/>
        </p:nvCxnSpPr>
        <p:spPr>
          <a:xfrm>
            <a:off x="1099744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6" idx="2"/>
            <a:endCxn id="34" idx="0"/>
          </p:cNvCxnSpPr>
          <p:nvPr/>
        </p:nvCxnSpPr>
        <p:spPr>
          <a:xfrm>
            <a:off x="1972956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" idx="2"/>
            <a:endCxn id="33" idx="0"/>
          </p:cNvCxnSpPr>
          <p:nvPr/>
        </p:nvCxnSpPr>
        <p:spPr>
          <a:xfrm>
            <a:off x="1536350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7" idx="2"/>
            <a:endCxn id="35" idx="0"/>
          </p:cNvCxnSpPr>
          <p:nvPr/>
        </p:nvCxnSpPr>
        <p:spPr>
          <a:xfrm>
            <a:off x="2409562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8" idx="2"/>
            <a:endCxn id="36" idx="0"/>
          </p:cNvCxnSpPr>
          <p:nvPr/>
        </p:nvCxnSpPr>
        <p:spPr>
          <a:xfrm>
            <a:off x="2846168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9" idx="2"/>
            <a:endCxn id="37" idx="0"/>
          </p:cNvCxnSpPr>
          <p:nvPr/>
        </p:nvCxnSpPr>
        <p:spPr>
          <a:xfrm>
            <a:off x="3282774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0" idx="2"/>
            <a:endCxn id="38" idx="0"/>
          </p:cNvCxnSpPr>
          <p:nvPr/>
        </p:nvCxnSpPr>
        <p:spPr>
          <a:xfrm>
            <a:off x="3719380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2"/>
            <a:endCxn id="39" idx="0"/>
          </p:cNvCxnSpPr>
          <p:nvPr/>
        </p:nvCxnSpPr>
        <p:spPr>
          <a:xfrm>
            <a:off x="4155986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12" idx="2"/>
            <a:endCxn id="40" idx="0"/>
          </p:cNvCxnSpPr>
          <p:nvPr/>
        </p:nvCxnSpPr>
        <p:spPr>
          <a:xfrm>
            <a:off x="4592592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13" idx="2"/>
            <a:endCxn id="41" idx="0"/>
          </p:cNvCxnSpPr>
          <p:nvPr/>
        </p:nvCxnSpPr>
        <p:spPr>
          <a:xfrm>
            <a:off x="5029198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15" idx="2"/>
            <a:endCxn id="43" idx="0"/>
          </p:cNvCxnSpPr>
          <p:nvPr/>
        </p:nvCxnSpPr>
        <p:spPr>
          <a:xfrm>
            <a:off x="5902410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14" idx="2"/>
            <a:endCxn id="42" idx="0"/>
          </p:cNvCxnSpPr>
          <p:nvPr/>
        </p:nvCxnSpPr>
        <p:spPr>
          <a:xfrm>
            <a:off x="5465804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16" idx="2"/>
            <a:endCxn id="44" idx="0"/>
          </p:cNvCxnSpPr>
          <p:nvPr/>
        </p:nvCxnSpPr>
        <p:spPr>
          <a:xfrm>
            <a:off x="6339016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17" idx="2"/>
            <a:endCxn id="45" idx="0"/>
          </p:cNvCxnSpPr>
          <p:nvPr/>
        </p:nvCxnSpPr>
        <p:spPr>
          <a:xfrm>
            <a:off x="6775622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20" idx="2"/>
            <a:endCxn id="48" idx="0"/>
          </p:cNvCxnSpPr>
          <p:nvPr/>
        </p:nvCxnSpPr>
        <p:spPr>
          <a:xfrm>
            <a:off x="8085440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19" idx="2"/>
            <a:endCxn id="47" idx="0"/>
          </p:cNvCxnSpPr>
          <p:nvPr/>
        </p:nvCxnSpPr>
        <p:spPr>
          <a:xfrm>
            <a:off x="7648834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8" idx="2"/>
            <a:endCxn id="46" idx="0"/>
          </p:cNvCxnSpPr>
          <p:nvPr/>
        </p:nvCxnSpPr>
        <p:spPr>
          <a:xfrm>
            <a:off x="7212228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28" idx="2"/>
            <a:endCxn id="30" idx="0"/>
          </p:cNvCxnSpPr>
          <p:nvPr/>
        </p:nvCxnSpPr>
        <p:spPr>
          <a:xfrm flipH="1">
            <a:off x="11578288" y="2098459"/>
            <a:ext cx="1" cy="1352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27" idx="2"/>
            <a:endCxn id="55" idx="0"/>
          </p:cNvCxnSpPr>
          <p:nvPr/>
        </p:nvCxnSpPr>
        <p:spPr>
          <a:xfrm>
            <a:off x="11141682" y="2098461"/>
            <a:ext cx="0" cy="1352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26" idx="2"/>
            <a:endCxn id="54" idx="0"/>
          </p:cNvCxnSpPr>
          <p:nvPr/>
        </p:nvCxnSpPr>
        <p:spPr>
          <a:xfrm>
            <a:off x="10705076" y="2098461"/>
            <a:ext cx="1" cy="1356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25" idx="2"/>
            <a:endCxn id="53" idx="0"/>
          </p:cNvCxnSpPr>
          <p:nvPr/>
        </p:nvCxnSpPr>
        <p:spPr>
          <a:xfrm>
            <a:off x="10268470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24" idx="2"/>
            <a:endCxn id="52" idx="0"/>
          </p:cNvCxnSpPr>
          <p:nvPr/>
        </p:nvCxnSpPr>
        <p:spPr>
          <a:xfrm>
            <a:off x="9831864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23" idx="2"/>
            <a:endCxn id="51" idx="0"/>
          </p:cNvCxnSpPr>
          <p:nvPr/>
        </p:nvCxnSpPr>
        <p:spPr>
          <a:xfrm>
            <a:off x="9395258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22" idx="2"/>
            <a:endCxn id="50" idx="0"/>
          </p:cNvCxnSpPr>
          <p:nvPr/>
        </p:nvCxnSpPr>
        <p:spPr>
          <a:xfrm>
            <a:off x="8958652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1" idx="2"/>
            <a:endCxn id="49" idx="0"/>
          </p:cNvCxnSpPr>
          <p:nvPr/>
        </p:nvCxnSpPr>
        <p:spPr>
          <a:xfrm>
            <a:off x="8522046" y="2098461"/>
            <a:ext cx="0" cy="13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101" idx="3"/>
            <a:endCxn id="102" idx="1"/>
          </p:cNvCxnSpPr>
          <p:nvPr/>
        </p:nvCxnSpPr>
        <p:spPr>
          <a:xfrm>
            <a:off x="4901014" y="5701348"/>
            <a:ext cx="805747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01" name="Table 100"/>
          <p:cNvGraphicFramePr>
            <a:graphicFrameLocks noGrp="1"/>
          </p:cNvGraphicFramePr>
          <p:nvPr>
            <p:extLst/>
          </p:nvPr>
        </p:nvGraphicFramePr>
        <p:xfrm>
          <a:off x="858786" y="5330508"/>
          <a:ext cx="404222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3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Stupid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2" name="Table 101"/>
          <p:cNvGraphicFramePr>
            <a:graphicFrameLocks noGrp="1"/>
          </p:cNvGraphicFramePr>
          <p:nvPr>
            <p:extLst/>
          </p:nvPr>
        </p:nvGraphicFramePr>
        <p:xfrm>
          <a:off x="5706761" y="5330508"/>
          <a:ext cx="563056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4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9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Hashed 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Stupid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83*73*77*80*76*69</a:t>
                      </a:r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 1000 = 360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7" name="Content Placeholder 4"/>
          <p:cNvSpPr>
            <a:spLocks noGrp="1"/>
          </p:cNvSpPr>
          <p:nvPr>
            <p:ph sz="half" idx="4294967295"/>
          </p:nvPr>
        </p:nvSpPr>
        <p:spPr>
          <a:xfrm>
            <a:off x="838200" y="4071361"/>
            <a:ext cx="5181600" cy="9407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u="sng" noProof="0" dirty="0">
                <a:latin typeface="Georgia" panose="02040502050405020303" pitchFamily="18" charset="0"/>
              </a:rPr>
              <a:t>When the user signs up:</a:t>
            </a:r>
          </a:p>
          <a:p>
            <a:pPr marL="0" indent="0">
              <a:buNone/>
            </a:pPr>
            <a:r>
              <a:rPr lang="en-US" sz="2400" noProof="0" dirty="0">
                <a:latin typeface="Georgia" panose="02040502050405020303" pitchFamily="18" charset="0"/>
              </a:rPr>
              <a:t>Store the hash of the password.</a:t>
            </a:r>
          </a:p>
        </p:txBody>
      </p:sp>
      <p:sp>
        <p:nvSpPr>
          <p:cNvPr id="108" name="Content Placeholder 4"/>
          <p:cNvSpPr>
            <a:spLocks noGrp="1"/>
          </p:cNvSpPr>
          <p:nvPr>
            <p:ph sz="half" idx="4294967295"/>
          </p:nvPr>
        </p:nvSpPr>
        <p:spPr>
          <a:xfrm>
            <a:off x="6019800" y="4071360"/>
            <a:ext cx="5181600" cy="12731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u="sng" noProof="0" dirty="0">
                <a:latin typeface="Georgia" panose="02040502050405020303" pitchFamily="18" charset="0"/>
              </a:rPr>
              <a:t>When the user signs in:</a:t>
            </a:r>
          </a:p>
          <a:p>
            <a:pPr marL="0" indent="0">
              <a:buNone/>
            </a:pPr>
            <a:r>
              <a:rPr lang="en-US" sz="2400" noProof="0" dirty="0">
                <a:latin typeface="Georgia" panose="02040502050405020303" pitchFamily="18" charset="0"/>
              </a:rPr>
              <a:t>Hash the provided password and compare it with the stored hash.</a:t>
            </a:r>
            <a:endParaRPr lang="en-US" noProof="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82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If we are </a:t>
            </a:r>
            <a:r>
              <a:rPr lang="en-US" dirty="0"/>
              <a:t>h</a:t>
            </a:r>
            <a:r>
              <a:rPr lang="en-US" noProof="0" dirty="0" err="1"/>
              <a:t>acked</a:t>
            </a:r>
            <a:endParaRPr lang="en-US" noProof="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2865182"/>
            <a:ext cx="7402871" cy="885371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noProof="0" dirty="0">
                <a:latin typeface="Georgia" panose="02040502050405020303" pitchFamily="18" charset="0"/>
              </a:rPr>
              <a:t>The </a:t>
            </a:r>
            <a:r>
              <a:rPr lang="en-US" sz="2400" dirty="0"/>
              <a:t>h</a:t>
            </a:r>
            <a:r>
              <a:rPr lang="en-US" sz="2400" noProof="0" dirty="0">
                <a:latin typeface="Georgia" panose="02040502050405020303" pitchFamily="18" charset="0"/>
              </a:rPr>
              <a:t>acker can't read the password in plaintext </a:t>
            </a:r>
            <a:r>
              <a:rPr lang="en-US" sz="2400" noProof="0" dirty="0">
                <a:solidFill>
                  <a:schemeClr val="accent6"/>
                </a:solidFill>
                <a:latin typeface="Georgia" panose="02040502050405020303" pitchFamily="18" charset="0"/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r>
              <a:rPr lang="en-US" sz="2400" noProof="0" dirty="0">
                <a:latin typeface="Georgia" panose="02040502050405020303" pitchFamily="18" charset="0"/>
                <a:sym typeface="Wingdings" panose="05000000000000000000" pitchFamily="2" charset="2"/>
              </a:rPr>
              <a:t>The </a:t>
            </a:r>
            <a:r>
              <a:rPr lang="en-US" sz="2400" dirty="0">
                <a:sym typeface="Wingdings" panose="05000000000000000000" pitchFamily="2" charset="2"/>
              </a:rPr>
              <a:t>h</a:t>
            </a:r>
            <a:r>
              <a:rPr lang="en-US" sz="2400" noProof="0" dirty="0">
                <a:latin typeface="Georgia" panose="02040502050405020303" pitchFamily="18" charset="0"/>
                <a:sym typeface="Wingdings" panose="05000000000000000000" pitchFamily="2" charset="2"/>
              </a:rPr>
              <a:t>acker can't "</a:t>
            </a:r>
            <a:r>
              <a:rPr lang="en-US" sz="2400" noProof="0" dirty="0" err="1">
                <a:latin typeface="Georgia" panose="02040502050405020303" pitchFamily="18" charset="0"/>
                <a:sym typeface="Wingdings" panose="05000000000000000000" pitchFamily="2" charset="2"/>
              </a:rPr>
              <a:t>unhash</a:t>
            </a:r>
            <a:r>
              <a:rPr lang="en-US" sz="2400" noProof="0" dirty="0">
                <a:latin typeface="Georgia" panose="02040502050405020303" pitchFamily="18" charset="0"/>
                <a:sym typeface="Wingdings" panose="05000000000000000000" pitchFamily="2" charset="2"/>
              </a:rPr>
              <a:t>" the hashed passwords</a:t>
            </a:r>
            <a:r>
              <a:rPr lang="en-US" sz="2400" noProof="0" dirty="0">
                <a:solidFill>
                  <a:schemeClr val="accent6"/>
                </a:solidFill>
                <a:latin typeface="Georgia" panose="02040502050405020303" pitchFamily="18" charset="0"/>
                <a:sym typeface="Wingdings" panose="05000000000000000000" pitchFamily="2" charset="2"/>
              </a:rPr>
              <a:t> </a:t>
            </a: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838200" y="4460121"/>
            <a:ext cx="5181600" cy="1273169"/>
          </a:xfrm>
          <a:prstGeom prst="rect">
            <a:avLst/>
          </a:prstGeom>
        </p:spPr>
        <p:txBody>
          <a:bodyPr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BentonSans Medium" panose="0200060300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>
                <a:latin typeface="Georgia" panose="02040502050405020303" pitchFamily="18" charset="0"/>
              </a:rPr>
              <a:t>What do the hacker do?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Georgia" panose="02040502050405020303" pitchFamily="18" charset="0"/>
              </a:rPr>
              <a:t>Uses rainbow tables with common passwords to "</a:t>
            </a:r>
            <a:r>
              <a:rPr lang="en-US" sz="2400" dirty="0" err="1">
                <a:latin typeface="Georgia" panose="02040502050405020303" pitchFamily="18" charset="0"/>
              </a:rPr>
              <a:t>unhash</a:t>
            </a:r>
            <a:r>
              <a:rPr lang="en-US" sz="2400" dirty="0">
                <a:latin typeface="Georgia" panose="02040502050405020303" pitchFamily="18" charset="0"/>
              </a:rPr>
              <a:t>" the hash.</a:t>
            </a: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6019800" y="4458742"/>
            <a:ext cx="5691168" cy="140140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>
                <a:latin typeface="Georgia" panose="02040502050405020303" pitchFamily="18" charset="0"/>
              </a:rPr>
              <a:t>What do we do?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Georgia" panose="02040502050405020303" pitchFamily="18" charset="0"/>
              </a:rPr>
              <a:t>Add static salt to the password we hash.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hash("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theSalt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"+"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thePassword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817910" y="1901523"/>
          <a:ext cx="448491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7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7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Hashed 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Stupid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8241071" y="1966814"/>
          <a:ext cx="346989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Plain</a:t>
                      </a:r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text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123456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qwerty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aaaaaa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Content Placeholder 4"/>
          <p:cNvSpPr txBox="1">
            <a:spLocks/>
          </p:cNvSpPr>
          <p:nvPr/>
        </p:nvSpPr>
        <p:spPr>
          <a:xfrm>
            <a:off x="8241071" y="1513990"/>
            <a:ext cx="3469898" cy="48397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u="sng" dirty="0">
                <a:latin typeface="Georgia" panose="02040502050405020303" pitchFamily="18" charset="0"/>
              </a:rPr>
              <a:t>Rainbow Table</a:t>
            </a:r>
          </a:p>
        </p:txBody>
      </p:sp>
    </p:spTree>
    <p:extLst>
      <p:ext uri="{BB962C8B-B14F-4D97-AF65-F5344CB8AC3E}">
        <p14:creationId xmlns:p14="http://schemas.microsoft.com/office/powerpoint/2010/main" val="59611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If we are </a:t>
            </a:r>
            <a:r>
              <a:rPr lang="en-US" dirty="0"/>
              <a:t>h</a:t>
            </a:r>
            <a:r>
              <a:rPr lang="en-US" noProof="0" dirty="0" err="1"/>
              <a:t>acked</a:t>
            </a:r>
            <a:endParaRPr lang="en-US" noProof="0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838200" y="1692067"/>
            <a:ext cx="5181600" cy="1273169"/>
          </a:xfrm>
          <a:prstGeom prst="rect">
            <a:avLst/>
          </a:prstGeom>
        </p:spPr>
        <p:txBody>
          <a:bodyPr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BentonSans Medium" panose="0200060300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BentonSans Regular" panose="0200050300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>
                <a:latin typeface="Georgia" panose="02040502050405020303" pitchFamily="18" charset="0"/>
              </a:rPr>
              <a:t>What do the hacker do?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Georgia" panose="02040502050405020303" pitchFamily="18" charset="0"/>
              </a:rPr>
              <a:t>Creates his own rainbow table with the same salt.</a:t>
            </a: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6019800" y="1690688"/>
            <a:ext cx="5181600" cy="1273169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>
                <a:latin typeface="Georgia" panose="02040502050405020303" pitchFamily="18" charset="0"/>
              </a:rPr>
              <a:t>What do we do?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Georgia" panose="02040502050405020303" pitchFamily="18" charset="0"/>
              </a:rPr>
              <a:t>Use dynamic salt instead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dirty="0">
                <a:latin typeface="Georgia" panose="02040502050405020303" pitchFamily="18" charset="0"/>
              </a:rPr>
              <a:t>(each user has its own salt).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838200" y="3610557"/>
          <a:ext cx="346989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7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2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Plain</a:t>
                      </a:r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text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accent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theSalt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  <a:endParaRPr lang="en-US" dirty="0">
                        <a:solidFill>
                          <a:schemeClr val="accent5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theSalt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123456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accent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theSalt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qwerty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accent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theSalt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simple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accent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theSalt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aaaaaa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Content Placeholder 4"/>
          <p:cNvSpPr txBox="1">
            <a:spLocks/>
          </p:cNvSpPr>
          <p:nvPr/>
        </p:nvSpPr>
        <p:spPr>
          <a:xfrm>
            <a:off x="838200" y="3157733"/>
            <a:ext cx="3469898" cy="48397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u="sng" dirty="0">
                <a:latin typeface="Georgia" panose="02040502050405020303" pitchFamily="18" charset="0"/>
              </a:rPr>
              <a:t>Rainbow Table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5312224" y="3610557"/>
          <a:ext cx="58891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8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9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7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Hashed 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Stupid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ksjktjf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215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lkdyrar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jskdjtny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Content Placeholder 4"/>
          <p:cNvSpPr>
            <a:spLocks noGrp="1"/>
          </p:cNvSpPr>
          <p:nvPr>
            <p:ph idx="1"/>
          </p:nvPr>
        </p:nvSpPr>
        <p:spPr>
          <a:xfrm>
            <a:off x="5312224" y="5281160"/>
            <a:ext cx="5889176" cy="1089529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noProof="0" dirty="0">
                <a:latin typeface="Georgia" panose="02040502050405020303" pitchFamily="18" charset="0"/>
              </a:rPr>
              <a:t>The </a:t>
            </a:r>
            <a:r>
              <a:rPr lang="en-US" sz="2400" dirty="0"/>
              <a:t>h</a:t>
            </a:r>
            <a:r>
              <a:rPr lang="en-US" sz="2400" noProof="0" dirty="0">
                <a:latin typeface="Georgia" panose="02040502050405020303" pitchFamily="18" charset="0"/>
              </a:rPr>
              <a:t>acker needs to generate</a:t>
            </a:r>
            <a:br>
              <a:rPr lang="en-US" sz="2400" noProof="0" dirty="0">
                <a:latin typeface="Georgia" panose="02040502050405020303" pitchFamily="18" charset="0"/>
              </a:rPr>
            </a:br>
            <a:r>
              <a:rPr lang="en-US" sz="2400" noProof="0" dirty="0">
                <a:latin typeface="Georgia" panose="02040502050405020303" pitchFamily="18" charset="0"/>
              </a:rPr>
              <a:t>one rainbow table for each user</a:t>
            </a:r>
            <a:br>
              <a:rPr lang="en-US" sz="2400" noProof="0" dirty="0">
                <a:latin typeface="Georgia" panose="02040502050405020303" pitchFamily="18" charset="0"/>
              </a:rPr>
            </a:br>
            <a:r>
              <a:rPr lang="en-US" sz="2400" noProof="0" dirty="0">
                <a:latin typeface="Georgia" panose="02040502050405020303" pitchFamily="18" charset="0"/>
              </a:rPr>
              <a:t>  </a:t>
            </a:r>
            <a:r>
              <a:rPr lang="en-US" sz="2400" noProof="0" dirty="0">
                <a:latin typeface="Georgia" panose="02040502050405020303" pitchFamily="18" charset="0"/>
                <a:sym typeface="Wingdings" panose="05000000000000000000" pitchFamily="2" charset="2"/>
              </a:rPr>
              <a:t></a:t>
            </a:r>
            <a:r>
              <a:rPr lang="en-US" sz="2400" noProof="0" dirty="0">
                <a:latin typeface="Georgia" panose="02040502050405020303" pitchFamily="18" charset="0"/>
              </a:rPr>
              <a:t> Takes time </a:t>
            </a:r>
            <a:r>
              <a:rPr lang="en-US" sz="2400" noProof="0" dirty="0">
                <a:solidFill>
                  <a:schemeClr val="accent6"/>
                </a:solidFill>
                <a:latin typeface="Georgia" panose="02040502050405020303" pitchFamily="18" charset="0"/>
                <a:sym typeface="Wingdings" panose="05000000000000000000" pitchFamily="2" charset="2"/>
              </a:rPr>
              <a:t></a:t>
            </a:r>
          </a:p>
        </p:txBody>
      </p:sp>
    </p:spTree>
    <p:extLst>
      <p:ext uri="{BB962C8B-B14F-4D97-AF65-F5344CB8AC3E}">
        <p14:creationId xmlns:p14="http://schemas.microsoft.com/office/powerpoint/2010/main" val="273095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What more can we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>
                <a:latin typeface="Georgia" panose="02040502050405020303" pitchFamily="18" charset="0"/>
              </a:rPr>
              <a:t>Only short and common passwords are risky.</a:t>
            </a:r>
          </a:p>
          <a:p>
            <a:pPr lvl="1"/>
            <a:r>
              <a:rPr lang="en-US" noProof="0" dirty="0">
                <a:latin typeface="Georgia" panose="02040502050405020303" pitchFamily="18" charset="0"/>
              </a:rPr>
              <a:t>Use a minimum length for passwords.</a:t>
            </a:r>
          </a:p>
          <a:p>
            <a:pPr lvl="1"/>
            <a:r>
              <a:rPr lang="en-US" noProof="0" dirty="0">
                <a:latin typeface="Georgia" panose="02040502050405020303" pitchFamily="18" charset="0"/>
              </a:rPr>
              <a:t>Only accepts passwords containing both lower and upper case letters as well as symbols and digits.</a:t>
            </a:r>
          </a:p>
          <a:p>
            <a:r>
              <a:rPr lang="en-US" noProof="0" dirty="0">
                <a:latin typeface="Georgia" panose="02040502050405020303" pitchFamily="18" charset="0"/>
              </a:rPr>
              <a:t>But it's hard to remember long random passwords.</a:t>
            </a:r>
          </a:p>
          <a:p>
            <a:pPr lvl="1"/>
            <a:r>
              <a:rPr lang="en-US" noProof="0" dirty="0">
                <a:latin typeface="Georgia" panose="02040502050405020303" pitchFamily="18" charset="0"/>
                <a:sym typeface="Wingdings" panose="05000000000000000000" pitchFamily="2" charset="2"/>
              </a:rPr>
              <a:t>Humans choose simple ones (</a:t>
            </a:r>
            <a:r>
              <a:rPr lang="en-US" noProof="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He||0W0r1d</a:t>
            </a:r>
            <a:r>
              <a:rPr lang="en-US" noProof="0" dirty="0">
                <a:latin typeface="Georgia" panose="02040502050405020303" pitchFamily="18" charset="0"/>
                <a:sym typeface="Wingdings" panose="05000000000000000000" pitchFamily="2" charset="2"/>
              </a:rPr>
              <a:t>) </a:t>
            </a:r>
            <a:r>
              <a:rPr lang="en-US" noProof="0" dirty="0">
                <a:solidFill>
                  <a:srgbClr val="FF0000"/>
                </a:solidFill>
                <a:latin typeface="Georgia" panose="02040502050405020303" pitchFamily="18" charset="0"/>
                <a:sym typeface="Wingdings" panose="05000000000000000000" pitchFamily="2" charset="2"/>
              </a:rPr>
              <a:t></a:t>
            </a:r>
            <a:endParaRPr lang="en-US" noProof="0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51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Fun of the day</a:t>
            </a:r>
          </a:p>
        </p:txBody>
      </p:sp>
      <p:pic>
        <p:nvPicPr>
          <p:cNvPr id="1026" name="Picture 2" descr="https://s-media-cache-ak0.pinimg.com/736x/6b/8f/3b/6b8f3b01e6a478e6dcc3e691b29dfe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563" y="1335088"/>
            <a:ext cx="7270874" cy="5329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723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Designing Account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Peter Larsson-Green</a:t>
            </a:r>
          </a:p>
          <a:p>
            <a:r>
              <a:rPr lang="en-US" dirty="0"/>
              <a:t>Jönköping University</a:t>
            </a:r>
          </a:p>
          <a:p>
            <a:r>
              <a:rPr lang="en-US" dirty="0"/>
              <a:t>Autumn 2018</a:t>
            </a:r>
          </a:p>
        </p:txBody>
      </p:sp>
    </p:spTree>
    <p:extLst>
      <p:ext uri="{BB962C8B-B14F-4D97-AF65-F5344CB8AC3E}">
        <p14:creationId xmlns:p14="http://schemas.microsoft.com/office/powerpoint/2010/main" val="1138247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Fun of the 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4993" y="5388352"/>
            <a:ext cx="4512276" cy="344069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1800" noProof="0" dirty="0">
                <a:latin typeface="+mn-lt"/>
                <a:hlinkClick r:id="rId2"/>
              </a:rPr>
              <a:t>https://xkcd.com/936/</a:t>
            </a:r>
            <a:endParaRPr lang="en-US" sz="1800" noProof="0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127" y="5479259"/>
            <a:ext cx="6067541" cy="344069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1800" noProof="0" dirty="0">
                <a:latin typeface="+mn-lt"/>
                <a:hlinkClick r:id="rId3"/>
              </a:rPr>
              <a:t>https://xkcd.com/538/</a:t>
            </a:r>
            <a:endParaRPr lang="en-US" sz="1800" noProof="0" dirty="0">
              <a:latin typeface="+mn-lt"/>
            </a:endParaRPr>
          </a:p>
        </p:txBody>
      </p:sp>
      <p:pic>
        <p:nvPicPr>
          <p:cNvPr id="1026" name="Picture 2" descr="Password Strengt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993" y="1690688"/>
            <a:ext cx="4512276" cy="366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curity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341"/>
          <a:stretch/>
        </p:blipFill>
        <p:spPr bwMode="auto">
          <a:xfrm>
            <a:off x="505128" y="1690688"/>
            <a:ext cx="3013103" cy="3710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ecurity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41" r="-682"/>
          <a:stretch/>
        </p:blipFill>
        <p:spPr bwMode="auto">
          <a:xfrm>
            <a:off x="3518231" y="1690688"/>
            <a:ext cx="3054437" cy="3710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50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Authorization</a:t>
            </a:r>
          </a:p>
        </p:txBody>
      </p:sp>
      <p:pic>
        <p:nvPicPr>
          <p:cNvPr id="6" name="Graphic 5" descr="Computer">
            <a:extLst>
              <a:ext uri="{FF2B5EF4-FFF2-40B4-BE49-F238E27FC236}">
                <a16:creationId xmlns:a16="http://schemas.microsoft.com/office/drawing/2014/main" id="{DBCE107A-367E-4A91-B795-E8AB39C6F9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17355" y="1152076"/>
            <a:ext cx="1372107" cy="13737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64EAECD-4B29-4766-9148-33F2CC83AC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2340" y="1410819"/>
            <a:ext cx="442249" cy="85630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577EFEA-BBCE-4D19-A16A-91755058A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3305" y="2294218"/>
            <a:ext cx="1600200" cy="424732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noProof="0" dirty="0"/>
              <a:t>Client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0B96A42-9C17-4E25-8524-23782D6448CA}"/>
              </a:ext>
            </a:extLst>
          </p:cNvPr>
          <p:cNvSpPr txBox="1">
            <a:spLocks/>
          </p:cNvSpPr>
          <p:nvPr/>
        </p:nvSpPr>
        <p:spPr>
          <a:xfrm>
            <a:off x="7203364" y="2231480"/>
            <a:ext cx="1600200" cy="4247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Server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F445CD2-8DBF-4034-A1A1-3192CF296F7A}"/>
              </a:ext>
            </a:extLst>
          </p:cNvPr>
          <p:cNvCxnSpPr>
            <a:cxnSpLocks/>
          </p:cNvCxnSpPr>
          <p:nvPr/>
        </p:nvCxnSpPr>
        <p:spPr>
          <a:xfrm flipH="1">
            <a:off x="3082808" y="2718950"/>
            <a:ext cx="1" cy="333353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0E7786C-A90E-4105-9846-FBFFB54AD2B6}"/>
              </a:ext>
            </a:extLst>
          </p:cNvPr>
          <p:cNvCxnSpPr/>
          <p:nvPr/>
        </p:nvCxnSpPr>
        <p:spPr>
          <a:xfrm flipH="1">
            <a:off x="8003463" y="2736382"/>
            <a:ext cx="1" cy="333353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225498C-F737-415E-A9C9-91D9444B01AE}"/>
              </a:ext>
            </a:extLst>
          </p:cNvPr>
          <p:cNvCxnSpPr>
            <a:cxnSpLocks/>
          </p:cNvCxnSpPr>
          <p:nvPr/>
        </p:nvCxnSpPr>
        <p:spPr>
          <a:xfrm>
            <a:off x="3222171" y="2863457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013AE390-702E-4CEC-999A-FB417C4D4E8A}"/>
              </a:ext>
            </a:extLst>
          </p:cNvPr>
          <p:cNvSpPr txBox="1">
            <a:spLocks/>
          </p:cNvSpPr>
          <p:nvPr/>
        </p:nvSpPr>
        <p:spPr>
          <a:xfrm>
            <a:off x="3862312" y="1954094"/>
            <a:ext cx="2762064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1"/>
                </a:solidFill>
              </a:rPr>
              <a:t>POST /create-note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Title: To Buy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Content: Milk &amp; Bread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B7E465F-360B-433A-97D8-2D4836513223}"/>
              </a:ext>
            </a:extLst>
          </p:cNvPr>
          <p:cNvCxnSpPr>
            <a:cxnSpLocks/>
          </p:cNvCxnSpPr>
          <p:nvPr/>
        </p:nvCxnSpPr>
        <p:spPr>
          <a:xfrm flipH="1">
            <a:off x="3222171" y="3595928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9323F05F-D11E-42E7-B997-8336A8703B01}"/>
              </a:ext>
            </a:extLst>
          </p:cNvPr>
          <p:cNvSpPr txBox="1">
            <a:spLocks/>
          </p:cNvSpPr>
          <p:nvPr/>
        </p:nvSpPr>
        <p:spPr>
          <a:xfrm>
            <a:off x="6705599" y="3759319"/>
            <a:ext cx="1355263" cy="37084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200 OK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EC8A1CC-191D-4AD1-A5EA-3AE71E52372F}"/>
              </a:ext>
            </a:extLst>
          </p:cNvPr>
          <p:cNvCxnSpPr>
            <a:cxnSpLocks/>
          </p:cNvCxnSpPr>
          <p:nvPr/>
        </p:nvCxnSpPr>
        <p:spPr>
          <a:xfrm flipH="1">
            <a:off x="7922138" y="3073426"/>
            <a:ext cx="2" cy="5225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5C4D875-3DC7-4F13-9ACD-5E12548A61F2}"/>
              </a:ext>
            </a:extLst>
          </p:cNvPr>
          <p:cNvCxnSpPr>
            <a:cxnSpLocks/>
          </p:cNvCxnSpPr>
          <p:nvPr/>
        </p:nvCxnSpPr>
        <p:spPr>
          <a:xfrm>
            <a:off x="3237364" y="3827514"/>
            <a:ext cx="0" cy="132194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C3ABD93-819E-4504-9DCC-D366D8EE56E3}"/>
              </a:ext>
            </a:extLst>
          </p:cNvPr>
          <p:cNvCxnSpPr>
            <a:cxnSpLocks/>
          </p:cNvCxnSpPr>
          <p:nvPr/>
        </p:nvCxnSpPr>
        <p:spPr>
          <a:xfrm>
            <a:off x="3219608" y="5149457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11970236-C67E-41A0-9379-4F732EA19B2A}"/>
              </a:ext>
            </a:extLst>
          </p:cNvPr>
          <p:cNvSpPr txBox="1">
            <a:spLocks/>
          </p:cNvSpPr>
          <p:nvPr/>
        </p:nvSpPr>
        <p:spPr>
          <a:xfrm>
            <a:off x="3222170" y="5324091"/>
            <a:ext cx="4169229" cy="3693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GET /notes/1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3E78286-7202-44DF-AB39-E660AB416471}"/>
              </a:ext>
            </a:extLst>
          </p:cNvPr>
          <p:cNvCxnSpPr>
            <a:cxnSpLocks/>
          </p:cNvCxnSpPr>
          <p:nvPr/>
        </p:nvCxnSpPr>
        <p:spPr>
          <a:xfrm flipH="1">
            <a:off x="7900364" y="5373953"/>
            <a:ext cx="2" cy="5225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F7BC3282-41DF-4525-AEA6-A789B4B35A9C}"/>
              </a:ext>
            </a:extLst>
          </p:cNvPr>
          <p:cNvSpPr txBox="1">
            <a:spLocks/>
          </p:cNvSpPr>
          <p:nvPr/>
        </p:nvSpPr>
        <p:spPr>
          <a:xfrm>
            <a:off x="8254250" y="5323984"/>
            <a:ext cx="2200389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1"/>
                </a:solidFill>
              </a:rPr>
              <a:t>Hmm...</a:t>
            </a:r>
            <a:br>
              <a:rPr lang="en-US" sz="2000" b="1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Is she authorized to request that?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8388C0CF-B465-40C6-80EA-90E29E7806DD}"/>
              </a:ext>
            </a:extLst>
          </p:cNvPr>
          <p:cNvSpPr txBox="1">
            <a:spLocks/>
          </p:cNvSpPr>
          <p:nvPr/>
        </p:nvSpPr>
        <p:spPr>
          <a:xfrm>
            <a:off x="8561642" y="2883597"/>
            <a:ext cx="3041382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Notes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1E46A445-51A7-482B-83FC-19A3E4F6A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909233"/>
              </p:ext>
            </p:extLst>
          </p:nvPr>
        </p:nvGraphicFramePr>
        <p:xfrm>
          <a:off x="8561642" y="3212691"/>
          <a:ext cx="304138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914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990836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1663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32535E04-D160-45D3-BED2-21448BC562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691454"/>
              </p:ext>
            </p:extLst>
          </p:nvPr>
        </p:nvGraphicFramePr>
        <p:xfrm>
          <a:off x="8561642" y="3554323"/>
          <a:ext cx="304138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607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991670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1663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Buy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Milk &amp; Bread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93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16" grpId="0"/>
      <p:bldP spid="22" grpId="0"/>
      <p:bldP spid="41" grpId="0"/>
      <p:bldP spid="43" grpId="0"/>
      <p:bldP spid="23" grpId="0" uiExpan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23880" cy="1325563"/>
          </a:xfrm>
        </p:spPr>
        <p:txBody>
          <a:bodyPr/>
          <a:lstStyle/>
          <a:p>
            <a:r>
              <a:rPr lang="en-US" dirty="0"/>
              <a:t>Authentication &amp; Authorization</a:t>
            </a:r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BB8AAF90-65AF-4432-9D15-570DD8977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317480" cy="590931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3600" noProof="0" dirty="0">
                <a:latin typeface="Georgia" panose="02040502050405020303" pitchFamily="18" charset="0"/>
              </a:rPr>
              <a:t>Identity</a:t>
            </a:r>
          </a:p>
        </p:txBody>
      </p:sp>
      <p:sp>
        <p:nvSpPr>
          <p:cNvPr id="11" name="Cloud Callout 8">
            <a:extLst>
              <a:ext uri="{FF2B5EF4-FFF2-40B4-BE49-F238E27FC236}">
                <a16:creationId xmlns:a16="http://schemas.microsoft.com/office/drawing/2014/main" id="{ECD0E9C8-AF03-4453-904E-AD5D9B735A8E}"/>
              </a:ext>
            </a:extLst>
          </p:cNvPr>
          <p:cNvSpPr/>
          <p:nvPr/>
        </p:nvSpPr>
        <p:spPr>
          <a:xfrm>
            <a:off x="1400629" y="3222171"/>
            <a:ext cx="3374571" cy="1850572"/>
          </a:xfrm>
          <a:prstGeom prst="cloudCallout">
            <a:avLst>
              <a:gd name="adj1" fmla="val 6759"/>
              <a:gd name="adj2" fmla="val -145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Georgia" panose="02040502050405020303" pitchFamily="18" charset="0"/>
              </a:rPr>
              <a:t>Is the user really who he claims to be?</a:t>
            </a:r>
          </a:p>
        </p:txBody>
      </p:sp>
      <p:sp>
        <p:nvSpPr>
          <p:cNvPr id="12" name="Cloud Callout 10">
            <a:extLst>
              <a:ext uri="{FF2B5EF4-FFF2-40B4-BE49-F238E27FC236}">
                <a16:creationId xmlns:a16="http://schemas.microsoft.com/office/drawing/2014/main" id="{72CE3B0B-BCB1-49E0-AF5D-1B3BD4BE5C8A}"/>
              </a:ext>
            </a:extLst>
          </p:cNvPr>
          <p:cNvSpPr/>
          <p:nvPr/>
        </p:nvSpPr>
        <p:spPr>
          <a:xfrm>
            <a:off x="7511144" y="3222171"/>
            <a:ext cx="3396342" cy="1850572"/>
          </a:xfrm>
          <a:prstGeom prst="cloudCallout">
            <a:avLst>
              <a:gd name="adj1" fmla="val 2544"/>
              <a:gd name="adj2" fmla="val -1437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Georgia" panose="02040502050405020303" pitchFamily="18" charset="0"/>
              </a:rPr>
              <a:t>What is the user allowed to do?</a:t>
            </a:r>
          </a:p>
        </p:txBody>
      </p:sp>
    </p:spTree>
    <p:extLst>
      <p:ext uri="{BB962C8B-B14F-4D97-AF65-F5344CB8AC3E}">
        <p14:creationId xmlns:p14="http://schemas.microsoft.com/office/powerpoint/2010/main" val="2371942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Comparing to real life</a:t>
            </a:r>
          </a:p>
        </p:txBody>
      </p:sp>
      <p:pic>
        <p:nvPicPr>
          <p:cNvPr id="8" name="Picture 4" descr="Bildresultat för letter pap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33" y="1536250"/>
            <a:ext cx="4230102" cy="4762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506606" y="2347905"/>
            <a:ext cx="354291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Hi Peter!</a:t>
            </a:r>
          </a:p>
          <a:p>
            <a:endParaRPr lang="en-US" sz="2200" b="1" dirty="0"/>
          </a:p>
          <a:p>
            <a:r>
              <a:rPr lang="en-US" sz="2200" b="1" dirty="0"/>
              <a:t>Can you insert $100 from your account to my new account 123 456 78? Thanks!</a:t>
            </a:r>
          </a:p>
          <a:p>
            <a:endParaRPr lang="en-US" sz="2200" b="1" dirty="0"/>
          </a:p>
          <a:p>
            <a:r>
              <a:rPr lang="en-US" sz="2200" b="1" dirty="0"/>
              <a:t>Love, Mum</a:t>
            </a:r>
          </a:p>
        </p:txBody>
      </p:sp>
    </p:spTree>
    <p:extLst>
      <p:ext uri="{BB962C8B-B14F-4D97-AF65-F5344CB8AC3E}">
        <p14:creationId xmlns:p14="http://schemas.microsoft.com/office/powerpoint/2010/main" val="32073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0688"/>
            <a:ext cx="6680201" cy="2509405"/>
          </a:xfr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Georgia" panose="02040502050405020303" pitchFamily="18" charset="0"/>
              </a:rPr>
              <a:t>Users needs to be uniquely identified.</a:t>
            </a:r>
          </a:p>
          <a:p>
            <a:pPr lvl="1"/>
            <a:r>
              <a:rPr lang="en-US" dirty="0"/>
              <a:t>Use account resources.</a:t>
            </a:r>
            <a:endParaRPr lang="en-US" dirty="0">
              <a:latin typeface="Georgia" panose="02040502050405020303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cs typeface="Courier New" panose="02070309020205020404" pitchFamily="49" charset="0"/>
              </a:rPr>
              <a:t>Users needs to be able to prove ownership of an account.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+mn-lt"/>
                <a:cs typeface="Courier New" panose="02070309020205020404" pitchFamily="49" charset="0"/>
              </a:rPr>
              <a:t>Each user shares a secret with the server, e.g. a password.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3ABC05D-AC25-4B79-8D9D-29AFC44F403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141062" y="2163108"/>
          <a:ext cx="138393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3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</a:t>
                      </a:r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</a:t>
                      </a:r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</a:t>
                      </a:r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0D3753F5-070E-4530-84F7-BB224FFE7707}"/>
              </a:ext>
            </a:extLst>
          </p:cNvPr>
          <p:cNvSpPr txBox="1">
            <a:spLocks/>
          </p:cNvSpPr>
          <p:nvPr/>
        </p:nvSpPr>
        <p:spPr>
          <a:xfrm>
            <a:off x="7691846" y="1825604"/>
            <a:ext cx="3661954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Accounts</a:t>
            </a:r>
            <a:endParaRPr lang="en-US" b="1" dirty="0">
              <a:latin typeface="Georgia" panose="02040502050405020303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2895573-A729-4CC3-9FF6-27B5E9F0E98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528628" y="2163108"/>
          <a:ext cx="182517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5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  <a:r>
                        <a:rPr lang="en-US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CE95041-76F2-4007-9F45-86D2D1166BE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91845" y="2163108"/>
          <a:ext cx="44921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11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47400" cy="1325563"/>
          </a:xfrm>
        </p:spPr>
        <p:txBody>
          <a:bodyPr>
            <a:normAutofit/>
          </a:bodyPr>
          <a:lstStyle/>
          <a:p>
            <a:r>
              <a:rPr lang="en-US" sz="3600" noProof="0" dirty="0"/>
              <a:t>Authorization with authentication</a:t>
            </a:r>
          </a:p>
        </p:txBody>
      </p:sp>
      <p:pic>
        <p:nvPicPr>
          <p:cNvPr id="6" name="Graphic 5" descr="Computer">
            <a:extLst>
              <a:ext uri="{FF2B5EF4-FFF2-40B4-BE49-F238E27FC236}">
                <a16:creationId xmlns:a16="http://schemas.microsoft.com/office/drawing/2014/main" id="{DBCE107A-367E-4A91-B795-E8AB39C6F9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9915" y="1152076"/>
            <a:ext cx="1372107" cy="13737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64EAECD-4B29-4766-9148-33F2CC83AC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4900" y="1410819"/>
            <a:ext cx="442249" cy="85630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577EFEA-BBCE-4D19-A16A-91755058A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5865" y="2294218"/>
            <a:ext cx="1600200" cy="424732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noProof="0" dirty="0"/>
              <a:t>Client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0B96A42-9C17-4E25-8524-23782D6448CA}"/>
              </a:ext>
            </a:extLst>
          </p:cNvPr>
          <p:cNvSpPr txBox="1">
            <a:spLocks/>
          </p:cNvSpPr>
          <p:nvPr/>
        </p:nvSpPr>
        <p:spPr>
          <a:xfrm>
            <a:off x="6095924" y="2231480"/>
            <a:ext cx="1600200" cy="4247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Server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F445CD2-8DBF-4034-A1A1-3192CF296F7A}"/>
              </a:ext>
            </a:extLst>
          </p:cNvPr>
          <p:cNvCxnSpPr>
            <a:cxnSpLocks/>
          </p:cNvCxnSpPr>
          <p:nvPr/>
        </p:nvCxnSpPr>
        <p:spPr>
          <a:xfrm flipH="1">
            <a:off x="1975368" y="2718950"/>
            <a:ext cx="1" cy="333353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0E7786C-A90E-4105-9846-FBFFB54AD2B6}"/>
              </a:ext>
            </a:extLst>
          </p:cNvPr>
          <p:cNvCxnSpPr/>
          <p:nvPr/>
        </p:nvCxnSpPr>
        <p:spPr>
          <a:xfrm flipH="1">
            <a:off x="6896023" y="2736382"/>
            <a:ext cx="1" cy="333353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225498C-F737-415E-A9C9-91D9444B01AE}"/>
              </a:ext>
            </a:extLst>
          </p:cNvPr>
          <p:cNvCxnSpPr>
            <a:cxnSpLocks/>
          </p:cNvCxnSpPr>
          <p:nvPr/>
        </p:nvCxnSpPr>
        <p:spPr>
          <a:xfrm>
            <a:off x="2114731" y="2863457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013AE390-702E-4CEC-999A-FB417C4D4E8A}"/>
              </a:ext>
            </a:extLst>
          </p:cNvPr>
          <p:cNvSpPr txBox="1">
            <a:spLocks/>
          </p:cNvSpPr>
          <p:nvPr/>
        </p:nvSpPr>
        <p:spPr>
          <a:xfrm>
            <a:off x="2682022" y="1914916"/>
            <a:ext cx="2762064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1"/>
                </a:solidFill>
              </a:rPr>
              <a:t>POST /register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Username: Alice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Password: abc123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B7E465F-360B-433A-97D8-2D4836513223}"/>
              </a:ext>
            </a:extLst>
          </p:cNvPr>
          <p:cNvCxnSpPr>
            <a:cxnSpLocks/>
          </p:cNvCxnSpPr>
          <p:nvPr/>
        </p:nvCxnSpPr>
        <p:spPr>
          <a:xfrm flipH="1">
            <a:off x="2114731" y="3595928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9323F05F-D11E-42E7-B997-8336A8703B01}"/>
              </a:ext>
            </a:extLst>
          </p:cNvPr>
          <p:cNvSpPr txBox="1">
            <a:spLocks/>
          </p:cNvSpPr>
          <p:nvPr/>
        </p:nvSpPr>
        <p:spPr>
          <a:xfrm>
            <a:off x="5292862" y="3244334"/>
            <a:ext cx="1229413" cy="3693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200 OK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5C4D875-3DC7-4F13-9ACD-5E12548A61F2}"/>
              </a:ext>
            </a:extLst>
          </p:cNvPr>
          <p:cNvCxnSpPr>
            <a:cxnSpLocks/>
          </p:cNvCxnSpPr>
          <p:nvPr/>
        </p:nvCxnSpPr>
        <p:spPr>
          <a:xfrm>
            <a:off x="2129924" y="3827514"/>
            <a:ext cx="0" cy="167570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D997080-FD66-49DA-9E02-53C899B9EE96}"/>
              </a:ext>
            </a:extLst>
          </p:cNvPr>
          <p:cNvCxnSpPr>
            <a:cxnSpLocks/>
          </p:cNvCxnSpPr>
          <p:nvPr/>
        </p:nvCxnSpPr>
        <p:spPr>
          <a:xfrm>
            <a:off x="2129924" y="5503220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15BA2202-EE78-4238-AEAB-632B43DFE4F8}"/>
              </a:ext>
            </a:extLst>
          </p:cNvPr>
          <p:cNvSpPr txBox="1">
            <a:spLocks/>
          </p:cNvSpPr>
          <p:nvPr/>
        </p:nvSpPr>
        <p:spPr>
          <a:xfrm>
            <a:off x="2211248" y="3820752"/>
            <a:ext cx="2762064" cy="175432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1"/>
                </a:solidFill>
              </a:rPr>
              <a:t>POST /create-note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Title: To Buy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Content: Milk &amp; Bread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Account id: 1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Username: Alice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Password: abc123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F83C14D-ABA0-4FA9-A856-4D7BF7090C54}"/>
              </a:ext>
            </a:extLst>
          </p:cNvPr>
          <p:cNvCxnSpPr>
            <a:cxnSpLocks/>
          </p:cNvCxnSpPr>
          <p:nvPr/>
        </p:nvCxnSpPr>
        <p:spPr>
          <a:xfrm flipH="1">
            <a:off x="2129924" y="5900411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0AA8FC0-598D-4776-81AD-541B09867080}"/>
              </a:ext>
            </a:extLst>
          </p:cNvPr>
          <p:cNvSpPr txBox="1">
            <a:spLocks/>
          </p:cNvSpPr>
          <p:nvPr/>
        </p:nvSpPr>
        <p:spPr>
          <a:xfrm>
            <a:off x="4835033" y="5971409"/>
            <a:ext cx="2292872" cy="3693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200 OK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6CD59A6-2703-4328-9700-8715BF878729}"/>
              </a:ext>
            </a:extLst>
          </p:cNvPr>
          <p:cNvCxnSpPr>
            <a:cxnSpLocks/>
          </p:cNvCxnSpPr>
          <p:nvPr/>
        </p:nvCxnSpPr>
        <p:spPr>
          <a:xfrm>
            <a:off x="6829893" y="5713189"/>
            <a:ext cx="0" cy="18977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F8F029B0-6D0B-4179-BA26-A85206F0484C}"/>
              </a:ext>
            </a:extLst>
          </p:cNvPr>
          <p:cNvSpPr txBox="1">
            <a:spLocks/>
          </p:cNvSpPr>
          <p:nvPr/>
        </p:nvSpPr>
        <p:spPr>
          <a:xfrm>
            <a:off x="8062777" y="1686039"/>
            <a:ext cx="3047250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Accounts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21A5B0B4-12B9-4014-A9A9-D9163F7411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250120"/>
              </p:ext>
            </p:extLst>
          </p:nvPr>
        </p:nvGraphicFramePr>
        <p:xfrm>
          <a:off x="8062777" y="2021252"/>
          <a:ext cx="30472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4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1325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5" name="Content Placeholder 3">
            <a:extLst>
              <a:ext uri="{FF2B5EF4-FFF2-40B4-BE49-F238E27FC236}">
                <a16:creationId xmlns:a16="http://schemas.microsoft.com/office/drawing/2014/main" id="{F316DC67-93C9-49D0-BE71-65B70E652EF9}"/>
              </a:ext>
            </a:extLst>
          </p:cNvPr>
          <p:cNvSpPr txBox="1">
            <a:spLocks/>
          </p:cNvSpPr>
          <p:nvPr/>
        </p:nvSpPr>
        <p:spPr>
          <a:xfrm>
            <a:off x="7420578" y="3409253"/>
            <a:ext cx="4333622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Notes</a:t>
            </a: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555943B0-794B-4511-9629-76B6E99099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776621"/>
              </p:ext>
            </p:extLst>
          </p:nvPr>
        </p:nvGraphicFramePr>
        <p:xfrm>
          <a:off x="7420578" y="3760334"/>
          <a:ext cx="433362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13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09973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955040">
                  <a:extLst>
                    <a:ext uri="{9D8B030D-6E8A-4147-A177-3AD203B41FA5}">
                      <a16:colId xmlns:a16="http://schemas.microsoft.com/office/drawing/2014/main" val="3930918504"/>
                    </a:ext>
                  </a:extLst>
                </a:gridCol>
                <a:gridCol w="1554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AccountId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46C7343F-BC52-43F5-A5A7-5BDCFA8100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368341"/>
              </p:ext>
            </p:extLst>
          </p:nvPr>
        </p:nvGraphicFramePr>
        <p:xfrm>
          <a:off x="8059712" y="2392092"/>
          <a:ext cx="304725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104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1325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abc123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7A7CDF40-F6F9-4168-B619-118FAB35E6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555631"/>
              </p:ext>
            </p:extLst>
          </p:nvPr>
        </p:nvGraphicFramePr>
        <p:xfrm>
          <a:off x="7420578" y="4128390"/>
          <a:ext cx="4333629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413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09973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955040">
                  <a:extLst>
                    <a:ext uri="{9D8B030D-6E8A-4147-A177-3AD203B41FA5}">
                      <a16:colId xmlns:a16="http://schemas.microsoft.com/office/drawing/2014/main" val="3930918504"/>
                    </a:ext>
                  </a:extLst>
                </a:gridCol>
                <a:gridCol w="1554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Buy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Milk &amp; Bread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816475"/>
                  </a:ext>
                </a:extLst>
              </a:tr>
            </a:tbl>
          </a:graphicData>
        </a:graphic>
      </p:graphicFrame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4BBDA66-27CF-44C3-8C3B-D20BAD269B3F}"/>
              </a:ext>
            </a:extLst>
          </p:cNvPr>
          <p:cNvCxnSpPr>
            <a:cxnSpLocks/>
          </p:cNvCxnSpPr>
          <p:nvPr/>
        </p:nvCxnSpPr>
        <p:spPr>
          <a:xfrm>
            <a:off x="6789033" y="3073426"/>
            <a:ext cx="0" cy="5225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70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16" grpId="0"/>
      <p:bldP spid="22" grpId="0"/>
      <p:bldP spid="24" grpId="0"/>
      <p:bldP spid="28" grpId="0"/>
      <p:bldP spid="32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47400" cy="1325563"/>
          </a:xfrm>
        </p:spPr>
        <p:txBody>
          <a:bodyPr>
            <a:normAutofit/>
          </a:bodyPr>
          <a:lstStyle/>
          <a:p>
            <a:r>
              <a:rPr lang="en-US" sz="3600" noProof="0" dirty="0"/>
              <a:t>Authorization with authentication</a:t>
            </a:r>
          </a:p>
        </p:txBody>
      </p:sp>
      <p:pic>
        <p:nvPicPr>
          <p:cNvPr id="22" name="Graphic 21" descr="Computer">
            <a:extLst>
              <a:ext uri="{FF2B5EF4-FFF2-40B4-BE49-F238E27FC236}">
                <a16:creationId xmlns:a16="http://schemas.microsoft.com/office/drawing/2014/main" id="{3C46F423-EC56-4344-8B8F-0F30EBA84E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9915" y="1152076"/>
            <a:ext cx="1372107" cy="137379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D7FBEC3-C4E9-495A-B1ED-D126256066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4900" y="1410819"/>
            <a:ext cx="442249" cy="856306"/>
          </a:xfrm>
          <a:prstGeom prst="rect">
            <a:avLst/>
          </a:prstGeom>
        </p:spPr>
      </p:pic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831CE03-4E6C-470E-A553-560C5E7F4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5865" y="2294218"/>
            <a:ext cx="1600200" cy="424732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noProof="0" dirty="0"/>
              <a:t>Client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1885259-B82A-480A-8460-F7727C405CA6}"/>
              </a:ext>
            </a:extLst>
          </p:cNvPr>
          <p:cNvCxnSpPr>
            <a:cxnSpLocks/>
          </p:cNvCxnSpPr>
          <p:nvPr/>
        </p:nvCxnSpPr>
        <p:spPr>
          <a:xfrm flipH="1">
            <a:off x="1975368" y="2718950"/>
            <a:ext cx="1" cy="333353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127C314-ADEB-4172-B13B-933CC4F517A5}"/>
              </a:ext>
            </a:extLst>
          </p:cNvPr>
          <p:cNvCxnSpPr/>
          <p:nvPr/>
        </p:nvCxnSpPr>
        <p:spPr>
          <a:xfrm flipH="1">
            <a:off x="6896023" y="2736382"/>
            <a:ext cx="1" cy="333353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DD6FC4BA-56C3-428A-9ABC-5149EB381E0E}"/>
              </a:ext>
            </a:extLst>
          </p:cNvPr>
          <p:cNvSpPr txBox="1">
            <a:spLocks/>
          </p:cNvSpPr>
          <p:nvPr/>
        </p:nvSpPr>
        <p:spPr>
          <a:xfrm>
            <a:off x="6095924" y="2231480"/>
            <a:ext cx="1600200" cy="4247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Server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7640022-4A3D-4FA2-B782-481925105F53}"/>
              </a:ext>
            </a:extLst>
          </p:cNvPr>
          <p:cNvCxnSpPr>
            <a:cxnSpLocks/>
          </p:cNvCxnSpPr>
          <p:nvPr/>
        </p:nvCxnSpPr>
        <p:spPr>
          <a:xfrm>
            <a:off x="2098306" y="2812779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55C310-BBC1-46CE-A0DD-098D0984DAE7}"/>
              </a:ext>
            </a:extLst>
          </p:cNvPr>
          <p:cNvCxnSpPr>
            <a:cxnSpLocks/>
          </p:cNvCxnSpPr>
          <p:nvPr/>
        </p:nvCxnSpPr>
        <p:spPr>
          <a:xfrm>
            <a:off x="6779064" y="3037275"/>
            <a:ext cx="0" cy="2251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82E68D0B-8CBD-49E6-A440-C73105B6E849}"/>
              </a:ext>
            </a:extLst>
          </p:cNvPr>
          <p:cNvSpPr txBox="1">
            <a:spLocks/>
          </p:cNvSpPr>
          <p:nvPr/>
        </p:nvSpPr>
        <p:spPr>
          <a:xfrm>
            <a:off x="2709028" y="1936265"/>
            <a:ext cx="2762064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1"/>
                </a:solidFill>
              </a:rPr>
              <a:t>GET /notes/1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Username: Alice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Password: abc123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561F322-F6A0-4477-84C2-B42563C37BA3}"/>
              </a:ext>
            </a:extLst>
          </p:cNvPr>
          <p:cNvCxnSpPr>
            <a:cxnSpLocks/>
          </p:cNvCxnSpPr>
          <p:nvPr/>
        </p:nvCxnSpPr>
        <p:spPr>
          <a:xfrm flipH="1">
            <a:off x="2092641" y="3281091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CC7F15C4-0416-4AFE-8742-D38B1F2F217E}"/>
              </a:ext>
            </a:extLst>
          </p:cNvPr>
          <p:cNvSpPr txBox="1">
            <a:spLocks/>
          </p:cNvSpPr>
          <p:nvPr/>
        </p:nvSpPr>
        <p:spPr>
          <a:xfrm>
            <a:off x="5295977" y="3400386"/>
            <a:ext cx="1555069" cy="3693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1"/>
                </a:solidFill>
              </a:rPr>
              <a:t>200 OK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0" name="Content Placeholder 3">
            <a:extLst>
              <a:ext uri="{FF2B5EF4-FFF2-40B4-BE49-F238E27FC236}">
                <a16:creationId xmlns:a16="http://schemas.microsoft.com/office/drawing/2014/main" id="{76C55284-10D6-4CF1-9073-1AC12CBD7735}"/>
              </a:ext>
            </a:extLst>
          </p:cNvPr>
          <p:cNvSpPr txBox="1">
            <a:spLocks/>
          </p:cNvSpPr>
          <p:nvPr/>
        </p:nvSpPr>
        <p:spPr>
          <a:xfrm>
            <a:off x="8062777" y="1686039"/>
            <a:ext cx="3047250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Accounts</a:t>
            </a:r>
          </a:p>
        </p:txBody>
      </p:sp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744FF8F0-1DD6-479B-BC22-307D4C44E2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03296"/>
              </p:ext>
            </p:extLst>
          </p:nvPr>
        </p:nvGraphicFramePr>
        <p:xfrm>
          <a:off x="8062777" y="2021252"/>
          <a:ext cx="30472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4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1325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2" name="Content Placeholder 3">
            <a:extLst>
              <a:ext uri="{FF2B5EF4-FFF2-40B4-BE49-F238E27FC236}">
                <a16:creationId xmlns:a16="http://schemas.microsoft.com/office/drawing/2014/main" id="{BB44AAB4-4E43-40E2-B434-4D70FDA5FB93}"/>
              </a:ext>
            </a:extLst>
          </p:cNvPr>
          <p:cNvSpPr txBox="1">
            <a:spLocks/>
          </p:cNvSpPr>
          <p:nvPr/>
        </p:nvSpPr>
        <p:spPr>
          <a:xfrm>
            <a:off x="7420578" y="4435413"/>
            <a:ext cx="4333622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Notes</a:t>
            </a:r>
          </a:p>
        </p:txBody>
      </p:sp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31464BF6-F3EE-43F5-A67A-5F85A803B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535675"/>
              </p:ext>
            </p:extLst>
          </p:nvPr>
        </p:nvGraphicFramePr>
        <p:xfrm>
          <a:off x="7420578" y="4786494"/>
          <a:ext cx="433362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13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09973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955040">
                  <a:extLst>
                    <a:ext uri="{9D8B030D-6E8A-4147-A177-3AD203B41FA5}">
                      <a16:colId xmlns:a16="http://schemas.microsoft.com/office/drawing/2014/main" val="3930918504"/>
                    </a:ext>
                  </a:extLst>
                </a:gridCol>
                <a:gridCol w="1554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AccountId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1424AE92-9B69-4203-92F3-91A3DCC487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728179"/>
              </p:ext>
            </p:extLst>
          </p:nvPr>
        </p:nvGraphicFramePr>
        <p:xfrm>
          <a:off x="8059712" y="2392092"/>
          <a:ext cx="304725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104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1325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abc123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4A1007B2-2EC0-413C-A4DE-ECC92B1F8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919780"/>
              </p:ext>
            </p:extLst>
          </p:nvPr>
        </p:nvGraphicFramePr>
        <p:xfrm>
          <a:off x="7420578" y="5154550"/>
          <a:ext cx="4333629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413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09973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955040">
                  <a:extLst>
                    <a:ext uri="{9D8B030D-6E8A-4147-A177-3AD203B41FA5}">
                      <a16:colId xmlns:a16="http://schemas.microsoft.com/office/drawing/2014/main" val="3930918504"/>
                    </a:ext>
                  </a:extLst>
                </a:gridCol>
                <a:gridCol w="1554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Buy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Milk &amp; Bread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816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01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47400" cy="1325563"/>
          </a:xfrm>
        </p:spPr>
        <p:txBody>
          <a:bodyPr>
            <a:normAutofit/>
          </a:bodyPr>
          <a:lstStyle/>
          <a:p>
            <a:r>
              <a:rPr lang="en-US" sz="3600" noProof="0" dirty="0"/>
              <a:t>Authorization with Sessions</a:t>
            </a:r>
          </a:p>
        </p:txBody>
      </p:sp>
      <p:pic>
        <p:nvPicPr>
          <p:cNvPr id="6" name="Graphic 5" descr="Computer">
            <a:extLst>
              <a:ext uri="{FF2B5EF4-FFF2-40B4-BE49-F238E27FC236}">
                <a16:creationId xmlns:a16="http://schemas.microsoft.com/office/drawing/2014/main" id="{DBCE107A-367E-4A91-B795-E8AB39C6F9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9915" y="1152076"/>
            <a:ext cx="1372107" cy="13737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64EAECD-4B29-4766-9148-33F2CC83AC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4900" y="1410819"/>
            <a:ext cx="442249" cy="85630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577EFEA-BBCE-4D19-A16A-91755058A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5865" y="2294218"/>
            <a:ext cx="1600200" cy="424732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noProof="0" dirty="0"/>
              <a:t>Client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0B96A42-9C17-4E25-8524-23782D6448CA}"/>
              </a:ext>
            </a:extLst>
          </p:cNvPr>
          <p:cNvSpPr txBox="1">
            <a:spLocks/>
          </p:cNvSpPr>
          <p:nvPr/>
        </p:nvSpPr>
        <p:spPr>
          <a:xfrm>
            <a:off x="6095924" y="2231480"/>
            <a:ext cx="1600200" cy="4247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Server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F445CD2-8DBF-4034-A1A1-3192CF296F7A}"/>
              </a:ext>
            </a:extLst>
          </p:cNvPr>
          <p:cNvCxnSpPr>
            <a:cxnSpLocks/>
          </p:cNvCxnSpPr>
          <p:nvPr/>
        </p:nvCxnSpPr>
        <p:spPr>
          <a:xfrm flipH="1">
            <a:off x="1975368" y="2718950"/>
            <a:ext cx="1" cy="333353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0E7786C-A90E-4105-9846-FBFFB54AD2B6}"/>
              </a:ext>
            </a:extLst>
          </p:cNvPr>
          <p:cNvCxnSpPr/>
          <p:nvPr/>
        </p:nvCxnSpPr>
        <p:spPr>
          <a:xfrm flipH="1">
            <a:off x="6896023" y="2736382"/>
            <a:ext cx="1" cy="333353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0AA8FC0-598D-4776-81AD-541B09867080}"/>
              </a:ext>
            </a:extLst>
          </p:cNvPr>
          <p:cNvSpPr txBox="1">
            <a:spLocks/>
          </p:cNvSpPr>
          <p:nvPr/>
        </p:nvSpPr>
        <p:spPr>
          <a:xfrm>
            <a:off x="4835033" y="5971408"/>
            <a:ext cx="1606407" cy="37235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200 OK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F8F029B0-6D0B-4179-BA26-A85206F0484C}"/>
              </a:ext>
            </a:extLst>
          </p:cNvPr>
          <p:cNvSpPr txBox="1">
            <a:spLocks/>
          </p:cNvSpPr>
          <p:nvPr/>
        </p:nvSpPr>
        <p:spPr>
          <a:xfrm>
            <a:off x="8062777" y="1686039"/>
            <a:ext cx="3047250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Accounts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21A5B0B4-12B9-4014-A9A9-D9163F7411F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062777" y="2021252"/>
          <a:ext cx="30472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4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1325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46C7343F-BC52-43F5-A5A7-5BDCFA8100E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059712" y="2392092"/>
          <a:ext cx="304725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104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1325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abc123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D66DA97F-E03E-4DA1-83CF-75DAF75D9216}"/>
              </a:ext>
            </a:extLst>
          </p:cNvPr>
          <p:cNvSpPr txBox="1">
            <a:spLocks/>
          </p:cNvSpPr>
          <p:nvPr/>
        </p:nvSpPr>
        <p:spPr>
          <a:xfrm>
            <a:off x="8240365" y="2945163"/>
            <a:ext cx="2682221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Sessions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F2764C1D-BE90-4602-AA11-B28A8948E3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275821"/>
              </p:ext>
            </p:extLst>
          </p:nvPr>
        </p:nvGraphicFramePr>
        <p:xfrm>
          <a:off x="8240365" y="3275363"/>
          <a:ext cx="26822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480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81751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AccountId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554D8DBF-9834-4E75-997D-F6B06208F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863684"/>
              </p:ext>
            </p:extLst>
          </p:nvPr>
        </p:nvGraphicFramePr>
        <p:xfrm>
          <a:off x="8242221" y="3638863"/>
          <a:ext cx="2682231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0480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81751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abcdefghij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896341"/>
                  </a:ext>
                </a:extLst>
              </a:tr>
            </a:tbl>
          </a:graphicData>
        </a:graphic>
      </p:graphicFrame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01F663F-132D-4394-9A25-1C95F6D719BB}"/>
              </a:ext>
            </a:extLst>
          </p:cNvPr>
          <p:cNvCxnSpPr>
            <a:cxnSpLocks/>
          </p:cNvCxnSpPr>
          <p:nvPr/>
        </p:nvCxnSpPr>
        <p:spPr>
          <a:xfrm>
            <a:off x="2111344" y="2796956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0ABCE84-DE3A-4226-A7F7-032688A49BBA}"/>
              </a:ext>
            </a:extLst>
          </p:cNvPr>
          <p:cNvCxnSpPr>
            <a:cxnSpLocks/>
          </p:cNvCxnSpPr>
          <p:nvPr/>
        </p:nvCxnSpPr>
        <p:spPr>
          <a:xfrm>
            <a:off x="6792102" y="3021452"/>
            <a:ext cx="0" cy="2251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FB440D6F-602A-4735-AFB7-6054AF9BC1C6}"/>
              </a:ext>
            </a:extLst>
          </p:cNvPr>
          <p:cNvSpPr txBox="1">
            <a:spLocks/>
          </p:cNvSpPr>
          <p:nvPr/>
        </p:nvSpPr>
        <p:spPr>
          <a:xfrm>
            <a:off x="2722066" y="1920442"/>
            <a:ext cx="2762064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1"/>
                </a:solidFill>
              </a:rPr>
              <a:t>POST /login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Username: Alice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Password: abc123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46AD6CE-429F-425C-97D3-48E07C50DE59}"/>
              </a:ext>
            </a:extLst>
          </p:cNvPr>
          <p:cNvCxnSpPr>
            <a:cxnSpLocks/>
          </p:cNvCxnSpPr>
          <p:nvPr/>
        </p:nvCxnSpPr>
        <p:spPr>
          <a:xfrm flipH="1">
            <a:off x="2105679" y="3265268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9DEA327D-910E-4285-9246-74F60D795E23}"/>
              </a:ext>
            </a:extLst>
          </p:cNvPr>
          <p:cNvSpPr txBox="1">
            <a:spLocks/>
          </p:cNvSpPr>
          <p:nvPr/>
        </p:nvSpPr>
        <p:spPr>
          <a:xfrm>
            <a:off x="4711341" y="3367533"/>
            <a:ext cx="2272423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1"/>
                </a:solidFill>
              </a:rPr>
              <a:t>200 OK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Create cookie: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 Name: </a:t>
            </a:r>
            <a:r>
              <a:rPr lang="en-US" sz="2000" dirty="0" err="1">
                <a:solidFill>
                  <a:schemeClr val="tx1"/>
                </a:solidFill>
              </a:rPr>
              <a:t>SessionId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 Value: </a:t>
            </a:r>
            <a:r>
              <a:rPr lang="en-US" sz="2000" dirty="0" err="1">
                <a:solidFill>
                  <a:schemeClr val="tx1"/>
                </a:solidFill>
              </a:rPr>
              <a:t>abcdefghij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27EF708-A9AD-46B7-A60D-194471C6ECFC}"/>
              </a:ext>
            </a:extLst>
          </p:cNvPr>
          <p:cNvCxnSpPr>
            <a:cxnSpLocks/>
          </p:cNvCxnSpPr>
          <p:nvPr/>
        </p:nvCxnSpPr>
        <p:spPr>
          <a:xfrm>
            <a:off x="2119168" y="3475237"/>
            <a:ext cx="0" cy="207414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95FC4F0-4910-4431-A949-7FFEE0E8DD19}"/>
              </a:ext>
            </a:extLst>
          </p:cNvPr>
          <p:cNvCxnSpPr>
            <a:cxnSpLocks/>
          </p:cNvCxnSpPr>
          <p:nvPr/>
        </p:nvCxnSpPr>
        <p:spPr>
          <a:xfrm>
            <a:off x="2119168" y="5549386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670A49C1-DE93-41BF-927E-DCA0002A141E}"/>
              </a:ext>
            </a:extLst>
          </p:cNvPr>
          <p:cNvSpPr txBox="1">
            <a:spLocks/>
          </p:cNvSpPr>
          <p:nvPr/>
        </p:nvSpPr>
        <p:spPr>
          <a:xfrm>
            <a:off x="2196054" y="3528740"/>
            <a:ext cx="2762064" cy="203132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1"/>
                </a:solidFill>
              </a:rPr>
              <a:t>POST /create-note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Title: To Buy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Content: Milk &amp; Bread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Account id: 1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Cookie: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 Name: </a:t>
            </a:r>
            <a:r>
              <a:rPr lang="en-US" sz="2000" dirty="0" err="1">
                <a:solidFill>
                  <a:schemeClr val="tx1"/>
                </a:solidFill>
              </a:rPr>
              <a:t>SessionId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 Value: </a:t>
            </a:r>
            <a:r>
              <a:rPr lang="en-US" sz="2000" dirty="0" err="1">
                <a:solidFill>
                  <a:schemeClr val="tx1"/>
                </a:solidFill>
              </a:rPr>
              <a:t>abcdefghij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A30412A-9B70-4AE9-9792-0D0FF429B71D}"/>
              </a:ext>
            </a:extLst>
          </p:cNvPr>
          <p:cNvCxnSpPr>
            <a:cxnSpLocks/>
          </p:cNvCxnSpPr>
          <p:nvPr/>
        </p:nvCxnSpPr>
        <p:spPr>
          <a:xfrm flipH="1">
            <a:off x="2119168" y="5946577"/>
            <a:ext cx="4699330" cy="2099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3B902A4-D761-4065-A70B-40E7DE74FFF8}"/>
              </a:ext>
            </a:extLst>
          </p:cNvPr>
          <p:cNvCxnSpPr>
            <a:cxnSpLocks/>
          </p:cNvCxnSpPr>
          <p:nvPr/>
        </p:nvCxnSpPr>
        <p:spPr>
          <a:xfrm>
            <a:off x="6819137" y="5759355"/>
            <a:ext cx="0" cy="18977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Content Placeholder 3">
            <a:extLst>
              <a:ext uri="{FF2B5EF4-FFF2-40B4-BE49-F238E27FC236}">
                <a16:creationId xmlns:a16="http://schemas.microsoft.com/office/drawing/2014/main" id="{2D12CA2A-E882-4E55-BA2B-47D234B0B30C}"/>
              </a:ext>
            </a:extLst>
          </p:cNvPr>
          <p:cNvSpPr txBox="1">
            <a:spLocks/>
          </p:cNvSpPr>
          <p:nvPr/>
        </p:nvSpPr>
        <p:spPr>
          <a:xfrm>
            <a:off x="7420578" y="4435413"/>
            <a:ext cx="4333622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latin typeface="Georgia" panose="02040502050405020303" pitchFamily="18" charset="0"/>
              </a:rPr>
              <a:t>Notes</a:t>
            </a:r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264E03D4-DE1C-4864-9127-53C647F11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552948"/>
              </p:ext>
            </p:extLst>
          </p:nvPr>
        </p:nvGraphicFramePr>
        <p:xfrm>
          <a:off x="7420578" y="4786494"/>
          <a:ext cx="433362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13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09973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955040">
                  <a:extLst>
                    <a:ext uri="{9D8B030D-6E8A-4147-A177-3AD203B41FA5}">
                      <a16:colId xmlns:a16="http://schemas.microsoft.com/office/drawing/2014/main" val="3930918504"/>
                    </a:ext>
                  </a:extLst>
                </a:gridCol>
                <a:gridCol w="1554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AccountId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AD03F31E-7B61-4C76-8105-F6229302CA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291219"/>
              </p:ext>
            </p:extLst>
          </p:nvPr>
        </p:nvGraphicFramePr>
        <p:xfrm>
          <a:off x="7420578" y="5154550"/>
          <a:ext cx="4333629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4139">
                  <a:extLst>
                    <a:ext uri="{9D8B030D-6E8A-4147-A177-3AD203B41FA5}">
                      <a16:colId xmlns:a16="http://schemas.microsoft.com/office/drawing/2014/main" val="1367339621"/>
                    </a:ext>
                  </a:extLst>
                </a:gridCol>
                <a:gridCol w="1309973">
                  <a:extLst>
                    <a:ext uri="{9D8B030D-6E8A-4147-A177-3AD203B41FA5}">
                      <a16:colId xmlns:a16="http://schemas.microsoft.com/office/drawing/2014/main" val="2218597324"/>
                    </a:ext>
                  </a:extLst>
                </a:gridCol>
                <a:gridCol w="955040">
                  <a:extLst>
                    <a:ext uri="{9D8B030D-6E8A-4147-A177-3AD203B41FA5}">
                      <a16:colId xmlns:a16="http://schemas.microsoft.com/office/drawing/2014/main" val="3930918504"/>
                    </a:ext>
                  </a:extLst>
                </a:gridCol>
                <a:gridCol w="1554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Buy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Milk &amp; Bread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816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956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6" grpId="0"/>
      <p:bldP spid="42" grpId="0"/>
      <p:bldP spid="44" grpId="0"/>
      <p:bldP spid="47" grpId="0"/>
    </p:bldLst>
  </p:timing>
</p:sld>
</file>

<file path=ppt/theme/theme1.xml><?xml version="1.0" encoding="utf-8"?>
<a:theme xmlns:a="http://schemas.openxmlformats.org/drawingml/2006/main" name="JU Grå">
  <a:themeElements>
    <a:clrScheme name="JU">
      <a:dk1>
        <a:srgbClr val="000000"/>
      </a:dk1>
      <a:lt1>
        <a:srgbClr val="FFFFFF"/>
      </a:lt1>
      <a:dk2>
        <a:srgbClr val="003865"/>
      </a:dk2>
      <a:lt2>
        <a:srgbClr val="EBEBDF"/>
      </a:lt2>
      <a:accent1>
        <a:srgbClr val="961B81"/>
      </a:accent1>
      <a:accent2>
        <a:srgbClr val="FFB500"/>
      </a:accent2>
      <a:accent3>
        <a:srgbClr val="003865"/>
      </a:accent3>
      <a:accent4>
        <a:srgbClr val="EBEBDF"/>
      </a:accent4>
      <a:accent5>
        <a:srgbClr val="009CDE"/>
      </a:accent5>
      <a:accent6>
        <a:srgbClr val="007A33"/>
      </a:accent6>
      <a:hlink>
        <a:srgbClr val="EBEBDF"/>
      </a:hlink>
      <a:folHlink>
        <a:srgbClr val="961B81"/>
      </a:folHlink>
    </a:clrScheme>
    <a:fontScheme name="Custom 1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27660</TotalTime>
  <Words>853</Words>
  <Application>Microsoft Office PowerPoint</Application>
  <PresentationFormat>Widescreen</PresentationFormat>
  <Paragraphs>387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Georgia</vt:lpstr>
      <vt:lpstr>Wingdings</vt:lpstr>
      <vt:lpstr>JU Grå</vt:lpstr>
      <vt:lpstr>PowerPoint Presentation</vt:lpstr>
      <vt:lpstr>Designing Account Systems</vt:lpstr>
      <vt:lpstr>Authorization</vt:lpstr>
      <vt:lpstr>Authentication &amp; Authorization</vt:lpstr>
      <vt:lpstr>Comparing to real life</vt:lpstr>
      <vt:lpstr>Implementing authentication</vt:lpstr>
      <vt:lpstr>Authorization with authentication</vt:lpstr>
      <vt:lpstr>Authorization with authentication</vt:lpstr>
      <vt:lpstr>Authorization with Sessions</vt:lpstr>
      <vt:lpstr>Authorization with Sessions</vt:lpstr>
      <vt:lpstr>Sign in as someone else</vt:lpstr>
      <vt:lpstr>If we are Hacked</vt:lpstr>
      <vt:lpstr>Encryption</vt:lpstr>
      <vt:lpstr>If we are hacked</vt:lpstr>
      <vt:lpstr>Hashing (mul + mod)</vt:lpstr>
      <vt:lpstr>If we are hacked</vt:lpstr>
      <vt:lpstr>If we are hacked</vt:lpstr>
      <vt:lpstr>What more can we do?</vt:lpstr>
      <vt:lpstr>Fun of the day</vt:lpstr>
      <vt:lpstr>Fun of the day</vt:lpstr>
    </vt:vector>
  </TitlesOfParts>
  <Company>Jönköping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Oskar Pollack</dc:creator>
  <cp:lastModifiedBy>Peter Larsson-Green</cp:lastModifiedBy>
  <cp:revision>417</cp:revision>
  <dcterms:created xsi:type="dcterms:W3CDTF">2015-07-17T09:22:03Z</dcterms:created>
  <dcterms:modified xsi:type="dcterms:W3CDTF">2018-10-02T06:28:38Z</dcterms:modified>
</cp:coreProperties>
</file>