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35" r:id="rId3"/>
    <p:sldId id="362" r:id="rId4"/>
    <p:sldId id="414" r:id="rId5"/>
    <p:sldId id="363" r:id="rId6"/>
    <p:sldId id="421" r:id="rId7"/>
    <p:sldId id="364" r:id="rId8"/>
    <p:sldId id="420" r:id="rId9"/>
    <p:sldId id="365" r:id="rId10"/>
    <p:sldId id="366" r:id="rId11"/>
    <p:sldId id="367" r:id="rId12"/>
    <p:sldId id="368" r:id="rId13"/>
    <p:sldId id="370" r:id="rId14"/>
    <p:sldId id="371" r:id="rId15"/>
    <p:sldId id="372" r:id="rId16"/>
    <p:sldId id="422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FFB500"/>
    <a:srgbClr val="961B81"/>
    <a:srgbClr val="C0C0C0"/>
    <a:srgbClr val="F2F2F2"/>
    <a:srgbClr val="EAEAEA"/>
    <a:srgbClr val="787878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5501" autoAdjust="0"/>
  </p:normalViewPr>
  <p:slideViewPr>
    <p:cSldViewPr snapToGrid="0">
      <p:cViewPr varScale="1">
        <p:scale>
          <a:sx n="68" d="100"/>
          <a:sy n="68" d="100"/>
        </p:scale>
        <p:origin x="200" y="52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1/5/2022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2022-01-05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en-US/docs/Web/Events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tml.spec.whatwg.org/multipage/dom.html#the-document-object" TargetMode="External"/><Relationship Id="rId2" Type="http://schemas.openxmlformats.org/officeDocument/2006/relationships/hyperlink" Target="https://html.spec.whatwg.org/multipage/tables.html#the-table-element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html.spec.whatwg.org/" TargetMode="External"/><Relationship Id="rId4" Type="http://schemas.openxmlformats.org/officeDocument/2006/relationships/hyperlink" Target="https://dom.spec.whatwg.or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5150005" cy="483465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&lt;title&gt;Hi!&lt;/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&lt;script&gt;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&lt;/script&gt;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&lt;p id="p"&gt;Boring text.&lt;/p&gt;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3" name="Cloud Callout 2"/>
          <p:cNvSpPr/>
          <p:nvPr/>
        </p:nvSpPr>
        <p:spPr>
          <a:xfrm>
            <a:off x="5330283" y="691376"/>
            <a:ext cx="3501483" cy="1739590"/>
          </a:xfrm>
          <a:prstGeom prst="cloudCallout">
            <a:avLst>
              <a:gd name="adj1" fmla="val -48580"/>
              <a:gd name="adj2" fmla="val 1037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Executed before the </a:t>
            </a:r>
            <a:r>
              <a:rPr lang="en-US"/>
              <a:t>browser has </a:t>
            </a:r>
            <a:r>
              <a:rPr lang="en-US" dirty="0"/>
              <a:t>read the code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  <a:r>
              <a:rPr lang="en-US" dirty="0"/>
              <a:t>!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413202" y="3523404"/>
            <a:ext cx="5974638" cy="7822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 = document.getElementById("p")</a:t>
            </a:r>
          </a:p>
          <a:p>
            <a:pPr marL="0" indent="0">
              <a:buNone/>
            </a:pP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p.innerText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"Fun text!"</a:t>
            </a:r>
          </a:p>
        </p:txBody>
      </p:sp>
      <p:sp>
        <p:nvSpPr>
          <p:cNvPr id="4" name="Isosceles Triangle 3"/>
          <p:cNvSpPr/>
          <p:nvPr/>
        </p:nvSpPr>
        <p:spPr>
          <a:xfrm rot="16200000">
            <a:off x="2507164" y="3391936"/>
            <a:ext cx="774571" cy="1037505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3413202" y="3523403"/>
            <a:ext cx="5974638" cy="77457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 flipV="1">
            <a:off x="3413202" y="3523403"/>
            <a:ext cx="5974638" cy="7745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87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build="p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5150005" cy="483465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&lt;title&gt;Hi!&lt;/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&lt;script&gt;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&lt;/script&gt;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&lt;p id="p"&gt;Boring text.&lt;/p&gt;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611808" y="1920400"/>
            <a:ext cx="6320352" cy="32137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changeText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 = document.getElementById("p")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p.innerText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"Fun text!"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document.addEventListener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DOMContentLoaded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changeText</a:t>
            </a:r>
            <a:endParaRPr lang="sv-S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4" name="Isosceles Triangle 3"/>
          <p:cNvSpPr/>
          <p:nvPr/>
        </p:nvSpPr>
        <p:spPr>
          <a:xfrm rot="16200000">
            <a:off x="3106467" y="2792632"/>
            <a:ext cx="774571" cy="2236111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2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95971" y="1517690"/>
            <a:ext cx="5624384" cy="401648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&lt;title&gt;Hi!&lt;/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&lt;script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="file.js"&gt;&lt;/script&gt;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&lt;p id="p"&gt;Boring text.&lt;/p&gt;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5859702" y="1517690"/>
            <a:ext cx="6291658" cy="32137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changeText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 =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("p")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p.innerText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text!"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document.addEventListener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DOMContentLoaded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changeText</a:t>
            </a:r>
            <a:endParaRPr lang="sv-S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948249" y="5595959"/>
            <a:ext cx="2102708" cy="377026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index.html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951911" y="4846315"/>
            <a:ext cx="2102708" cy="3770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file.js</a:t>
            </a:r>
          </a:p>
        </p:txBody>
      </p:sp>
    </p:spTree>
    <p:extLst>
      <p:ext uri="{BB962C8B-B14F-4D97-AF65-F5344CB8AC3E}">
        <p14:creationId xmlns:p14="http://schemas.microsoft.com/office/powerpoint/2010/main" val="236460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55331" y="1517690"/>
            <a:ext cx="5624384" cy="401648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&lt;title&gt;Hi!&lt;/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&lt;script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="file.js"&gt;&lt;/script&gt;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&gt;0&lt;/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907280" y="1027906"/>
            <a:ext cx="7217582" cy="564513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document.addEventListener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DOMContentLoaded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 =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document.body.firstElementChild</a:t>
            </a:r>
            <a:endParaRPr lang="sv-S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b.addEventListener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sv-S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sv-S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oldCount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parseInt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b.innerHTML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sv-S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newCount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oldCount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b.innerHTML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newCount</a:t>
            </a:r>
            <a:endParaRPr lang="sv-S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)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742028" y="4852404"/>
            <a:ext cx="753762" cy="49075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/>
              <a:t>0</a:t>
            </a:r>
            <a:endParaRPr lang="en-US" sz="2800" dirty="0"/>
          </a:p>
        </p:txBody>
      </p:sp>
      <p:sp>
        <p:nvSpPr>
          <p:cNvPr id="10" name="Rounded Rectangle 9"/>
          <p:cNvSpPr/>
          <p:nvPr/>
        </p:nvSpPr>
        <p:spPr>
          <a:xfrm>
            <a:off x="2704820" y="4852624"/>
            <a:ext cx="753762" cy="49075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/>
              <a:t>1</a:t>
            </a:r>
            <a:endParaRPr lang="en-US" sz="2800" dirty="0"/>
          </a:p>
        </p:txBody>
      </p:sp>
      <p:sp>
        <p:nvSpPr>
          <p:cNvPr id="11" name="Rounded Rectangle 10"/>
          <p:cNvSpPr/>
          <p:nvPr/>
        </p:nvSpPr>
        <p:spPr>
          <a:xfrm>
            <a:off x="3669160" y="4852404"/>
            <a:ext cx="753762" cy="49075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8855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More about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900719" cy="343786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v-SE" dirty="0"/>
              <a:t>There exists many of them:</a:t>
            </a:r>
          </a:p>
          <a:p>
            <a:r>
              <a:rPr lang="en-US" sz="1800" dirty="0">
                <a:hlinkClick r:id="rId2"/>
              </a:rPr>
              <a:t>https://developer.mozilla.org/en-US/docs/Web/Events</a:t>
            </a:r>
            <a:r>
              <a:rPr lang="en-US" sz="1800" dirty="0"/>
              <a:t> </a:t>
            </a:r>
          </a:p>
          <a:p>
            <a:pPr marL="0" indent="0">
              <a:buNone/>
            </a:pPr>
            <a:r>
              <a:rPr lang="sv-SE" dirty="0"/>
              <a:t>Not all elements support all events, but some common:</a:t>
            </a:r>
          </a:p>
          <a:p>
            <a:r>
              <a:rPr lang="sv-SE" dirty="0">
                <a:latin typeface="Courier"/>
              </a:rPr>
              <a:t>DOMContentLoaded</a:t>
            </a:r>
            <a:r>
              <a:rPr lang="sv-SE" dirty="0"/>
              <a:t> (for the </a:t>
            </a:r>
            <a:r>
              <a:rPr lang="sv-SE" dirty="0">
                <a:latin typeface="Courier"/>
              </a:rPr>
              <a:t>document</a:t>
            </a:r>
            <a:r>
              <a:rPr lang="sv-SE" dirty="0"/>
              <a:t> object).</a:t>
            </a:r>
          </a:p>
          <a:p>
            <a:r>
              <a:rPr lang="sv-SE" dirty="0">
                <a:latin typeface="Courier"/>
              </a:rPr>
              <a:t>keydown</a:t>
            </a:r>
            <a:r>
              <a:rPr lang="sv-SE" dirty="0"/>
              <a:t>, </a:t>
            </a:r>
            <a:r>
              <a:rPr lang="sv-SE" dirty="0">
                <a:latin typeface="Courier"/>
              </a:rPr>
              <a:t>keypress</a:t>
            </a:r>
            <a:r>
              <a:rPr lang="sv-SE" dirty="0"/>
              <a:t>, </a:t>
            </a:r>
            <a:r>
              <a:rPr lang="sv-SE" dirty="0">
                <a:latin typeface="Courier"/>
              </a:rPr>
              <a:t>keyup</a:t>
            </a:r>
            <a:r>
              <a:rPr lang="sv-SE" dirty="0"/>
              <a:t> (for elements that can have focus).</a:t>
            </a:r>
          </a:p>
          <a:p>
            <a:r>
              <a:rPr lang="sv-SE" dirty="0">
                <a:latin typeface="Courier"/>
              </a:rPr>
              <a:t>click</a:t>
            </a:r>
            <a:r>
              <a:rPr lang="sv-SE" dirty="0"/>
              <a:t>, </a:t>
            </a:r>
            <a:r>
              <a:rPr lang="sv-SE" dirty="0">
                <a:latin typeface="Courier"/>
              </a:rPr>
              <a:t>mousemove</a:t>
            </a:r>
            <a:r>
              <a:rPr lang="sv-SE" dirty="0"/>
              <a:t>, </a:t>
            </a:r>
            <a:r>
              <a:rPr lang="sv-SE" dirty="0">
                <a:latin typeface="Courier"/>
              </a:rPr>
              <a:t>mouseenter</a:t>
            </a:r>
            <a:r>
              <a:rPr lang="sv-SE" dirty="0"/>
              <a:t> (for elements that are shown).</a:t>
            </a:r>
          </a:p>
          <a:p>
            <a:r>
              <a:rPr lang="sv-SE" dirty="0">
                <a:latin typeface="Courier"/>
              </a:rPr>
              <a:t>reset</a:t>
            </a:r>
            <a:r>
              <a:rPr lang="sv-SE" dirty="0">
                <a:latin typeface="+mn-lt"/>
              </a:rPr>
              <a:t>, </a:t>
            </a:r>
            <a:r>
              <a:rPr lang="sv-SE" dirty="0">
                <a:latin typeface="Courier"/>
              </a:rPr>
              <a:t>submit</a:t>
            </a:r>
            <a:r>
              <a:rPr lang="sv-SE" dirty="0"/>
              <a:t> (for </a:t>
            </a:r>
            <a:r>
              <a:rPr lang="sv-SE" dirty="0">
                <a:latin typeface="Courier"/>
              </a:rPr>
              <a:t>&lt;form&gt;</a:t>
            </a:r>
            <a:r>
              <a:rPr lang="sv-SE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3927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431191"/>
            <a:ext cx="10515600" cy="19902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&lt;form id="form"&gt;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&lt;input id="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="text"&gt;&lt;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&lt;input id="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"&gt;&lt;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&lt;input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submit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="Login"&gt;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3577852"/>
            <a:ext cx="10515600" cy="3206006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document.addEventListener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DOMContentLoaded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sv-S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form =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('form')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form.addEventListener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submit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sv-S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(e){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e.preventDefault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').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sv-S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').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sv-S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8" name="Rectangle 7"/>
          <p:cNvSpPr/>
          <p:nvPr/>
        </p:nvSpPr>
        <p:spPr>
          <a:xfrm>
            <a:off x="8622036" y="674050"/>
            <a:ext cx="3388721" cy="14486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TextBox 8"/>
          <p:cNvSpPr txBox="1"/>
          <p:nvPr/>
        </p:nvSpPr>
        <p:spPr>
          <a:xfrm>
            <a:off x="8622036" y="705340"/>
            <a:ext cx="156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Username:</a:t>
            </a:r>
            <a:endParaRPr lang="sv-SE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8622036" y="1105450"/>
            <a:ext cx="156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Password:</a:t>
            </a:r>
            <a:endParaRPr lang="sv-SE" sz="1200" dirty="0"/>
          </a:p>
        </p:txBody>
      </p:sp>
      <p:sp>
        <p:nvSpPr>
          <p:cNvPr id="11" name="Rounded Rectangle 10"/>
          <p:cNvSpPr/>
          <p:nvPr/>
        </p:nvSpPr>
        <p:spPr>
          <a:xfrm>
            <a:off x="8745884" y="1572038"/>
            <a:ext cx="976184" cy="333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Login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021320" y="763293"/>
            <a:ext cx="1618735" cy="3276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021320" y="1147025"/>
            <a:ext cx="1618735" cy="3276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015937" y="788007"/>
            <a:ext cx="11916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err="1"/>
              <a:t>Zelda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0037960" y="1188117"/>
            <a:ext cx="959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******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3207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8" grpId="0" animBg="1"/>
      <p:bldP spid="9" grpId="0"/>
      <p:bldP spid="10" grpId="0"/>
      <p:bldP spid="11" grpId="0" animBg="1"/>
      <p:bldP spid="12" grpId="0" animBg="1"/>
      <p:bldP spid="13" grpId="0" animBg="1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Typical</a:t>
            </a:r>
            <a:r>
              <a:rPr lang="sv-SE" dirty="0"/>
              <a:t> </a:t>
            </a:r>
            <a:r>
              <a:rPr lang="sv-SE" dirty="0" err="1"/>
              <a:t>structure</a:t>
            </a:r>
            <a:endParaRPr lang="en-US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0144ED62-5F0A-49AB-9E0C-B12489515A00}"/>
              </a:ext>
            </a:extLst>
          </p:cNvPr>
          <p:cNvSpPr txBox="1">
            <a:spLocks/>
          </p:cNvSpPr>
          <p:nvPr/>
        </p:nvSpPr>
        <p:spPr>
          <a:xfrm>
            <a:off x="838200" y="2003052"/>
            <a:ext cx="10515600" cy="159274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document.addEventListener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DOMContentLoaded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1. Change what the page looks like in the beginning.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2. Add listeners for different events on the elements.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229489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Document Object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Spring 2019</a:t>
            </a:r>
          </a:p>
        </p:txBody>
      </p:sp>
    </p:spTree>
    <p:extLst>
      <p:ext uri="{BB962C8B-B14F-4D97-AF65-F5344CB8AC3E}">
        <p14:creationId xmlns:p14="http://schemas.microsoft.com/office/powerpoint/2010/main" val="910029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Document Object Model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5001782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&lt;title&gt;Hi!&lt;/title&gt;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&lt;h1&gt;Hello!&lt;/h1&gt;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&lt;p&gt;Nice to meet you.&lt;/p&gt;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7" name="Rectangle 6"/>
          <p:cNvSpPr/>
          <p:nvPr/>
        </p:nvSpPr>
        <p:spPr>
          <a:xfrm>
            <a:off x="8229541" y="1690688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html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6945277" y="3010246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head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9557871" y="3010246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body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6965233" y="3905252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title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8729770" y="4254695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h1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10479617" y="4249415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p</a:t>
            </a:r>
            <a:endParaRPr lang="en-US" sz="2400" dirty="0"/>
          </a:p>
        </p:txBody>
      </p:sp>
      <p:cxnSp>
        <p:nvCxnSpPr>
          <p:cNvPr id="14" name="Straight Connector 13"/>
          <p:cNvCxnSpPr>
            <a:stCxn id="7" idx="2"/>
          </p:cNvCxnSpPr>
          <p:nvPr/>
        </p:nvCxnSpPr>
        <p:spPr>
          <a:xfrm>
            <a:off x="8885045" y="2241531"/>
            <a:ext cx="0" cy="424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885045" y="2666082"/>
            <a:ext cx="1328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0"/>
          </p:cNvCxnSpPr>
          <p:nvPr/>
        </p:nvCxnSpPr>
        <p:spPr>
          <a:xfrm flipV="1">
            <a:off x="10213375" y="2666082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600781" y="2666082"/>
            <a:ext cx="1284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7600781" y="2666082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7600781" y="3561089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1129613" y="3905252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9377931" y="3905252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0197768" y="3561088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374257" y="3905252"/>
            <a:ext cx="17516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7600781" y="4456095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945278" y="4794523"/>
            <a:ext cx="1284264" cy="34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Hi!</a:t>
            </a:r>
            <a:endParaRPr lang="en-US" sz="1600" dirty="0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9365594" y="4800257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710091" y="5138685"/>
            <a:ext cx="1284264" cy="34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Hello!</a:t>
            </a:r>
            <a:endParaRPr lang="en-US" sz="1600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11117796" y="4800257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0462293" y="5138684"/>
            <a:ext cx="1284264" cy="5239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Nice to meet you.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3137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34" grpId="0"/>
      <p:bldP spid="36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Document Object Model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5001782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&lt;title&gt;Hi!&lt;/title&gt;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&lt;h1&gt;Hello!&lt;/h1&gt;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&lt;p&gt;Nice to meet you.&lt;/p&gt;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6103344" y="1591535"/>
            <a:ext cx="5250455" cy="4154984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noProof="0" dirty="0">
                <a:latin typeface="Courier"/>
              </a:rPr>
              <a:t>html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noProof="0" dirty="0">
                <a:latin typeface="Courier"/>
              </a:rPr>
              <a:t> |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noProof="0" dirty="0">
                <a:latin typeface="Courier"/>
              </a:rPr>
              <a:t> +-head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noProof="0" dirty="0">
                <a:latin typeface="Courier"/>
              </a:rPr>
              <a:t> |  |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noProof="0" dirty="0">
                <a:latin typeface="Courier"/>
              </a:rPr>
              <a:t> |  +-title - Hi!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noProof="0" dirty="0">
                <a:latin typeface="Courier"/>
              </a:rPr>
              <a:t> |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noProof="0" dirty="0">
                <a:latin typeface="Courier"/>
              </a:rPr>
              <a:t> +-body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noProof="0" dirty="0">
                <a:latin typeface="Courier"/>
              </a:rPr>
              <a:t>    |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noProof="0" dirty="0">
                <a:latin typeface="Courier"/>
              </a:rPr>
              <a:t>    +-h1 - Hello!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noProof="0" dirty="0">
                <a:latin typeface="Courier"/>
              </a:rPr>
              <a:t>    |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noProof="0" dirty="0">
                <a:latin typeface="Courier"/>
              </a:rPr>
              <a:t>    +-p - Nice to meet you.</a:t>
            </a:r>
          </a:p>
        </p:txBody>
      </p:sp>
    </p:spTree>
    <p:extLst>
      <p:ext uri="{BB962C8B-B14F-4D97-AF65-F5344CB8AC3E}">
        <p14:creationId xmlns:p14="http://schemas.microsoft.com/office/powerpoint/2010/main" val="371628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Document Object Model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229539" y="1690688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html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6945275" y="3010246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head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9557869" y="3010246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body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6965231" y="3905252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title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8729768" y="4254695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h1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10479615" y="4249415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p</a:t>
            </a:r>
            <a:endParaRPr lang="en-US" sz="2400" dirty="0"/>
          </a:p>
        </p:txBody>
      </p:sp>
      <p:cxnSp>
        <p:nvCxnSpPr>
          <p:cNvPr id="14" name="Straight Connector 13"/>
          <p:cNvCxnSpPr>
            <a:stCxn id="7" idx="2"/>
          </p:cNvCxnSpPr>
          <p:nvPr/>
        </p:nvCxnSpPr>
        <p:spPr>
          <a:xfrm>
            <a:off x="8885043" y="2241531"/>
            <a:ext cx="0" cy="424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885043" y="2666082"/>
            <a:ext cx="1328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0"/>
          </p:cNvCxnSpPr>
          <p:nvPr/>
        </p:nvCxnSpPr>
        <p:spPr>
          <a:xfrm flipV="1">
            <a:off x="10213373" y="2666082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600779" y="2666082"/>
            <a:ext cx="1284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7600779" y="2666082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7600779" y="3561089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1129611" y="3905252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9377929" y="3905252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0197766" y="3561088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374255" y="3905252"/>
            <a:ext cx="17516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7600779" y="4456095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945276" y="4794523"/>
            <a:ext cx="1284264" cy="34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Hi!</a:t>
            </a:r>
            <a:endParaRPr lang="en-US" sz="1600" dirty="0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9365592" y="4800257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710089" y="5138685"/>
            <a:ext cx="1284264" cy="34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Hello!</a:t>
            </a:r>
            <a:endParaRPr lang="en-US" sz="1600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11117794" y="4800257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0462291" y="5138684"/>
            <a:ext cx="1284264" cy="5239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Nice to meet you.</a:t>
            </a:r>
            <a:endParaRPr lang="en-US" sz="1600" dirty="0"/>
          </a:p>
        </p:txBody>
      </p:sp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6459495" cy="450071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Web browsers give us access to the</a:t>
            </a:r>
          </a:p>
          <a:p>
            <a:pPr marL="0" indent="0">
              <a:buNone/>
            </a:pPr>
            <a:r>
              <a:rPr lang="en-US" dirty="0"/>
              <a:t>tree through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document</a:t>
            </a:r>
            <a:r>
              <a:rPr lang="en-US" dirty="0"/>
              <a:t> variable.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document.head</a:t>
            </a:r>
            <a:r>
              <a:rPr lang="en-US" sz="2400" dirty="0"/>
              <a:t> refers to the object representing the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  <a:r>
              <a:rPr lang="en-US" sz="2400" dirty="0"/>
              <a:t> element.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document.body</a:t>
            </a:r>
            <a:r>
              <a:rPr lang="en-US" sz="2400" dirty="0"/>
              <a:t> refers to the object representing the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  <a:r>
              <a:rPr lang="en-US" sz="2400" dirty="0"/>
              <a:t> element.</a:t>
            </a:r>
          </a:p>
          <a:p>
            <a:r>
              <a:rPr lang="en-US" sz="2400" dirty="0" err="1">
                <a:latin typeface="Courier"/>
              </a:rPr>
              <a:t>anHTMLElement.children</a:t>
            </a:r>
            <a:r>
              <a:rPr lang="en-US" sz="2400" dirty="0"/>
              <a:t> is an "array" containing the children of </a:t>
            </a:r>
            <a:r>
              <a:rPr lang="en-US" sz="2400" dirty="0" err="1">
                <a:latin typeface="Courier"/>
              </a:rPr>
              <a:t>anHTMLElement</a:t>
            </a:r>
            <a:r>
              <a:rPr lang="en-US" sz="2400" dirty="0"/>
              <a:t>.</a:t>
            </a:r>
          </a:p>
          <a:p>
            <a:r>
              <a:rPr lang="en-US" sz="2400" dirty="0" err="1">
                <a:latin typeface="Courier"/>
              </a:rPr>
              <a:t>anHTMLElement.parentNode</a:t>
            </a:r>
            <a:r>
              <a:rPr lang="en-US" sz="2400" dirty="0"/>
              <a:t> refers to the object representing the parent element of </a:t>
            </a:r>
            <a:r>
              <a:rPr lang="en-US" sz="2400" dirty="0" err="1">
                <a:latin typeface="Courier"/>
              </a:rPr>
              <a:t>anHTMLElement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533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Document Object Model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229539" y="1690688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html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6945275" y="3010246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head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9557869" y="3010246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body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6965231" y="3905252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title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8729768" y="4254695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h1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10479615" y="4249415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p</a:t>
            </a:r>
            <a:endParaRPr lang="en-US" sz="2400" dirty="0"/>
          </a:p>
        </p:txBody>
      </p:sp>
      <p:cxnSp>
        <p:nvCxnSpPr>
          <p:cNvPr id="14" name="Straight Connector 13"/>
          <p:cNvCxnSpPr>
            <a:stCxn id="7" idx="2"/>
          </p:cNvCxnSpPr>
          <p:nvPr/>
        </p:nvCxnSpPr>
        <p:spPr>
          <a:xfrm>
            <a:off x="8885043" y="2241531"/>
            <a:ext cx="0" cy="424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885043" y="2666082"/>
            <a:ext cx="1328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0"/>
          </p:cNvCxnSpPr>
          <p:nvPr/>
        </p:nvCxnSpPr>
        <p:spPr>
          <a:xfrm flipV="1">
            <a:off x="10213373" y="2666082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600779" y="2666082"/>
            <a:ext cx="1284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7600779" y="2666082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7600779" y="3561089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1129611" y="3905252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9377929" y="3905252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0197766" y="3561088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374255" y="3905252"/>
            <a:ext cx="17516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7600779" y="4456095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945276" y="4794523"/>
            <a:ext cx="1284264" cy="34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Hi!</a:t>
            </a:r>
            <a:endParaRPr lang="en-US" sz="1600" dirty="0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9365592" y="4800257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710089" y="5138685"/>
            <a:ext cx="1284264" cy="34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Hello!</a:t>
            </a:r>
            <a:endParaRPr lang="en-US" sz="1600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11117794" y="4800257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0462291" y="5138684"/>
            <a:ext cx="1284264" cy="5239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Nice to meet you.</a:t>
            </a:r>
            <a:endParaRPr lang="en-US" sz="1600" dirty="0"/>
          </a:p>
        </p:txBody>
      </p:sp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6716156" cy="4439677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Different ways to obtain references to objects representing the HTML elements: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  <a:endParaRPr lang="en-US" sz="2000" dirty="0"/>
          </a:p>
          <a:p>
            <a:pPr lvl="1"/>
            <a:r>
              <a:rPr lang="en-US" sz="1800" dirty="0">
                <a:latin typeface="Courier"/>
              </a:rPr>
              <a:t>id="</a:t>
            </a:r>
            <a:r>
              <a:rPr lang="en-US" sz="1800" dirty="0" err="1">
                <a:latin typeface="Courier"/>
              </a:rPr>
              <a:t>theId</a:t>
            </a:r>
            <a:r>
              <a:rPr lang="en-US" sz="1800" dirty="0">
                <a:latin typeface="Courier"/>
              </a:rPr>
              <a:t>"</a:t>
            </a:r>
          </a:p>
          <a:p>
            <a:r>
              <a:rPr lang="en-US" sz="2000" dirty="0" err="1">
                <a:latin typeface="Courier"/>
              </a:rPr>
              <a:t>document.getElementsByTagName</a:t>
            </a:r>
            <a:r>
              <a:rPr lang="en-US" sz="2000" dirty="0">
                <a:latin typeface="Courier"/>
              </a:rPr>
              <a:t>("name")</a:t>
            </a:r>
          </a:p>
          <a:p>
            <a:pPr lvl="1"/>
            <a:r>
              <a:rPr lang="en-US" sz="1800" dirty="0">
                <a:latin typeface="Courier"/>
              </a:rPr>
              <a:t>&lt;name ...&gt;...&lt;/name&gt;</a:t>
            </a:r>
          </a:p>
          <a:p>
            <a:r>
              <a:rPr lang="en-US" sz="2000" dirty="0" err="1">
                <a:latin typeface="Courier"/>
              </a:rPr>
              <a:t>document.getElementsByClassName</a:t>
            </a:r>
            <a:r>
              <a:rPr lang="en-US" sz="2000" dirty="0">
                <a:latin typeface="Courier"/>
              </a:rPr>
              <a:t>("name")</a:t>
            </a:r>
          </a:p>
          <a:p>
            <a:pPr lvl="1"/>
            <a:r>
              <a:rPr lang="en-US" sz="1800" dirty="0">
                <a:latin typeface="Courier"/>
              </a:rPr>
              <a:t>class="name"</a:t>
            </a:r>
          </a:p>
          <a:p>
            <a:r>
              <a:rPr lang="en-US" sz="2000" dirty="0" err="1">
                <a:latin typeface="Courier"/>
              </a:rPr>
              <a:t>document.querySelector</a:t>
            </a:r>
            <a:r>
              <a:rPr lang="en-US" sz="2000" dirty="0">
                <a:latin typeface="Courier"/>
              </a:rPr>
              <a:t>("</a:t>
            </a:r>
            <a:r>
              <a:rPr lang="en-US" sz="2000" dirty="0" err="1">
                <a:latin typeface="Courier"/>
              </a:rPr>
              <a:t>aCSSSelctor</a:t>
            </a:r>
            <a:r>
              <a:rPr lang="en-US" sz="2000" dirty="0">
                <a:latin typeface="Courier"/>
              </a:rPr>
              <a:t>")</a:t>
            </a:r>
          </a:p>
          <a:p>
            <a:pPr lvl="1"/>
            <a:r>
              <a:rPr lang="en-US" sz="1800" dirty="0">
                <a:latin typeface="+mn-lt"/>
              </a:rPr>
              <a:t>First one matching </a:t>
            </a:r>
            <a:r>
              <a:rPr lang="en-US" sz="1800" dirty="0" err="1">
                <a:latin typeface="Courier"/>
              </a:rPr>
              <a:t>aCSSSelector</a:t>
            </a:r>
            <a:r>
              <a:rPr lang="en-US" sz="1800" dirty="0">
                <a:latin typeface="+mn-lt"/>
              </a:rPr>
              <a:t>.</a:t>
            </a:r>
          </a:p>
          <a:p>
            <a:r>
              <a:rPr lang="en-US" sz="2000" dirty="0" err="1">
                <a:latin typeface="Courier"/>
              </a:rPr>
              <a:t>document.querySelectorAll</a:t>
            </a:r>
            <a:r>
              <a:rPr lang="en-US" sz="2000" dirty="0">
                <a:latin typeface="Courier"/>
              </a:rPr>
              <a:t>("</a:t>
            </a:r>
            <a:r>
              <a:rPr lang="en-US" sz="2000" dirty="0" err="1">
                <a:latin typeface="Courier"/>
              </a:rPr>
              <a:t>aCSSSelector</a:t>
            </a:r>
            <a:r>
              <a:rPr lang="en-US" sz="2000" dirty="0">
                <a:latin typeface="Courier"/>
              </a:rPr>
              <a:t>")</a:t>
            </a:r>
          </a:p>
          <a:p>
            <a:pPr lvl="1"/>
            <a:r>
              <a:rPr lang="en-US" sz="1600" dirty="0">
                <a:latin typeface="+mn-lt"/>
              </a:rPr>
              <a:t>All matching </a:t>
            </a:r>
            <a:r>
              <a:rPr lang="en-US" sz="1600" dirty="0" err="1">
                <a:latin typeface="Courier"/>
              </a:rPr>
              <a:t>aCSSSelector</a:t>
            </a:r>
            <a:r>
              <a:rPr lang="en-US" sz="16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470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Document Object Model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229539" y="1690688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html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6945275" y="3010246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head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9557869" y="3010246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body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6965231" y="3905252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title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8729768" y="4254695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h1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10479615" y="4249415"/>
            <a:ext cx="1311008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p</a:t>
            </a:r>
            <a:endParaRPr lang="en-US" sz="2400" dirty="0"/>
          </a:p>
        </p:txBody>
      </p:sp>
      <p:cxnSp>
        <p:nvCxnSpPr>
          <p:cNvPr id="14" name="Straight Connector 13"/>
          <p:cNvCxnSpPr>
            <a:stCxn id="7" idx="2"/>
          </p:cNvCxnSpPr>
          <p:nvPr/>
        </p:nvCxnSpPr>
        <p:spPr>
          <a:xfrm>
            <a:off x="8885043" y="2241531"/>
            <a:ext cx="0" cy="424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885043" y="2666082"/>
            <a:ext cx="1328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0"/>
          </p:cNvCxnSpPr>
          <p:nvPr/>
        </p:nvCxnSpPr>
        <p:spPr>
          <a:xfrm flipV="1">
            <a:off x="10213373" y="2666082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600779" y="2666082"/>
            <a:ext cx="1284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7600779" y="2666082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7600779" y="3561089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1129611" y="3905252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9377929" y="3905252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0197766" y="3561088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374255" y="3905252"/>
            <a:ext cx="17516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7600779" y="4456095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945276" y="4794523"/>
            <a:ext cx="1284264" cy="34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Hi!</a:t>
            </a:r>
            <a:endParaRPr lang="en-US" sz="1600" dirty="0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9365592" y="4800257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710089" y="5138685"/>
            <a:ext cx="1284264" cy="34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Hello!</a:t>
            </a:r>
            <a:endParaRPr lang="en-US" sz="1600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11117794" y="4800257"/>
            <a:ext cx="0" cy="34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0462291" y="5138684"/>
            <a:ext cx="1284264" cy="5239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Nice to meet you.</a:t>
            </a:r>
            <a:endParaRPr lang="en-US" sz="1600" dirty="0"/>
          </a:p>
        </p:txBody>
      </p:sp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6735837" cy="4278094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Some common properties for the objects representing elements: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theObject.innerHTML</a:t>
            </a:r>
            <a:br>
              <a:rPr lang="en-US" sz="2400" dirty="0"/>
            </a:br>
            <a:r>
              <a:rPr lang="en-US" sz="2400" dirty="0"/>
              <a:t>   (what's inside the element).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theObject.innerText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  (what's inside the element - HTML code).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theObject.classList</a:t>
            </a:r>
            <a:br>
              <a:rPr lang="en-US" sz="2400" dirty="0"/>
            </a:br>
            <a:r>
              <a:rPr lang="en-US" sz="2400" dirty="0"/>
              <a:t>   (the classes of the element).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theObject.classList.add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newClass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theObject.classList.remove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oldClass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theObject.classList.toggle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theClass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</p:txBody>
      </p:sp>
    </p:spTree>
    <p:extLst>
      <p:ext uri="{BB962C8B-B14F-4D97-AF65-F5344CB8AC3E}">
        <p14:creationId xmlns:p14="http://schemas.microsoft.com/office/powerpoint/2010/main" val="390700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interfaces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3553698" y="3570760"/>
            <a:ext cx="1700640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Document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404589" y="1320576"/>
            <a:ext cx="1898247" cy="555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EventTarget</a:t>
            </a:r>
            <a:endParaRPr lang="en-US" sz="2400" dirty="0"/>
          </a:p>
        </p:txBody>
      </p:sp>
      <p:sp>
        <p:nvSpPr>
          <p:cNvPr id="28" name="Up Arrow 27"/>
          <p:cNvSpPr/>
          <p:nvPr/>
        </p:nvSpPr>
        <p:spPr>
          <a:xfrm>
            <a:off x="4698208" y="3011176"/>
            <a:ext cx="506627" cy="563608"/>
          </a:xfrm>
          <a:prstGeom prst="upArrow">
            <a:avLst>
              <a:gd name="adj1" fmla="val 2561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Up Arrow 30"/>
          <p:cNvSpPr/>
          <p:nvPr/>
        </p:nvSpPr>
        <p:spPr>
          <a:xfrm>
            <a:off x="5607025" y="3018136"/>
            <a:ext cx="506627" cy="563608"/>
          </a:xfrm>
          <a:prstGeom prst="upArrow">
            <a:avLst>
              <a:gd name="adj1" fmla="val 2561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Up Arrow 29"/>
          <p:cNvSpPr/>
          <p:nvPr/>
        </p:nvSpPr>
        <p:spPr>
          <a:xfrm>
            <a:off x="5100398" y="1875723"/>
            <a:ext cx="506627" cy="563608"/>
          </a:xfrm>
          <a:prstGeom prst="upArrow">
            <a:avLst>
              <a:gd name="adj1" fmla="val 2561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555007" y="3570760"/>
            <a:ext cx="1495653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Element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404587" y="2447820"/>
            <a:ext cx="1898247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Node</a:t>
            </a:r>
            <a:endParaRPr lang="en-US" sz="2400" dirty="0"/>
          </a:p>
        </p:txBody>
      </p:sp>
      <p:sp>
        <p:nvSpPr>
          <p:cNvPr id="10" name="Up Arrow 9"/>
          <p:cNvSpPr/>
          <p:nvPr/>
        </p:nvSpPr>
        <p:spPr>
          <a:xfrm>
            <a:off x="6049519" y="4134367"/>
            <a:ext cx="506627" cy="891651"/>
          </a:xfrm>
          <a:prstGeom prst="upArrow">
            <a:avLst>
              <a:gd name="adj1" fmla="val 2561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555007" y="5026427"/>
            <a:ext cx="2300902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HTMLElement</a:t>
            </a:r>
            <a:endParaRPr lang="en-US" sz="2400" dirty="0"/>
          </a:p>
        </p:txBody>
      </p:sp>
      <p:sp>
        <p:nvSpPr>
          <p:cNvPr id="13" name="Up Arrow 12"/>
          <p:cNvSpPr/>
          <p:nvPr/>
        </p:nvSpPr>
        <p:spPr>
          <a:xfrm>
            <a:off x="5764041" y="5577270"/>
            <a:ext cx="506627" cy="563608"/>
          </a:xfrm>
          <a:prstGeom prst="upArrow">
            <a:avLst>
              <a:gd name="adj1" fmla="val 2561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553698" y="6154051"/>
            <a:ext cx="2996276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HTMLInputElement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6812674" y="6154051"/>
            <a:ext cx="2996276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HTMLTableElement</a:t>
            </a:r>
            <a:endParaRPr lang="en-US" sz="2400" dirty="0"/>
          </a:p>
        </p:txBody>
      </p:sp>
      <p:sp>
        <p:nvSpPr>
          <p:cNvPr id="16" name="Up Arrow 15"/>
          <p:cNvSpPr/>
          <p:nvPr/>
        </p:nvSpPr>
        <p:spPr>
          <a:xfrm>
            <a:off x="7037883" y="5577678"/>
            <a:ext cx="506627" cy="563608"/>
          </a:xfrm>
          <a:prstGeom prst="upArrow">
            <a:avLst>
              <a:gd name="adj1" fmla="val 2561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7544510" y="5887396"/>
            <a:ext cx="4694611" cy="24468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dirty="0">
                <a:hlinkClick r:id="rId2"/>
              </a:rPr>
              <a:t>https://html.spec.whatwg.org/multipage/tables.html#the-table-element</a:t>
            </a:r>
            <a:r>
              <a:rPr lang="en-US" sz="1100" dirty="0"/>
              <a:t>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554267" y="4996873"/>
            <a:ext cx="1700640" cy="55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Document</a:t>
            </a:r>
            <a:endParaRPr lang="en-US" sz="2400" dirty="0"/>
          </a:p>
        </p:txBody>
      </p:sp>
      <p:sp>
        <p:nvSpPr>
          <p:cNvPr id="20" name="Up Arrow 27"/>
          <p:cNvSpPr/>
          <p:nvPr/>
        </p:nvSpPr>
        <p:spPr>
          <a:xfrm>
            <a:off x="4150704" y="4153471"/>
            <a:ext cx="506627" cy="841785"/>
          </a:xfrm>
          <a:prstGeom prst="upArrow">
            <a:avLst>
              <a:gd name="adj1" fmla="val 2561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552047" y="5537424"/>
            <a:ext cx="4866977" cy="24468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dirty="0">
                <a:hlinkClick r:id="rId3"/>
              </a:rPr>
              <a:t>https://html.spec.whatwg.org/multipage/dom.html#the-document-object</a:t>
            </a:r>
            <a:r>
              <a:rPr lang="en-US" sz="1100" dirty="0"/>
              <a:t> 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6FB4C10-0622-4D34-B9E6-103E86293DD4}"/>
              </a:ext>
            </a:extLst>
          </p:cNvPr>
          <p:cNvCxnSpPr/>
          <p:nvPr/>
        </p:nvCxnSpPr>
        <p:spPr>
          <a:xfrm>
            <a:off x="3324548" y="4646416"/>
            <a:ext cx="6797040" cy="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6B2E10B6-4CFA-4AA2-A677-6346CF3F22E8}"/>
              </a:ext>
            </a:extLst>
          </p:cNvPr>
          <p:cNvSpPr/>
          <p:nvPr/>
        </p:nvSpPr>
        <p:spPr>
          <a:xfrm>
            <a:off x="8013397" y="3923498"/>
            <a:ext cx="32784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DOM Specification</a:t>
            </a:r>
            <a:br>
              <a:rPr lang="en-US" dirty="0"/>
            </a:br>
            <a:r>
              <a:rPr lang="en-US" dirty="0">
                <a:hlinkClick r:id="rId4"/>
              </a:rPr>
              <a:t>https://dom.spec.whatwg.org</a:t>
            </a:r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4FFE5C0-498E-424B-BEBA-3BE61C47AF9C}"/>
              </a:ext>
            </a:extLst>
          </p:cNvPr>
          <p:cNvSpPr/>
          <p:nvPr/>
        </p:nvSpPr>
        <p:spPr>
          <a:xfrm>
            <a:off x="8013397" y="4644595"/>
            <a:ext cx="33009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HTML Specification</a:t>
            </a:r>
          </a:p>
          <a:p>
            <a:r>
              <a:rPr lang="en-US" dirty="0">
                <a:hlinkClick r:id="rId5"/>
              </a:rPr>
              <a:t>https://html.spec.whatwg.org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873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28" grpId="0" animBg="1"/>
      <p:bldP spid="31" grpId="0" animBg="1"/>
      <p:bldP spid="30" grpId="0" animBg="1"/>
      <p:bldP spid="9" grpId="0" animBg="1"/>
      <p:bldP spid="6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8" grpId="0"/>
      <p:bldP spid="19" grpId="0" animBg="1"/>
      <p:bldP spid="20" grpId="0" animBg="1"/>
      <p:bldP spid="21" grpId="0"/>
      <p:bldP spid="24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728775" y="1690688"/>
            <a:ext cx="4780156" cy="361893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&lt;title&gt;Hi!&lt;/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&lt;p id="p"&gt;Boring text.&lt;/p&gt;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5902313" y="1690688"/>
            <a:ext cx="6015368" cy="7822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 = document.getElementById("p")</a:t>
            </a:r>
          </a:p>
          <a:p>
            <a:pPr marL="0" indent="0">
              <a:buNone/>
            </a:pP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p.innerText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"Fun text!"</a:t>
            </a:r>
          </a:p>
        </p:txBody>
      </p:sp>
    </p:spTree>
    <p:extLst>
      <p:ext uri="{BB962C8B-B14F-4D97-AF65-F5344CB8AC3E}">
        <p14:creationId xmlns:p14="http://schemas.microsoft.com/office/powerpoint/2010/main" val="86615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JU Grå">
  <a:themeElements>
    <a:clrScheme name="Custom 7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27458</TotalTime>
  <Words>1191</Words>
  <Application>Microsoft Office PowerPoint</Application>
  <PresentationFormat>Widescreen</PresentationFormat>
  <Paragraphs>244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Courier</vt:lpstr>
      <vt:lpstr>Courier New</vt:lpstr>
      <vt:lpstr>Georgia</vt:lpstr>
      <vt:lpstr>JU Grå</vt:lpstr>
      <vt:lpstr>PowerPoint Presentation</vt:lpstr>
      <vt:lpstr>Document Object Model</vt:lpstr>
      <vt:lpstr>The Document Object Model</vt:lpstr>
      <vt:lpstr>The Document Object Model</vt:lpstr>
      <vt:lpstr>The Document Object Model</vt:lpstr>
      <vt:lpstr>The Document Object Model</vt:lpstr>
      <vt:lpstr>The Document Object Model</vt:lpstr>
      <vt:lpstr>The interfaces</vt:lpstr>
      <vt:lpstr>Example</vt:lpstr>
      <vt:lpstr>Example</vt:lpstr>
      <vt:lpstr>Example</vt:lpstr>
      <vt:lpstr>Example</vt:lpstr>
      <vt:lpstr>Example</vt:lpstr>
      <vt:lpstr>More about events</vt:lpstr>
      <vt:lpstr>Example</vt:lpstr>
      <vt:lpstr>Typical structure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 Green</cp:lastModifiedBy>
  <cp:revision>431</cp:revision>
  <dcterms:created xsi:type="dcterms:W3CDTF">2015-07-17T09:22:03Z</dcterms:created>
  <dcterms:modified xsi:type="dcterms:W3CDTF">2022-01-05T14:22:09Z</dcterms:modified>
</cp:coreProperties>
</file>