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35" r:id="rId3"/>
    <p:sldId id="301" r:id="rId4"/>
    <p:sldId id="316" r:id="rId5"/>
    <p:sldId id="336" r:id="rId6"/>
    <p:sldId id="315" r:id="rId7"/>
    <p:sldId id="338" r:id="rId8"/>
    <p:sldId id="337" r:id="rId9"/>
    <p:sldId id="319" r:id="rId10"/>
    <p:sldId id="321" r:id="rId11"/>
    <p:sldId id="320" r:id="rId12"/>
    <p:sldId id="322" r:id="rId13"/>
    <p:sldId id="339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500"/>
    <a:srgbClr val="961B81"/>
    <a:srgbClr val="003865"/>
    <a:srgbClr val="C0C0C0"/>
    <a:srgbClr val="F2F2F2"/>
    <a:srgbClr val="EAEAEA"/>
    <a:srgbClr val="787878"/>
    <a:srgbClr val="FBFBFB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5501" autoAdjust="0"/>
  </p:normalViewPr>
  <p:slideViewPr>
    <p:cSldViewPr snapToGrid="0">
      <p:cViewPr varScale="1">
        <p:scale>
          <a:sx n="63" d="100"/>
          <a:sy n="63" d="100"/>
        </p:scale>
        <p:origin x="612" y="64"/>
      </p:cViewPr>
      <p:guideLst/>
    </p:cSldViewPr>
  </p:slideViewPr>
  <p:outlineViewPr>
    <p:cViewPr>
      <p:scale>
        <a:sx n="33" d="100"/>
        <a:sy n="33" d="100"/>
      </p:scale>
      <p:origin x="0" y="-1188"/>
    </p:cViewPr>
  </p:outlin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E5AE1-1D5F-483D-90B5-92A2A708F59B}" type="datetimeFigureOut">
              <a:rPr lang="en-US" smtClean="0"/>
              <a:t>2018-09-10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19B2B-FBA9-4EA3-BAD3-94A21FB4D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40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19B2B-FBA9-4EA3-BAD3-94A21FB4DC7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98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19B2B-FBA9-4EA3-BAD3-94A21FB4DC7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195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2018-09-10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xpressjs.com/en/api.html#res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expressjs.com/en/resources/middleware.htm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xpressjs.com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expressjs.com/en/4x/api.html#app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xpressjs.com/en/4x/api.html#app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xpressjs.com/en/api.html#req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Routing parameters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838200" y="4278910"/>
            <a:ext cx="10515600" cy="12629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app.get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('/humans/:id',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(request, response){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id = request.params.id </a:t>
            </a:r>
            <a:r>
              <a:rPr lang="en-US" sz="2200" i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E.g. '1'.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6966857" cy="2028248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Useful for dynamic URIs.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GET /humans/0</a:t>
            </a:r>
            <a:r>
              <a:rPr lang="en-US" dirty="0">
                <a:latin typeface="+mn-lt"/>
                <a:cs typeface="Courier New" panose="02070309020205020404" pitchFamily="49" charset="0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 Info about Alice.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GET /humans/1</a:t>
            </a:r>
            <a:r>
              <a:rPr lang="en-US" dirty="0">
                <a:sym typeface="Wingdings" panose="05000000000000000000" pitchFamily="2" charset="2"/>
              </a:rPr>
              <a:t>  Info about Bob</a:t>
            </a:r>
          </a:p>
          <a:p>
            <a:r>
              <a:rPr lang="en-US" dirty="0">
                <a:sym typeface="Wingdings" panose="05000000000000000000" pitchFamily="2" charset="2"/>
              </a:rPr>
              <a:t>...</a:t>
            </a:r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567530" y="995793"/>
            <a:ext cx="3112841" cy="300313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humans = [{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id: 0,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name: "Alice"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}, 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id: 1,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name: "Bob"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}]</a:t>
            </a:r>
          </a:p>
        </p:txBody>
      </p:sp>
    </p:spTree>
    <p:extLst>
      <p:ext uri="{BB962C8B-B14F-4D97-AF65-F5344CB8AC3E}">
        <p14:creationId xmlns:p14="http://schemas.microsoft.com/office/powerpoint/2010/main" val="2593284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Express responses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838200" y="2384796"/>
            <a:ext cx="10515600" cy="169584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app.get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('/hello',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(request, response){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response.sendFile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("the-file.html", {root: __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dirname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response.download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("the-file.html", {root: __</a:t>
            </a:r>
            <a:r>
              <a:rPr lang="en-US" sz="2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dirname})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429"/>
          </a:xfr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response</a:t>
            </a:r>
            <a:r>
              <a:rPr lang="en-US" dirty="0"/>
              <a:t> in Express     ⊃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response</a:t>
            </a:r>
            <a:r>
              <a:rPr lang="en-US" dirty="0"/>
              <a:t> in Node.js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A6F713F-39F8-4FC8-A0C5-F269B4508584}"/>
              </a:ext>
            </a:extLst>
          </p:cNvPr>
          <p:cNvSpPr txBox="1">
            <a:spLocks/>
          </p:cNvSpPr>
          <p:nvPr/>
        </p:nvSpPr>
        <p:spPr>
          <a:xfrm>
            <a:off x="838200" y="4406994"/>
            <a:ext cx="10515600" cy="489749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Response</a:t>
            </a:r>
            <a:r>
              <a:rPr lang="en-US" dirty="0"/>
              <a:t> object: </a:t>
            </a:r>
            <a:r>
              <a:rPr lang="en-US" sz="2400" dirty="0">
                <a:hlinkClick r:id="rId2"/>
              </a:rPr>
              <a:t>https://expressjs.com/en/api.html#res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19413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express </a:t>
            </a:r>
            <a:r>
              <a:rPr lang="en-US" dirty="0" err="1"/>
              <a:t>middlewares</a:t>
            </a:r>
            <a:endParaRPr lang="en-US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838200" y="1690688"/>
            <a:ext cx="10515600" cy="472642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express =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require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('express')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app = express()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(request, response, next){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request.stupidExample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15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next()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app.get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('/hello',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(request, response){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i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We can use </a:t>
            </a:r>
            <a:r>
              <a:rPr lang="en-US" sz="2200" i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request.stupidExample</a:t>
            </a:r>
            <a:r>
              <a:rPr lang="en-US" sz="2200" i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here!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</p:spTree>
    <p:extLst>
      <p:ext uri="{BB962C8B-B14F-4D97-AF65-F5344CB8AC3E}">
        <p14:creationId xmlns:p14="http://schemas.microsoft.com/office/powerpoint/2010/main" val="308915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as that!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2637645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What remains to learn?</a:t>
            </a:r>
          </a:p>
          <a:p>
            <a:r>
              <a:rPr lang="en-US" dirty="0"/>
              <a:t>Different middleware functions you can use.</a:t>
            </a:r>
          </a:p>
          <a:p>
            <a:pPr lvl="1"/>
            <a:r>
              <a:rPr lang="en-US" dirty="0">
                <a:latin typeface="+mn-lt"/>
                <a:cs typeface="Courier New" panose="02070309020205020404" pitchFamily="49" charset="0"/>
              </a:rPr>
              <a:t>Commonly used middleware functions:</a:t>
            </a:r>
            <a:br>
              <a:rPr lang="en-US" dirty="0">
                <a:latin typeface="+mn-lt"/>
                <a:cs typeface="Courier New" panose="02070309020205020404" pitchFamily="49" charset="0"/>
              </a:rPr>
            </a:br>
            <a:r>
              <a:rPr lang="en-US" dirty="0">
                <a:latin typeface="+mn-lt"/>
                <a:cs typeface="Courier New" panose="02070309020205020404" pitchFamily="49" charset="0"/>
              </a:rPr>
              <a:t>     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+mn-lt"/>
                <a:cs typeface="Courier New" panose="02070309020205020404" pitchFamily="49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https://expressjs.com/en/resources/middleware.html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+mn-lt"/>
                <a:cs typeface="Courier New" panose="02070309020205020404" pitchFamily="49" charset="0"/>
              </a:rPr>
              <a:t> </a:t>
            </a:r>
          </a:p>
          <a:p>
            <a:pPr lvl="1"/>
            <a:r>
              <a:rPr lang="en-US" dirty="0">
                <a:latin typeface="+mn-lt"/>
                <a:cs typeface="Courier New" panose="02070309020205020404" pitchFamily="49" charset="0"/>
              </a:rPr>
              <a:t>Many other </a:t>
            </a:r>
            <a:r>
              <a:rPr lang="en-US" dirty="0" err="1">
                <a:latin typeface="+mn-lt"/>
                <a:cs typeface="Courier New" panose="02070309020205020404" pitchFamily="49" charset="0"/>
              </a:rPr>
              <a:t>npm</a:t>
            </a:r>
            <a:r>
              <a:rPr lang="en-US" dirty="0">
                <a:latin typeface="+mn-lt"/>
                <a:cs typeface="Courier New" panose="02070309020205020404" pitchFamily="49" charset="0"/>
              </a:rPr>
              <a:t> packages contains middleware functions.</a:t>
            </a:r>
          </a:p>
          <a:p>
            <a:r>
              <a:rPr lang="en-US" dirty="0">
                <a:latin typeface="+mn-lt"/>
                <a:cs typeface="Courier New" panose="02070309020205020404" pitchFamily="49" charset="0"/>
              </a:rPr>
              <a:t>More advanced features in Express (i.e.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response.render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>
                <a:latin typeface="+mn-lt"/>
                <a:cs typeface="Courier New" panose="02070309020205020404" pitchFamily="49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3063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Express Basics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Autumn 2018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apps in Node.js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4640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Why not use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http</a:t>
            </a:r>
            <a:r>
              <a:rPr lang="en-US" dirty="0">
                <a:latin typeface="Georgia" panose="02040502050405020303" pitchFamily="18" charset="0"/>
              </a:rPr>
              <a:t> module?</a:t>
            </a:r>
          </a:p>
          <a:p>
            <a:r>
              <a:rPr lang="en-US" dirty="0"/>
              <a:t>Requires a lot of work </a:t>
            </a:r>
            <a:r>
              <a:rPr lang="en-US" dirty="0">
                <a:solidFill>
                  <a:srgbClr val="C00000"/>
                </a:solidFill>
                <a:sym typeface="Wingdings" panose="05000000000000000000" pitchFamily="2" charset="2"/>
              </a:rPr>
              <a:t></a:t>
            </a: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We can start using a framework instead.</a:t>
            </a:r>
          </a:p>
          <a:p>
            <a:r>
              <a:rPr lang="en-US" dirty="0">
                <a:latin typeface="Georgia" panose="02040502050405020303" pitchFamily="18" charset="0"/>
              </a:rPr>
              <a:t>Learning a framework takes time </a:t>
            </a:r>
            <a:r>
              <a:rPr lang="en-US" dirty="0">
                <a:solidFill>
                  <a:srgbClr val="C00000"/>
                </a:solidFill>
                <a:latin typeface="Georgia" panose="02040502050405020303" pitchFamily="18" charset="0"/>
                <a:sym typeface="Wingdings" panose="05000000000000000000" pitchFamily="2" charset="2"/>
              </a:rPr>
              <a:t></a:t>
            </a:r>
          </a:p>
          <a:p>
            <a:r>
              <a:rPr lang="en-US" dirty="0">
                <a:sym typeface="Wingdings" panose="05000000000000000000" pitchFamily="2" charset="2"/>
              </a:rPr>
              <a:t>Using a framework saves time </a:t>
            </a:r>
            <a:r>
              <a:rPr lang="en-US" dirty="0">
                <a:solidFill>
                  <a:schemeClr val="accent6"/>
                </a:solidFill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en-US" dirty="0">
                <a:latin typeface="Georgia" panose="02040502050405020303" pitchFamily="18" charset="0"/>
                <a:sym typeface="Wingdings" panose="05000000000000000000" pitchFamily="2" charset="2"/>
              </a:rPr>
              <a:t>Need to write less code (less time spent on writing code)</a:t>
            </a:r>
            <a:endParaRPr lang="en-US" dirty="0">
              <a:solidFill>
                <a:schemeClr val="accent6"/>
              </a:solidFill>
              <a:latin typeface="Georgia" panose="02040502050405020303" pitchFamily="18" charset="0"/>
              <a:sym typeface="Wingdings" panose="05000000000000000000" pitchFamily="2" charset="2"/>
            </a:endParaRPr>
          </a:p>
          <a:p>
            <a:pPr lvl="1"/>
            <a:r>
              <a:rPr lang="en-US" dirty="0">
                <a:latin typeface="Georgia" panose="02040502050405020303" pitchFamily="18" charset="0"/>
                <a:sym typeface="Wingdings" panose="05000000000000000000" pitchFamily="2" charset="2"/>
              </a:rPr>
              <a:t>Less things can go wrong</a:t>
            </a:r>
            <a:endParaRPr lang="en-US" dirty="0">
              <a:solidFill>
                <a:schemeClr val="accent6"/>
              </a:solidFill>
              <a:latin typeface="Georgia" panose="02040502050405020303" pitchFamily="18" charset="0"/>
              <a:sym typeface="Wingdings" panose="05000000000000000000" pitchFamily="2" charset="2"/>
            </a:endParaRPr>
          </a:p>
          <a:p>
            <a:pPr lvl="1"/>
            <a:r>
              <a:rPr lang="en-US" dirty="0">
                <a:latin typeface="Georgia" panose="02040502050405020303" pitchFamily="18" charset="0"/>
                <a:sym typeface="Wingdings" panose="05000000000000000000" pitchFamily="2" charset="2"/>
              </a:rPr>
              <a:t>Less time spent on testing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47998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190872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A framework for web applications in Node.js.</a:t>
            </a:r>
          </a:p>
          <a:p>
            <a:r>
              <a:rPr lang="en-US" dirty="0"/>
              <a:t>Website: </a:t>
            </a:r>
            <a:r>
              <a:rPr lang="en-US" sz="2000" dirty="0">
                <a:hlinkClick r:id="rId2"/>
              </a:rPr>
              <a:t>https://expressjs.com</a:t>
            </a:r>
            <a:r>
              <a:rPr lang="en-US" dirty="0"/>
              <a:t> </a:t>
            </a:r>
          </a:p>
          <a:p>
            <a:r>
              <a:rPr lang="en-US" dirty="0"/>
              <a:t>Is distributed as an </a:t>
            </a:r>
            <a:r>
              <a:rPr lang="en-US" dirty="0" err="1"/>
              <a:t>npm</a:t>
            </a:r>
            <a:r>
              <a:rPr lang="en-US" dirty="0"/>
              <a:t> package.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install express</a:t>
            </a:r>
          </a:p>
        </p:txBody>
      </p:sp>
    </p:spTree>
    <p:extLst>
      <p:ext uri="{BB962C8B-B14F-4D97-AF65-F5344CB8AC3E}">
        <p14:creationId xmlns:p14="http://schemas.microsoft.com/office/powerpoint/2010/main" val="241271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8887417-400A-4FBE-A4C5-25D551468E75}"/>
              </a:ext>
            </a:extLst>
          </p:cNvPr>
          <p:cNvSpPr/>
          <p:nvPr/>
        </p:nvSpPr>
        <p:spPr>
          <a:xfrm>
            <a:off x="4850731" y="2118070"/>
            <a:ext cx="6432884" cy="350048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sz="2400" dirty="0"/>
              <a:t>Server</a:t>
            </a:r>
            <a:endParaRPr lang="en-US" sz="2800" dirty="0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34828904-4717-424A-AAEF-FD13EB7DD3FC}"/>
              </a:ext>
            </a:extLst>
          </p:cNvPr>
          <p:cNvSpPr/>
          <p:nvPr/>
        </p:nvSpPr>
        <p:spPr>
          <a:xfrm>
            <a:off x="5071659" y="2204197"/>
            <a:ext cx="5991028" cy="3026738"/>
          </a:xfrm>
          <a:prstGeom prst="roundRect">
            <a:avLst>
              <a:gd name="adj" fmla="val 7143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/>
              <a:t>Web Application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Middleware architecture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EAF301A-BDEA-419A-99D9-5F471A8E78E0}"/>
              </a:ext>
            </a:extLst>
          </p:cNvPr>
          <p:cNvSpPr/>
          <p:nvPr/>
        </p:nvSpPr>
        <p:spPr>
          <a:xfrm>
            <a:off x="952500" y="2985815"/>
            <a:ext cx="2033336" cy="127534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Client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A537983-87E2-47A4-A772-9A892BB85341}"/>
              </a:ext>
            </a:extLst>
          </p:cNvPr>
          <p:cNvCxnSpPr>
            <a:cxnSpLocks/>
          </p:cNvCxnSpPr>
          <p:nvPr/>
        </p:nvCxnSpPr>
        <p:spPr>
          <a:xfrm>
            <a:off x="2985836" y="3459853"/>
            <a:ext cx="208582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B915637-30A4-4A77-BF1E-8636CE0DAE25}"/>
              </a:ext>
            </a:extLst>
          </p:cNvPr>
          <p:cNvCxnSpPr>
            <a:cxnSpLocks/>
          </p:cNvCxnSpPr>
          <p:nvPr/>
        </p:nvCxnSpPr>
        <p:spPr>
          <a:xfrm flipH="1">
            <a:off x="2985837" y="3913043"/>
            <a:ext cx="208582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3968224-AE19-496A-B756-12EBD3631243}"/>
              </a:ext>
            </a:extLst>
          </p:cNvPr>
          <p:cNvSpPr txBox="1">
            <a:spLocks/>
          </p:cNvSpPr>
          <p:nvPr/>
        </p:nvSpPr>
        <p:spPr>
          <a:xfrm>
            <a:off x="3133222" y="2813522"/>
            <a:ext cx="1570121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HTTP Request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13C4CEF-E770-49A8-B8DF-F679266D9960}"/>
              </a:ext>
            </a:extLst>
          </p:cNvPr>
          <p:cNvSpPr txBox="1">
            <a:spLocks/>
          </p:cNvSpPr>
          <p:nvPr/>
        </p:nvSpPr>
        <p:spPr>
          <a:xfrm>
            <a:off x="3133222" y="3937996"/>
            <a:ext cx="1570121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HTTP Response</a:t>
            </a:r>
          </a:p>
        </p:txBody>
      </p:sp>
      <p:sp>
        <p:nvSpPr>
          <p:cNvPr id="10" name="Rounded Rectangle 10">
            <a:extLst>
              <a:ext uri="{FF2B5EF4-FFF2-40B4-BE49-F238E27FC236}">
                <a16:creationId xmlns:a16="http://schemas.microsoft.com/office/drawing/2014/main" id="{1AB68F1F-EFA1-4E4D-A5AE-3F617D34BD44}"/>
              </a:ext>
            </a:extLst>
          </p:cNvPr>
          <p:cNvSpPr/>
          <p:nvPr/>
        </p:nvSpPr>
        <p:spPr>
          <a:xfrm>
            <a:off x="5319963" y="2394455"/>
            <a:ext cx="1552074" cy="2358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Middleware</a:t>
            </a:r>
          </a:p>
        </p:txBody>
      </p:sp>
      <p:sp>
        <p:nvSpPr>
          <p:cNvPr id="11" name="Rounded Rectangle 11">
            <a:extLst>
              <a:ext uri="{FF2B5EF4-FFF2-40B4-BE49-F238E27FC236}">
                <a16:creationId xmlns:a16="http://schemas.microsoft.com/office/drawing/2014/main" id="{BBDE1454-EA53-422F-8373-D7BEAFCAD4A1}"/>
              </a:ext>
            </a:extLst>
          </p:cNvPr>
          <p:cNvSpPr/>
          <p:nvPr/>
        </p:nvSpPr>
        <p:spPr>
          <a:xfrm>
            <a:off x="7341269" y="2394455"/>
            <a:ext cx="1552074" cy="2358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Middleware</a:t>
            </a:r>
          </a:p>
        </p:txBody>
      </p:sp>
      <p:sp>
        <p:nvSpPr>
          <p:cNvPr id="12" name="Rounded Rectangle 12">
            <a:extLst>
              <a:ext uri="{FF2B5EF4-FFF2-40B4-BE49-F238E27FC236}">
                <a16:creationId xmlns:a16="http://schemas.microsoft.com/office/drawing/2014/main" id="{709609E9-5B58-4C15-9666-51F2DE3ED723}"/>
              </a:ext>
            </a:extLst>
          </p:cNvPr>
          <p:cNvSpPr/>
          <p:nvPr/>
        </p:nvSpPr>
        <p:spPr>
          <a:xfrm>
            <a:off x="9312442" y="2394455"/>
            <a:ext cx="1552074" cy="2358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Middleware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91B48EE-6E01-4984-9827-8A4E46B2637F}"/>
              </a:ext>
            </a:extLst>
          </p:cNvPr>
          <p:cNvCxnSpPr>
            <a:cxnSpLocks/>
          </p:cNvCxnSpPr>
          <p:nvPr/>
        </p:nvCxnSpPr>
        <p:spPr>
          <a:xfrm flipV="1">
            <a:off x="5071659" y="2985816"/>
            <a:ext cx="954156" cy="4740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3813BC6-4A74-4920-8424-3ABFD75BE54C}"/>
              </a:ext>
            </a:extLst>
          </p:cNvPr>
          <p:cNvCxnSpPr/>
          <p:nvPr/>
        </p:nvCxnSpPr>
        <p:spPr>
          <a:xfrm>
            <a:off x="6025815" y="2985814"/>
            <a:ext cx="2041358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CD924BC-AF2C-43AC-A0A2-6A0A16DF22F1}"/>
              </a:ext>
            </a:extLst>
          </p:cNvPr>
          <p:cNvCxnSpPr/>
          <p:nvPr/>
        </p:nvCxnSpPr>
        <p:spPr>
          <a:xfrm>
            <a:off x="8067173" y="2985814"/>
            <a:ext cx="2041358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45243D3-A201-4C82-A311-70D4F8B61ACC}"/>
              </a:ext>
            </a:extLst>
          </p:cNvPr>
          <p:cNvCxnSpPr/>
          <p:nvPr/>
        </p:nvCxnSpPr>
        <p:spPr>
          <a:xfrm>
            <a:off x="10088479" y="2985815"/>
            <a:ext cx="0" cy="116610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5660F8A-633C-4612-AB0F-3839B50B9F65}"/>
              </a:ext>
            </a:extLst>
          </p:cNvPr>
          <p:cNvCxnSpPr/>
          <p:nvPr/>
        </p:nvCxnSpPr>
        <p:spPr>
          <a:xfrm flipH="1" flipV="1">
            <a:off x="8067173" y="4151922"/>
            <a:ext cx="2021306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03E57B6-363F-40FC-B46F-E7807D4A336F}"/>
              </a:ext>
            </a:extLst>
          </p:cNvPr>
          <p:cNvCxnSpPr>
            <a:cxnSpLocks/>
          </p:cNvCxnSpPr>
          <p:nvPr/>
        </p:nvCxnSpPr>
        <p:spPr>
          <a:xfrm flipH="1" flipV="1">
            <a:off x="6025815" y="4169969"/>
            <a:ext cx="2066425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A7FAF02-B425-4946-B41C-3B4ACA141C8F}"/>
              </a:ext>
            </a:extLst>
          </p:cNvPr>
          <p:cNvCxnSpPr>
            <a:cxnSpLocks/>
          </p:cNvCxnSpPr>
          <p:nvPr/>
        </p:nvCxnSpPr>
        <p:spPr>
          <a:xfrm flipH="1" flipV="1">
            <a:off x="5071659" y="3913044"/>
            <a:ext cx="954156" cy="2569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26AD69F-0C40-457C-AEB5-261F383ACCED}"/>
              </a:ext>
            </a:extLst>
          </p:cNvPr>
          <p:cNvCxnSpPr/>
          <p:nvPr/>
        </p:nvCxnSpPr>
        <p:spPr>
          <a:xfrm>
            <a:off x="6025815" y="3003861"/>
            <a:ext cx="0" cy="116610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1C56D6C-674A-40EB-B93D-B4A29C2DDAAA}"/>
              </a:ext>
            </a:extLst>
          </p:cNvPr>
          <p:cNvCxnSpPr/>
          <p:nvPr/>
        </p:nvCxnSpPr>
        <p:spPr>
          <a:xfrm>
            <a:off x="8067173" y="2985814"/>
            <a:ext cx="0" cy="116610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643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1" grpId="0" animBg="1"/>
      <p:bldP spid="4" grpId="0" animBg="1"/>
      <p:bldP spid="8" grpId="0"/>
      <p:bldP spid="9" grpId="0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Express </a:t>
            </a:r>
            <a:r>
              <a:rPr lang="en-US" dirty="0" err="1"/>
              <a:t>middlewares</a:t>
            </a:r>
            <a:endParaRPr lang="en-US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838200" y="1690688"/>
            <a:ext cx="9965635" cy="430194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express =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require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('express')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app = express()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(request, response, next){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weHandleTheRequestHere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response.send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("This is the body of the HTTP response")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next()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app.listen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(8000)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8767A0F-EE5F-4965-A0E0-7D36444717E0}"/>
              </a:ext>
            </a:extLst>
          </p:cNvPr>
          <p:cNvSpPr txBox="1">
            <a:spLocks/>
          </p:cNvSpPr>
          <p:nvPr/>
        </p:nvSpPr>
        <p:spPr>
          <a:xfrm>
            <a:off x="838200" y="6076768"/>
            <a:ext cx="10515600" cy="489749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Application</a:t>
            </a:r>
            <a:r>
              <a:rPr lang="en-US" dirty="0"/>
              <a:t> object: </a:t>
            </a:r>
            <a:r>
              <a:rPr lang="en-US" sz="2400" dirty="0">
                <a:hlinkClick r:id="rId2"/>
              </a:rPr>
              <a:t>http://expressjs.com/en/4x/api.html#app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2948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Express </a:t>
            </a:r>
            <a:r>
              <a:rPr lang="en-US" dirty="0" err="1"/>
              <a:t>middlewares</a:t>
            </a:r>
            <a:endParaRPr lang="en-US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838200" y="1690688"/>
            <a:ext cx="9965635" cy="430194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express =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require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('express')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app = express()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(request, response, next){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request.method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"GET" &amp;&amp;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request.uri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"/hello"){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response.send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("Hello!")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next()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app.listen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(8000)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86048C6-D5D4-490D-8F3F-C47D76CAD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76768"/>
            <a:ext cx="10515600" cy="48974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>
                <a:latin typeface="Georgia" panose="02040502050405020303" pitchFamily="18" charset="0"/>
              </a:rPr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Application</a:t>
            </a:r>
            <a:r>
              <a:rPr lang="en-US" dirty="0">
                <a:latin typeface="Georgia" panose="02040502050405020303" pitchFamily="18" charset="0"/>
              </a:rPr>
              <a:t> </a:t>
            </a:r>
            <a:r>
              <a:rPr lang="en-US" dirty="0"/>
              <a:t>object: </a:t>
            </a:r>
            <a:r>
              <a:rPr lang="en-US" sz="2400" dirty="0">
                <a:hlinkClick r:id="rId2"/>
              </a:rPr>
              <a:t>http://expressjs.com/en/4x/api.html#app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10717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Express </a:t>
            </a:r>
            <a:r>
              <a:rPr lang="en-US" dirty="0" err="1"/>
              <a:t>Middlewares</a:t>
            </a:r>
            <a:endParaRPr lang="en-US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838200" y="1690688"/>
            <a:ext cx="10515600" cy="386900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express =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require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('express')</a:t>
            </a:r>
          </a:p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app = express()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app.get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('/hello',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(request, response){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response.send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("Hello!")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app.get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('/hi',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(request, response){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response.send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("Hi!")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app.listen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(8000)</a:t>
            </a:r>
          </a:p>
        </p:txBody>
      </p:sp>
    </p:spTree>
    <p:extLst>
      <p:ext uri="{BB962C8B-B14F-4D97-AF65-F5344CB8AC3E}">
        <p14:creationId xmlns:p14="http://schemas.microsoft.com/office/powerpoint/2010/main" val="269950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Express Requests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838200" y="2384796"/>
            <a:ext cx="10515600" cy="169584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app.get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('/hello',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(request, response){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clientIp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request.ip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queryStringObject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request.query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429"/>
          </a:xfr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request</a:t>
            </a:r>
            <a:r>
              <a:rPr lang="en-US" dirty="0"/>
              <a:t> in Express     ⊃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request</a:t>
            </a:r>
            <a:r>
              <a:rPr lang="en-US" dirty="0"/>
              <a:t> in Node.js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1230139" y="4436823"/>
            <a:ext cx="6629763" cy="83843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 /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the-uri?what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this&amp;that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=8 HTTP/1.1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996276" y="5593695"/>
            <a:ext cx="7097487" cy="41205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request.query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{what: "this", that: "8"}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F1754E3-98E8-4B29-9F65-397C17109AEA}"/>
              </a:ext>
            </a:extLst>
          </p:cNvPr>
          <p:cNvSpPr txBox="1">
            <a:spLocks/>
          </p:cNvSpPr>
          <p:nvPr/>
        </p:nvSpPr>
        <p:spPr>
          <a:xfrm>
            <a:off x="838200" y="6076768"/>
            <a:ext cx="10515600" cy="489749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Request</a:t>
            </a:r>
            <a:r>
              <a:rPr lang="en-US" dirty="0"/>
              <a:t> object: </a:t>
            </a:r>
            <a:r>
              <a:rPr lang="en-US" sz="2400" dirty="0">
                <a:hlinkClick r:id="rId3"/>
              </a:rPr>
              <a:t>https://expressjs.com/en/api.html#req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047601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  <p:bldP spid="7" grpId="0" animBg="1"/>
    </p:bldLst>
  </p:timing>
</p:sld>
</file>

<file path=ppt/theme/theme1.xml><?xml version="1.0" encoding="utf-8"?>
<a:theme xmlns:a="http://schemas.openxmlformats.org/drawingml/2006/main" name="JU Grå">
  <a:themeElements>
    <a:clrScheme name="JU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961B81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25377</TotalTime>
  <Words>663</Words>
  <Application>Microsoft Office PowerPoint</Application>
  <PresentationFormat>Widescreen</PresentationFormat>
  <Paragraphs>115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Courier New</vt:lpstr>
      <vt:lpstr>Georgia</vt:lpstr>
      <vt:lpstr>Wingdings</vt:lpstr>
      <vt:lpstr>JU Grå</vt:lpstr>
      <vt:lpstr>PowerPoint Presentation</vt:lpstr>
      <vt:lpstr>Express Basics</vt:lpstr>
      <vt:lpstr>Web apps in Node.js</vt:lpstr>
      <vt:lpstr>Express</vt:lpstr>
      <vt:lpstr>Middleware architecture</vt:lpstr>
      <vt:lpstr>Express middlewares</vt:lpstr>
      <vt:lpstr>Express middlewares</vt:lpstr>
      <vt:lpstr>Express Middlewares</vt:lpstr>
      <vt:lpstr>Express Requests</vt:lpstr>
      <vt:lpstr>Routing parameters</vt:lpstr>
      <vt:lpstr>Express responses</vt:lpstr>
      <vt:lpstr>express middlewares</vt:lpstr>
      <vt:lpstr>Simple as that!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400</cp:revision>
  <dcterms:created xsi:type="dcterms:W3CDTF">2015-07-17T09:22:03Z</dcterms:created>
  <dcterms:modified xsi:type="dcterms:W3CDTF">2018-09-10T07:23:21Z</dcterms:modified>
</cp:coreProperties>
</file>