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321" r:id="rId4"/>
    <p:sldId id="333" r:id="rId5"/>
    <p:sldId id="336" r:id="rId6"/>
    <p:sldId id="326" r:id="rId7"/>
    <p:sldId id="327" r:id="rId8"/>
    <p:sldId id="335" r:id="rId9"/>
    <p:sldId id="33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C0C0C0"/>
    <a:srgbClr val="F2F2F2"/>
    <a:srgbClr val="EAEAEA"/>
    <a:srgbClr val="787878"/>
    <a:srgbClr val="FFB500"/>
    <a:srgbClr val="961B81"/>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3867" autoAdjust="0"/>
  </p:normalViewPr>
  <p:slideViewPr>
    <p:cSldViewPr snapToGrid="0">
      <p:cViewPr varScale="1">
        <p:scale>
          <a:sx n="67" d="100"/>
          <a:sy n="67" d="100"/>
        </p:scale>
        <p:origin x="452" y="48"/>
      </p:cViewPr>
      <p:guideLst/>
    </p:cSldViewPr>
  </p:slideViewPr>
  <p:outlineViewPr>
    <p:cViewPr>
      <p:scale>
        <a:sx n="33" d="100"/>
        <a:sy n="33" d="100"/>
      </p:scale>
      <p:origin x="0" y="-1188"/>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1/24/2019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everybody, and welcome to this mini lecture about the Internet. The idea with this lecture is not to teach you everything there is to know about the Internet, but just the things you need to know if you later want to learn how to create web applications that runs on the Internet.</a:t>
            </a:r>
          </a:p>
        </p:txBody>
      </p:sp>
      <p:sp>
        <p:nvSpPr>
          <p:cNvPr id="4" name="Slide Number Placeholder 3"/>
          <p:cNvSpPr>
            <a:spLocks noGrp="1"/>
          </p:cNvSpPr>
          <p:nvPr>
            <p:ph type="sldNum" sz="quarter" idx="10"/>
          </p:nvPr>
        </p:nvSpPr>
        <p:spPr/>
        <p:txBody>
          <a:bodyPr/>
          <a:lstStyle/>
          <a:p>
            <a:fld id="{22919B2B-FBA9-4EA3-BAD3-94A21FB4DC70}" type="slidenum">
              <a:rPr lang="en-US" smtClean="0"/>
              <a:t>2</a:t>
            </a:fld>
            <a:endParaRPr lang="en-US" dirty="0"/>
          </a:p>
        </p:txBody>
      </p:sp>
    </p:spTree>
    <p:extLst>
      <p:ext uri="{BB962C8B-B14F-4D97-AF65-F5344CB8AC3E}">
        <p14:creationId xmlns:p14="http://schemas.microsoft.com/office/powerpoint/2010/main" val="32425034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2019-01-24</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2019-01-24</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2019-01-24</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8078" y="1122363"/>
            <a:ext cx="11688671" cy="2387600"/>
          </a:xfrm>
        </p:spPr>
        <p:txBody>
          <a:bodyPr>
            <a:normAutofit/>
          </a:bodyPr>
          <a:lstStyle/>
          <a:p>
            <a:r>
              <a:rPr lang="en-US" sz="4200" dirty="0"/>
              <a:t>Handling concurrent HTTP requests</a:t>
            </a:r>
          </a:p>
        </p:txBody>
      </p:sp>
      <p:sp>
        <p:nvSpPr>
          <p:cNvPr id="3" name="Subtitle 2"/>
          <p:cNvSpPr>
            <a:spLocks noGrp="1"/>
          </p:cNvSpPr>
          <p:nvPr>
            <p:ph type="subTitle" idx="1"/>
          </p:nvPr>
        </p:nvSpPr>
        <p:spPr/>
        <p:txBody>
          <a:bodyPr>
            <a:normAutofit/>
          </a:bodyPr>
          <a:lstStyle/>
          <a:p>
            <a:r>
              <a:rPr lang="en-US" b="1" dirty="0"/>
              <a:t>Peter Larsson-Green</a:t>
            </a:r>
          </a:p>
          <a:p>
            <a:r>
              <a:rPr lang="en-US" dirty="0"/>
              <a:t>Lecturer at Jönköping University</a:t>
            </a:r>
          </a:p>
          <a:p>
            <a:r>
              <a:rPr lang="en-US" dirty="0"/>
              <a:t>Spring 2019</a:t>
            </a:r>
          </a:p>
        </p:txBody>
      </p:sp>
    </p:spTree>
    <p:extLst>
      <p:ext uri="{BB962C8B-B14F-4D97-AF65-F5344CB8AC3E}">
        <p14:creationId xmlns:p14="http://schemas.microsoft.com/office/powerpoint/2010/main" val="401559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3604591" cy="4351338"/>
          </a:xfrm>
        </p:spPr>
        <p:txBody>
          <a:bodyPr>
            <a:noAutofit/>
          </a:bodyPr>
          <a:lstStyle/>
          <a:p>
            <a:pPr marL="0" indent="0">
              <a:buNone/>
            </a:pPr>
            <a:r>
              <a:rPr lang="en-US" noProof="0" dirty="0">
                <a:latin typeface="Georgia" panose="02040502050405020303" pitchFamily="18" charset="0"/>
              </a:rPr>
              <a:t>Attempt 1: Process one request at a time, queue the others.</a:t>
            </a:r>
          </a:p>
          <a:p>
            <a:r>
              <a:rPr lang="en-US" dirty="0"/>
              <a:t>Bad: </a:t>
            </a:r>
            <a:r>
              <a:rPr lang="en-US" sz="2400" dirty="0"/>
              <a:t>Most time wasted on waiting, e.g.</a:t>
            </a:r>
            <a:r>
              <a:rPr lang="en-US" dirty="0"/>
              <a:t>:</a:t>
            </a:r>
          </a:p>
          <a:p>
            <a:pPr lvl="1"/>
            <a:r>
              <a:rPr lang="en-US" sz="2200" noProof="0" dirty="0"/>
              <a:t>Waiting for DB.</a:t>
            </a:r>
          </a:p>
          <a:p>
            <a:pPr lvl="1"/>
            <a:r>
              <a:rPr lang="en-US" sz="2200" dirty="0"/>
              <a:t>Waiting for reading/writing files.</a:t>
            </a:r>
          </a:p>
          <a:p>
            <a:r>
              <a:rPr lang="en-US" sz="2600" noProof="0" dirty="0"/>
              <a:t>Very few web applications works this way today.</a:t>
            </a:r>
          </a:p>
        </p:txBody>
      </p:sp>
      <p:pic>
        <p:nvPicPr>
          <p:cNvPr id="18" name="Graphic 17" descr="Computer">
            <a:extLst>
              <a:ext uri="{FF2B5EF4-FFF2-40B4-BE49-F238E27FC236}">
                <a16:creationId xmlns:a16="http://schemas.microsoft.com/office/drawing/2014/main" id="{FC3A666D-83EB-4BB0-9DA3-8F399CEB6C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78468" y="1391434"/>
            <a:ext cx="1372107" cy="1373793"/>
          </a:xfrm>
          <a:prstGeom prst="rect">
            <a:avLst/>
          </a:prstGeom>
        </p:spPr>
      </p:pic>
      <p:pic>
        <p:nvPicPr>
          <p:cNvPr id="19" name="Picture 18">
            <a:extLst>
              <a:ext uri="{FF2B5EF4-FFF2-40B4-BE49-F238E27FC236}">
                <a16:creationId xmlns:a16="http://schemas.microsoft.com/office/drawing/2014/main" id="{BECE7FA6-6036-498D-A576-815F6C888BF3}"/>
              </a:ext>
            </a:extLst>
          </p:cNvPr>
          <p:cNvPicPr>
            <a:picLocks noChangeAspect="1"/>
          </p:cNvPicPr>
          <p:nvPr/>
        </p:nvPicPr>
        <p:blipFill>
          <a:blip r:embed="rId4"/>
          <a:stretch>
            <a:fillRect/>
          </a:stretch>
        </p:blipFill>
        <p:spPr>
          <a:xfrm>
            <a:off x="8013285" y="1710566"/>
            <a:ext cx="442249" cy="856306"/>
          </a:xfrm>
          <a:prstGeom prst="rect">
            <a:avLst/>
          </a:prstGeom>
        </p:spPr>
      </p:pic>
      <p:sp>
        <p:nvSpPr>
          <p:cNvPr id="20" name="Content Placeholder 2">
            <a:extLst>
              <a:ext uri="{FF2B5EF4-FFF2-40B4-BE49-F238E27FC236}">
                <a16:creationId xmlns:a16="http://schemas.microsoft.com/office/drawing/2014/main" id="{EE1B2EF8-752B-4F44-9E89-2E3662520DAD}"/>
              </a:ext>
            </a:extLst>
          </p:cNvPr>
          <p:cNvSpPr txBox="1">
            <a:spLocks/>
          </p:cNvSpPr>
          <p:nvPr/>
        </p:nvSpPr>
        <p:spPr>
          <a:xfrm>
            <a:off x="4764418" y="2533576"/>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sp>
        <p:nvSpPr>
          <p:cNvPr id="21" name="Content Placeholder 2">
            <a:extLst>
              <a:ext uri="{FF2B5EF4-FFF2-40B4-BE49-F238E27FC236}">
                <a16:creationId xmlns:a16="http://schemas.microsoft.com/office/drawing/2014/main" id="{8F93EB37-BE4B-433B-9FA7-D83AEAC51B13}"/>
              </a:ext>
            </a:extLst>
          </p:cNvPr>
          <p:cNvSpPr txBox="1">
            <a:spLocks/>
          </p:cNvSpPr>
          <p:nvPr/>
        </p:nvSpPr>
        <p:spPr>
          <a:xfrm>
            <a:off x="7434309" y="2531227"/>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cxnSp>
        <p:nvCxnSpPr>
          <p:cNvPr id="31" name="Straight Connector 30">
            <a:extLst>
              <a:ext uri="{FF2B5EF4-FFF2-40B4-BE49-F238E27FC236}">
                <a16:creationId xmlns:a16="http://schemas.microsoft.com/office/drawing/2014/main" id="{19115B58-55DB-4748-8CCB-9950BBFB7518}"/>
              </a:ext>
            </a:extLst>
          </p:cNvPr>
          <p:cNvCxnSpPr>
            <a:cxnSpLocks/>
          </p:cNvCxnSpPr>
          <p:nvPr/>
        </p:nvCxnSpPr>
        <p:spPr>
          <a:xfrm flipH="1">
            <a:off x="5543921" y="2958308"/>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32" name="Straight Connector 31">
            <a:extLst>
              <a:ext uri="{FF2B5EF4-FFF2-40B4-BE49-F238E27FC236}">
                <a16:creationId xmlns:a16="http://schemas.microsoft.com/office/drawing/2014/main" id="{9FAF6333-DCF0-43EA-9023-E9BEB58A89B2}"/>
              </a:ext>
            </a:extLst>
          </p:cNvPr>
          <p:cNvCxnSpPr/>
          <p:nvPr/>
        </p:nvCxnSpPr>
        <p:spPr>
          <a:xfrm flipH="1">
            <a:off x="8234408" y="3036129"/>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33" name="Straight Arrow Connector 32">
            <a:extLst>
              <a:ext uri="{FF2B5EF4-FFF2-40B4-BE49-F238E27FC236}">
                <a16:creationId xmlns:a16="http://schemas.microsoft.com/office/drawing/2014/main" id="{88409D20-5127-48FE-967B-CAE2A9E7BA61}"/>
              </a:ext>
            </a:extLst>
          </p:cNvPr>
          <p:cNvCxnSpPr>
            <a:cxnSpLocks/>
          </p:cNvCxnSpPr>
          <p:nvPr/>
        </p:nvCxnSpPr>
        <p:spPr>
          <a:xfrm>
            <a:off x="5654166" y="3329605"/>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Content Placeholder 2">
            <a:extLst>
              <a:ext uri="{FF2B5EF4-FFF2-40B4-BE49-F238E27FC236}">
                <a16:creationId xmlns:a16="http://schemas.microsoft.com/office/drawing/2014/main" id="{2366C752-A142-4F95-AE9C-EE657847CA3D}"/>
              </a:ext>
            </a:extLst>
          </p:cNvPr>
          <p:cNvSpPr txBox="1">
            <a:spLocks/>
          </p:cNvSpPr>
          <p:nvPr/>
        </p:nvSpPr>
        <p:spPr>
          <a:xfrm>
            <a:off x="5654906" y="2951858"/>
            <a:ext cx="2468942"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1</a:t>
            </a:r>
          </a:p>
        </p:txBody>
      </p:sp>
      <p:cxnSp>
        <p:nvCxnSpPr>
          <p:cNvPr id="35" name="Straight Connector 34">
            <a:extLst>
              <a:ext uri="{FF2B5EF4-FFF2-40B4-BE49-F238E27FC236}">
                <a16:creationId xmlns:a16="http://schemas.microsoft.com/office/drawing/2014/main" id="{12AE6D16-3AE7-44E9-A7E7-739E04FA60C3}"/>
              </a:ext>
            </a:extLst>
          </p:cNvPr>
          <p:cNvCxnSpPr>
            <a:cxnSpLocks/>
          </p:cNvCxnSpPr>
          <p:nvPr/>
        </p:nvCxnSpPr>
        <p:spPr>
          <a:xfrm>
            <a:off x="8013287" y="3585885"/>
            <a:ext cx="0" cy="1453254"/>
          </a:xfrm>
          <a:prstGeom prst="line">
            <a:avLst/>
          </a:prstGeom>
        </p:spPr>
        <p:style>
          <a:lnRef idx="3">
            <a:schemeClr val="dk1"/>
          </a:lnRef>
          <a:fillRef idx="0">
            <a:schemeClr val="dk1"/>
          </a:fillRef>
          <a:effectRef idx="2">
            <a:schemeClr val="dk1"/>
          </a:effectRef>
          <a:fontRef idx="minor">
            <a:schemeClr val="tx1"/>
          </a:fontRef>
        </p:style>
      </p:cxnSp>
      <p:cxnSp>
        <p:nvCxnSpPr>
          <p:cNvPr id="36" name="Straight Arrow Connector 35">
            <a:extLst>
              <a:ext uri="{FF2B5EF4-FFF2-40B4-BE49-F238E27FC236}">
                <a16:creationId xmlns:a16="http://schemas.microsoft.com/office/drawing/2014/main" id="{DD60EA2A-B4D8-4799-9ABB-C326BB7A998F}"/>
              </a:ext>
            </a:extLst>
          </p:cNvPr>
          <p:cNvCxnSpPr>
            <a:cxnSpLocks/>
          </p:cNvCxnSpPr>
          <p:nvPr/>
        </p:nvCxnSpPr>
        <p:spPr>
          <a:xfrm flipH="1">
            <a:off x="5735547" y="5136887"/>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Content Placeholder 2">
            <a:extLst>
              <a:ext uri="{FF2B5EF4-FFF2-40B4-BE49-F238E27FC236}">
                <a16:creationId xmlns:a16="http://schemas.microsoft.com/office/drawing/2014/main" id="{DDA38BE9-8FEF-4716-873F-1AEDF7A4A6C3}"/>
              </a:ext>
            </a:extLst>
          </p:cNvPr>
          <p:cNvSpPr txBox="1">
            <a:spLocks/>
          </p:cNvSpPr>
          <p:nvPr/>
        </p:nvSpPr>
        <p:spPr>
          <a:xfrm>
            <a:off x="5933787" y="5308383"/>
            <a:ext cx="219580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1</a:t>
            </a:r>
          </a:p>
        </p:txBody>
      </p:sp>
      <p:pic>
        <p:nvPicPr>
          <p:cNvPr id="40" name="Graphic 39" descr="Computer">
            <a:extLst>
              <a:ext uri="{FF2B5EF4-FFF2-40B4-BE49-F238E27FC236}">
                <a16:creationId xmlns:a16="http://schemas.microsoft.com/office/drawing/2014/main" id="{F5119E98-7A8D-4561-AD2B-84361E62AB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21612" y="1391434"/>
            <a:ext cx="1372107" cy="1373793"/>
          </a:xfrm>
          <a:prstGeom prst="rect">
            <a:avLst/>
          </a:prstGeom>
        </p:spPr>
      </p:pic>
      <p:sp>
        <p:nvSpPr>
          <p:cNvPr id="41" name="Content Placeholder 2">
            <a:extLst>
              <a:ext uri="{FF2B5EF4-FFF2-40B4-BE49-F238E27FC236}">
                <a16:creationId xmlns:a16="http://schemas.microsoft.com/office/drawing/2014/main" id="{2B096775-8A7D-4E7E-8E78-931405454A90}"/>
              </a:ext>
            </a:extLst>
          </p:cNvPr>
          <p:cNvSpPr txBox="1">
            <a:spLocks/>
          </p:cNvSpPr>
          <p:nvPr/>
        </p:nvSpPr>
        <p:spPr>
          <a:xfrm>
            <a:off x="10207562" y="2533576"/>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cxnSp>
        <p:nvCxnSpPr>
          <p:cNvPr id="43" name="Straight Connector 42">
            <a:extLst>
              <a:ext uri="{FF2B5EF4-FFF2-40B4-BE49-F238E27FC236}">
                <a16:creationId xmlns:a16="http://schemas.microsoft.com/office/drawing/2014/main" id="{7BFCC63B-0763-4885-BB9E-4FEE1D367451}"/>
              </a:ext>
            </a:extLst>
          </p:cNvPr>
          <p:cNvCxnSpPr>
            <a:cxnSpLocks/>
          </p:cNvCxnSpPr>
          <p:nvPr/>
        </p:nvCxnSpPr>
        <p:spPr>
          <a:xfrm flipH="1">
            <a:off x="10987065" y="2958308"/>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45" name="Straight Arrow Connector 44">
            <a:extLst>
              <a:ext uri="{FF2B5EF4-FFF2-40B4-BE49-F238E27FC236}">
                <a16:creationId xmlns:a16="http://schemas.microsoft.com/office/drawing/2014/main" id="{8F870066-4926-4414-ADFC-BA93A6767C6D}"/>
              </a:ext>
            </a:extLst>
          </p:cNvPr>
          <p:cNvCxnSpPr>
            <a:cxnSpLocks/>
          </p:cNvCxnSpPr>
          <p:nvPr/>
        </p:nvCxnSpPr>
        <p:spPr>
          <a:xfrm flipH="1">
            <a:off x="8408015" y="3378538"/>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353FB5AF-1DB3-4774-AC04-524B86A30AFB}"/>
              </a:ext>
            </a:extLst>
          </p:cNvPr>
          <p:cNvCxnSpPr>
            <a:cxnSpLocks/>
          </p:cNvCxnSpPr>
          <p:nvPr/>
        </p:nvCxnSpPr>
        <p:spPr>
          <a:xfrm>
            <a:off x="8408015" y="5244606"/>
            <a:ext cx="0" cy="484933"/>
          </a:xfrm>
          <a:prstGeom prst="line">
            <a:avLst/>
          </a:prstGeom>
        </p:spPr>
        <p:style>
          <a:lnRef idx="3">
            <a:schemeClr val="dk1"/>
          </a:lnRef>
          <a:fillRef idx="0">
            <a:schemeClr val="dk1"/>
          </a:fillRef>
          <a:effectRef idx="2">
            <a:schemeClr val="dk1"/>
          </a:effectRef>
          <a:fontRef idx="minor">
            <a:schemeClr val="tx1"/>
          </a:fontRef>
        </p:style>
      </p:cxnSp>
      <p:sp>
        <p:nvSpPr>
          <p:cNvPr id="51" name="Content Placeholder 2">
            <a:extLst>
              <a:ext uri="{FF2B5EF4-FFF2-40B4-BE49-F238E27FC236}">
                <a16:creationId xmlns:a16="http://schemas.microsoft.com/office/drawing/2014/main" id="{9D75CB9C-350A-4634-84DF-6CC3F281B796}"/>
              </a:ext>
            </a:extLst>
          </p:cNvPr>
          <p:cNvSpPr txBox="1">
            <a:spLocks/>
          </p:cNvSpPr>
          <p:nvPr/>
        </p:nvSpPr>
        <p:spPr>
          <a:xfrm>
            <a:off x="8943470" y="2983768"/>
            <a:ext cx="204839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2</a:t>
            </a:r>
          </a:p>
        </p:txBody>
      </p:sp>
      <p:cxnSp>
        <p:nvCxnSpPr>
          <p:cNvPr id="52" name="Straight Arrow Connector 51">
            <a:extLst>
              <a:ext uri="{FF2B5EF4-FFF2-40B4-BE49-F238E27FC236}">
                <a16:creationId xmlns:a16="http://schemas.microsoft.com/office/drawing/2014/main" id="{BF87C8A5-AE35-4628-B8D9-E0414BD7C25C}"/>
              </a:ext>
            </a:extLst>
          </p:cNvPr>
          <p:cNvCxnSpPr>
            <a:cxnSpLocks/>
          </p:cNvCxnSpPr>
          <p:nvPr/>
        </p:nvCxnSpPr>
        <p:spPr>
          <a:xfrm>
            <a:off x="8467137" y="5854191"/>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3" name="Content Placeholder 2">
            <a:extLst>
              <a:ext uri="{FF2B5EF4-FFF2-40B4-BE49-F238E27FC236}">
                <a16:creationId xmlns:a16="http://schemas.microsoft.com/office/drawing/2014/main" id="{481DC213-8705-46A6-BA7D-B58A5408DD7E}"/>
              </a:ext>
            </a:extLst>
          </p:cNvPr>
          <p:cNvSpPr txBox="1">
            <a:spLocks/>
          </p:cNvSpPr>
          <p:nvPr/>
        </p:nvSpPr>
        <p:spPr>
          <a:xfrm>
            <a:off x="8408696" y="5978728"/>
            <a:ext cx="2217836"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2</a:t>
            </a:r>
          </a:p>
        </p:txBody>
      </p:sp>
      <p:cxnSp>
        <p:nvCxnSpPr>
          <p:cNvPr id="87" name="Straight Connector 86">
            <a:extLst>
              <a:ext uri="{FF2B5EF4-FFF2-40B4-BE49-F238E27FC236}">
                <a16:creationId xmlns:a16="http://schemas.microsoft.com/office/drawing/2014/main" id="{93361BF8-1889-4A4A-AE97-94AD2F44C716}"/>
              </a:ext>
            </a:extLst>
          </p:cNvPr>
          <p:cNvCxnSpPr>
            <a:cxnSpLocks/>
          </p:cNvCxnSpPr>
          <p:nvPr/>
        </p:nvCxnSpPr>
        <p:spPr>
          <a:xfrm>
            <a:off x="7931347" y="3740350"/>
            <a:ext cx="0" cy="1189459"/>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88" name="Content Placeholder 2">
            <a:extLst>
              <a:ext uri="{FF2B5EF4-FFF2-40B4-BE49-F238E27FC236}">
                <a16:creationId xmlns:a16="http://schemas.microsoft.com/office/drawing/2014/main" id="{1F46FDE0-BC3E-4F4A-8DE7-643161C17BD8}"/>
              </a:ext>
            </a:extLst>
          </p:cNvPr>
          <p:cNvSpPr txBox="1">
            <a:spLocks/>
          </p:cNvSpPr>
          <p:nvPr/>
        </p:nvSpPr>
        <p:spPr>
          <a:xfrm>
            <a:off x="6127060" y="4003563"/>
            <a:ext cx="184525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rgbClr val="961B81"/>
                </a:solidFill>
              </a:rPr>
              <a:t>Waiting for DB response...</a:t>
            </a:r>
          </a:p>
        </p:txBody>
      </p:sp>
    </p:spTree>
    <p:extLst>
      <p:ext uri="{BB962C8B-B14F-4D97-AF65-F5344CB8AC3E}">
        <p14:creationId xmlns:p14="http://schemas.microsoft.com/office/powerpoint/2010/main" val="59668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8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34" grpId="0"/>
      <p:bldP spid="37" grpId="0"/>
      <p:bldP spid="41" grpId="0"/>
      <p:bldP spid="51" grpId="0"/>
      <p:bldP spid="53" grpId="0"/>
      <p:bldP spid="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199" y="1825625"/>
            <a:ext cx="3905305" cy="4351338"/>
          </a:xfrm>
        </p:spPr>
        <p:txBody>
          <a:bodyPr/>
          <a:lstStyle/>
          <a:p>
            <a:pPr marL="0" indent="0">
              <a:buNone/>
            </a:pPr>
            <a:r>
              <a:rPr lang="en-US" noProof="0" dirty="0">
                <a:latin typeface="Georgia" panose="02040502050405020303" pitchFamily="18" charset="0"/>
              </a:rPr>
              <a:t>Attempt 2: Use threads to process requests </a:t>
            </a:r>
            <a:r>
              <a:rPr lang="en-US" dirty="0"/>
              <a:t>simultaneously.</a:t>
            </a:r>
          </a:p>
          <a:p>
            <a:r>
              <a:rPr lang="en-US" noProof="0" dirty="0"/>
              <a:t>Requires us to write thread-safe code.</a:t>
            </a:r>
          </a:p>
          <a:p>
            <a:r>
              <a:rPr lang="en-US" dirty="0"/>
              <a:t>The way many web applications work</a:t>
            </a:r>
            <a:br>
              <a:rPr lang="en-US" dirty="0"/>
            </a:br>
            <a:r>
              <a:rPr lang="en-US" dirty="0"/>
              <a:t>still today.</a:t>
            </a:r>
          </a:p>
          <a:p>
            <a:pPr lvl="1"/>
            <a:r>
              <a:rPr lang="en-US" dirty="0"/>
              <a:t>Then came Node.js...</a:t>
            </a:r>
          </a:p>
        </p:txBody>
      </p:sp>
      <p:pic>
        <p:nvPicPr>
          <p:cNvPr id="25" name="Graphic 24" descr="Computer">
            <a:extLst>
              <a:ext uri="{FF2B5EF4-FFF2-40B4-BE49-F238E27FC236}">
                <a16:creationId xmlns:a16="http://schemas.microsoft.com/office/drawing/2014/main" id="{46D0C48E-DEBC-4155-8CF7-1E9E5D40C5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78468" y="1391434"/>
            <a:ext cx="1372107" cy="1373793"/>
          </a:xfrm>
          <a:prstGeom prst="rect">
            <a:avLst/>
          </a:prstGeom>
        </p:spPr>
      </p:pic>
      <p:pic>
        <p:nvPicPr>
          <p:cNvPr id="26" name="Picture 25">
            <a:extLst>
              <a:ext uri="{FF2B5EF4-FFF2-40B4-BE49-F238E27FC236}">
                <a16:creationId xmlns:a16="http://schemas.microsoft.com/office/drawing/2014/main" id="{B214FA78-82AC-4C47-9139-4D7AD1893DC4}"/>
              </a:ext>
            </a:extLst>
          </p:cNvPr>
          <p:cNvPicPr>
            <a:picLocks noChangeAspect="1"/>
          </p:cNvPicPr>
          <p:nvPr/>
        </p:nvPicPr>
        <p:blipFill>
          <a:blip r:embed="rId4"/>
          <a:stretch>
            <a:fillRect/>
          </a:stretch>
        </p:blipFill>
        <p:spPr>
          <a:xfrm>
            <a:off x="8013285" y="1710566"/>
            <a:ext cx="442249" cy="856306"/>
          </a:xfrm>
          <a:prstGeom prst="rect">
            <a:avLst/>
          </a:prstGeom>
        </p:spPr>
      </p:pic>
      <p:sp>
        <p:nvSpPr>
          <p:cNvPr id="27" name="Content Placeholder 2">
            <a:extLst>
              <a:ext uri="{FF2B5EF4-FFF2-40B4-BE49-F238E27FC236}">
                <a16:creationId xmlns:a16="http://schemas.microsoft.com/office/drawing/2014/main" id="{FD445279-5EE1-4FDA-BB3C-DB463D62AAF3}"/>
              </a:ext>
            </a:extLst>
          </p:cNvPr>
          <p:cNvSpPr txBox="1">
            <a:spLocks/>
          </p:cNvSpPr>
          <p:nvPr/>
        </p:nvSpPr>
        <p:spPr>
          <a:xfrm>
            <a:off x="4764418" y="2533576"/>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sp>
        <p:nvSpPr>
          <p:cNvPr id="28" name="Content Placeholder 2">
            <a:extLst>
              <a:ext uri="{FF2B5EF4-FFF2-40B4-BE49-F238E27FC236}">
                <a16:creationId xmlns:a16="http://schemas.microsoft.com/office/drawing/2014/main" id="{B6B34C0B-E7D5-436E-9CA8-5E00C1F774E0}"/>
              </a:ext>
            </a:extLst>
          </p:cNvPr>
          <p:cNvSpPr txBox="1">
            <a:spLocks/>
          </p:cNvSpPr>
          <p:nvPr/>
        </p:nvSpPr>
        <p:spPr>
          <a:xfrm>
            <a:off x="7434309" y="2531227"/>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cxnSp>
        <p:nvCxnSpPr>
          <p:cNvPr id="29" name="Straight Connector 28">
            <a:extLst>
              <a:ext uri="{FF2B5EF4-FFF2-40B4-BE49-F238E27FC236}">
                <a16:creationId xmlns:a16="http://schemas.microsoft.com/office/drawing/2014/main" id="{49E93947-271B-4D32-A922-C9D05278C821}"/>
              </a:ext>
            </a:extLst>
          </p:cNvPr>
          <p:cNvCxnSpPr>
            <a:cxnSpLocks/>
          </p:cNvCxnSpPr>
          <p:nvPr/>
        </p:nvCxnSpPr>
        <p:spPr>
          <a:xfrm flipH="1">
            <a:off x="5543921" y="2958308"/>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30" name="Straight Connector 29">
            <a:extLst>
              <a:ext uri="{FF2B5EF4-FFF2-40B4-BE49-F238E27FC236}">
                <a16:creationId xmlns:a16="http://schemas.microsoft.com/office/drawing/2014/main" id="{03EC8775-2A02-4E55-A2C2-93BAE5FD76B2}"/>
              </a:ext>
            </a:extLst>
          </p:cNvPr>
          <p:cNvCxnSpPr/>
          <p:nvPr/>
        </p:nvCxnSpPr>
        <p:spPr>
          <a:xfrm flipH="1">
            <a:off x="8234408" y="3036129"/>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38" name="Straight Arrow Connector 37">
            <a:extLst>
              <a:ext uri="{FF2B5EF4-FFF2-40B4-BE49-F238E27FC236}">
                <a16:creationId xmlns:a16="http://schemas.microsoft.com/office/drawing/2014/main" id="{C2608AAE-2DAA-40B0-BE04-36CD3F23809A}"/>
              </a:ext>
            </a:extLst>
          </p:cNvPr>
          <p:cNvCxnSpPr>
            <a:cxnSpLocks/>
          </p:cNvCxnSpPr>
          <p:nvPr/>
        </p:nvCxnSpPr>
        <p:spPr>
          <a:xfrm>
            <a:off x="5654166" y="3329605"/>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Content Placeholder 2">
            <a:extLst>
              <a:ext uri="{FF2B5EF4-FFF2-40B4-BE49-F238E27FC236}">
                <a16:creationId xmlns:a16="http://schemas.microsoft.com/office/drawing/2014/main" id="{C35C37C2-8028-44D1-BB4F-76706E785C09}"/>
              </a:ext>
            </a:extLst>
          </p:cNvPr>
          <p:cNvSpPr txBox="1">
            <a:spLocks/>
          </p:cNvSpPr>
          <p:nvPr/>
        </p:nvSpPr>
        <p:spPr>
          <a:xfrm>
            <a:off x="5654906" y="2951858"/>
            <a:ext cx="2468942"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1</a:t>
            </a:r>
          </a:p>
        </p:txBody>
      </p:sp>
      <p:cxnSp>
        <p:nvCxnSpPr>
          <p:cNvPr id="42" name="Straight Connector 41">
            <a:extLst>
              <a:ext uri="{FF2B5EF4-FFF2-40B4-BE49-F238E27FC236}">
                <a16:creationId xmlns:a16="http://schemas.microsoft.com/office/drawing/2014/main" id="{E21C3AA5-B964-4A2B-B8A7-F3DA3402CC1C}"/>
              </a:ext>
            </a:extLst>
          </p:cNvPr>
          <p:cNvCxnSpPr>
            <a:cxnSpLocks/>
          </p:cNvCxnSpPr>
          <p:nvPr/>
        </p:nvCxnSpPr>
        <p:spPr>
          <a:xfrm>
            <a:off x="8013287" y="3585885"/>
            <a:ext cx="0" cy="1453254"/>
          </a:xfrm>
          <a:prstGeom prst="line">
            <a:avLst/>
          </a:prstGeom>
        </p:spPr>
        <p:style>
          <a:lnRef idx="3">
            <a:schemeClr val="dk1"/>
          </a:lnRef>
          <a:fillRef idx="0">
            <a:schemeClr val="dk1"/>
          </a:fillRef>
          <a:effectRef idx="2">
            <a:schemeClr val="dk1"/>
          </a:effectRef>
          <a:fontRef idx="minor">
            <a:schemeClr val="tx1"/>
          </a:fontRef>
        </p:style>
      </p:cxnSp>
      <p:cxnSp>
        <p:nvCxnSpPr>
          <p:cNvPr id="44" name="Straight Arrow Connector 43">
            <a:extLst>
              <a:ext uri="{FF2B5EF4-FFF2-40B4-BE49-F238E27FC236}">
                <a16:creationId xmlns:a16="http://schemas.microsoft.com/office/drawing/2014/main" id="{C3CCC5E6-FCB7-4BF1-91D8-8EB5DB8042E2}"/>
              </a:ext>
            </a:extLst>
          </p:cNvPr>
          <p:cNvCxnSpPr>
            <a:cxnSpLocks/>
          </p:cNvCxnSpPr>
          <p:nvPr/>
        </p:nvCxnSpPr>
        <p:spPr>
          <a:xfrm flipH="1">
            <a:off x="5735547" y="5136887"/>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6" name="Content Placeholder 2">
            <a:extLst>
              <a:ext uri="{FF2B5EF4-FFF2-40B4-BE49-F238E27FC236}">
                <a16:creationId xmlns:a16="http://schemas.microsoft.com/office/drawing/2014/main" id="{35F45B4D-AC03-4A2F-91CF-1296141502F4}"/>
              </a:ext>
            </a:extLst>
          </p:cNvPr>
          <p:cNvSpPr txBox="1">
            <a:spLocks/>
          </p:cNvSpPr>
          <p:nvPr/>
        </p:nvSpPr>
        <p:spPr>
          <a:xfrm>
            <a:off x="5933787" y="5308383"/>
            <a:ext cx="219580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1</a:t>
            </a:r>
          </a:p>
        </p:txBody>
      </p:sp>
      <p:pic>
        <p:nvPicPr>
          <p:cNvPr id="47" name="Graphic 46" descr="Computer">
            <a:extLst>
              <a:ext uri="{FF2B5EF4-FFF2-40B4-BE49-F238E27FC236}">
                <a16:creationId xmlns:a16="http://schemas.microsoft.com/office/drawing/2014/main" id="{59BC668A-706B-45DD-BF41-32E76EA6F8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21612" y="1391434"/>
            <a:ext cx="1372107" cy="1373793"/>
          </a:xfrm>
          <a:prstGeom prst="rect">
            <a:avLst/>
          </a:prstGeom>
        </p:spPr>
      </p:pic>
      <p:sp>
        <p:nvSpPr>
          <p:cNvPr id="49" name="Content Placeholder 2">
            <a:extLst>
              <a:ext uri="{FF2B5EF4-FFF2-40B4-BE49-F238E27FC236}">
                <a16:creationId xmlns:a16="http://schemas.microsoft.com/office/drawing/2014/main" id="{C056A52C-343A-403F-887F-28C3E65298D2}"/>
              </a:ext>
            </a:extLst>
          </p:cNvPr>
          <p:cNvSpPr txBox="1">
            <a:spLocks/>
          </p:cNvSpPr>
          <p:nvPr/>
        </p:nvSpPr>
        <p:spPr>
          <a:xfrm>
            <a:off x="10207562" y="2533576"/>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cxnSp>
        <p:nvCxnSpPr>
          <p:cNvPr id="50" name="Straight Connector 49">
            <a:extLst>
              <a:ext uri="{FF2B5EF4-FFF2-40B4-BE49-F238E27FC236}">
                <a16:creationId xmlns:a16="http://schemas.microsoft.com/office/drawing/2014/main" id="{408EE5CB-DFEB-44F2-8035-C6AFD040C973}"/>
              </a:ext>
            </a:extLst>
          </p:cNvPr>
          <p:cNvCxnSpPr>
            <a:cxnSpLocks/>
          </p:cNvCxnSpPr>
          <p:nvPr/>
        </p:nvCxnSpPr>
        <p:spPr>
          <a:xfrm flipH="1">
            <a:off x="10987065" y="2958308"/>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54" name="Straight Arrow Connector 53">
            <a:extLst>
              <a:ext uri="{FF2B5EF4-FFF2-40B4-BE49-F238E27FC236}">
                <a16:creationId xmlns:a16="http://schemas.microsoft.com/office/drawing/2014/main" id="{A049F526-195C-4774-8353-6954238AFAD7}"/>
              </a:ext>
            </a:extLst>
          </p:cNvPr>
          <p:cNvCxnSpPr>
            <a:cxnSpLocks/>
          </p:cNvCxnSpPr>
          <p:nvPr/>
        </p:nvCxnSpPr>
        <p:spPr>
          <a:xfrm flipH="1">
            <a:off x="8408015" y="3378538"/>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5" name="Straight Connector 54">
            <a:extLst>
              <a:ext uri="{FF2B5EF4-FFF2-40B4-BE49-F238E27FC236}">
                <a16:creationId xmlns:a16="http://schemas.microsoft.com/office/drawing/2014/main" id="{A92860C3-18DD-4A67-922A-543D7D9C369C}"/>
              </a:ext>
            </a:extLst>
          </p:cNvPr>
          <p:cNvCxnSpPr>
            <a:cxnSpLocks/>
          </p:cNvCxnSpPr>
          <p:nvPr/>
        </p:nvCxnSpPr>
        <p:spPr>
          <a:xfrm>
            <a:off x="8424769" y="3641670"/>
            <a:ext cx="0" cy="484933"/>
          </a:xfrm>
          <a:prstGeom prst="line">
            <a:avLst/>
          </a:prstGeom>
        </p:spPr>
        <p:style>
          <a:lnRef idx="3">
            <a:schemeClr val="dk1"/>
          </a:lnRef>
          <a:fillRef idx="0">
            <a:schemeClr val="dk1"/>
          </a:fillRef>
          <a:effectRef idx="2">
            <a:schemeClr val="dk1"/>
          </a:effectRef>
          <a:fontRef idx="minor">
            <a:schemeClr val="tx1"/>
          </a:fontRef>
        </p:style>
      </p:cxnSp>
      <p:sp>
        <p:nvSpPr>
          <p:cNvPr id="56" name="Content Placeholder 2">
            <a:extLst>
              <a:ext uri="{FF2B5EF4-FFF2-40B4-BE49-F238E27FC236}">
                <a16:creationId xmlns:a16="http://schemas.microsoft.com/office/drawing/2014/main" id="{83E3D8DB-52C3-4FA9-B1DA-8D6F9E01F8F8}"/>
              </a:ext>
            </a:extLst>
          </p:cNvPr>
          <p:cNvSpPr txBox="1">
            <a:spLocks/>
          </p:cNvSpPr>
          <p:nvPr/>
        </p:nvSpPr>
        <p:spPr>
          <a:xfrm>
            <a:off x="8943470" y="2983768"/>
            <a:ext cx="204839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2</a:t>
            </a:r>
          </a:p>
        </p:txBody>
      </p:sp>
      <p:cxnSp>
        <p:nvCxnSpPr>
          <p:cNvPr id="57" name="Straight Arrow Connector 56">
            <a:extLst>
              <a:ext uri="{FF2B5EF4-FFF2-40B4-BE49-F238E27FC236}">
                <a16:creationId xmlns:a16="http://schemas.microsoft.com/office/drawing/2014/main" id="{00416A3E-EAAB-4C00-B5CD-CF3F62322A26}"/>
              </a:ext>
            </a:extLst>
          </p:cNvPr>
          <p:cNvCxnSpPr>
            <a:cxnSpLocks/>
          </p:cNvCxnSpPr>
          <p:nvPr/>
        </p:nvCxnSpPr>
        <p:spPr>
          <a:xfrm>
            <a:off x="8483891" y="4251255"/>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8" name="Content Placeholder 2">
            <a:extLst>
              <a:ext uri="{FF2B5EF4-FFF2-40B4-BE49-F238E27FC236}">
                <a16:creationId xmlns:a16="http://schemas.microsoft.com/office/drawing/2014/main" id="{644F8161-D077-4E73-9CDE-95C3B91184A0}"/>
              </a:ext>
            </a:extLst>
          </p:cNvPr>
          <p:cNvSpPr txBox="1">
            <a:spLocks/>
          </p:cNvSpPr>
          <p:nvPr/>
        </p:nvSpPr>
        <p:spPr>
          <a:xfrm>
            <a:off x="8425450" y="4375792"/>
            <a:ext cx="2217836"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2</a:t>
            </a:r>
          </a:p>
        </p:txBody>
      </p:sp>
      <p:sp>
        <p:nvSpPr>
          <p:cNvPr id="61" name="Content Placeholder 2">
            <a:extLst>
              <a:ext uri="{FF2B5EF4-FFF2-40B4-BE49-F238E27FC236}">
                <a16:creationId xmlns:a16="http://schemas.microsoft.com/office/drawing/2014/main" id="{EE31AC67-02B7-4D50-973C-745F39155AFE}"/>
              </a:ext>
            </a:extLst>
          </p:cNvPr>
          <p:cNvSpPr txBox="1">
            <a:spLocks/>
          </p:cNvSpPr>
          <p:nvPr/>
        </p:nvSpPr>
        <p:spPr>
          <a:xfrm>
            <a:off x="6569769" y="4001294"/>
            <a:ext cx="1502180"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Handled by Thread 1</a:t>
            </a:r>
          </a:p>
        </p:txBody>
      </p:sp>
      <p:sp>
        <p:nvSpPr>
          <p:cNvPr id="62" name="Content Placeholder 2">
            <a:extLst>
              <a:ext uri="{FF2B5EF4-FFF2-40B4-BE49-F238E27FC236}">
                <a16:creationId xmlns:a16="http://schemas.microsoft.com/office/drawing/2014/main" id="{148F0ADB-895D-45D4-B182-135332C3C6B8}"/>
              </a:ext>
            </a:extLst>
          </p:cNvPr>
          <p:cNvSpPr txBox="1">
            <a:spLocks/>
          </p:cNvSpPr>
          <p:nvPr/>
        </p:nvSpPr>
        <p:spPr>
          <a:xfrm>
            <a:off x="8483891" y="3560970"/>
            <a:ext cx="1540612"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Handled by Thread 2</a:t>
            </a:r>
          </a:p>
        </p:txBody>
      </p:sp>
    </p:spTree>
    <p:extLst>
      <p:ext uri="{BB962C8B-B14F-4D97-AF65-F5344CB8AC3E}">
        <p14:creationId xmlns:p14="http://schemas.microsoft.com/office/powerpoint/2010/main" val="343405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6" grpId="0"/>
      <p:bldP spid="56" grpId="0"/>
      <p:bldP spid="58" grpId="0"/>
      <p:bldP spid="61" grpId="0"/>
      <p:bldP spid="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199" y="1825625"/>
            <a:ext cx="3905305" cy="4351338"/>
          </a:xfrm>
        </p:spPr>
        <p:txBody>
          <a:bodyPr/>
          <a:lstStyle/>
          <a:p>
            <a:pPr marL="0" indent="0">
              <a:buNone/>
            </a:pPr>
            <a:r>
              <a:rPr lang="en-US" noProof="0" dirty="0">
                <a:latin typeface="Georgia" panose="02040502050405020303" pitchFamily="18" charset="0"/>
              </a:rPr>
              <a:t>Example</a:t>
            </a:r>
            <a:endParaRPr lang="en-US" dirty="0"/>
          </a:p>
        </p:txBody>
      </p:sp>
    </p:spTree>
    <p:extLst>
      <p:ext uri="{BB962C8B-B14F-4D97-AF65-F5344CB8AC3E}">
        <p14:creationId xmlns:p14="http://schemas.microsoft.com/office/powerpoint/2010/main" val="60600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4797287" cy="4351338"/>
          </a:xfrm>
        </p:spPr>
        <p:txBody>
          <a:bodyPr>
            <a:normAutofit/>
          </a:bodyPr>
          <a:lstStyle/>
          <a:p>
            <a:pPr marL="0" indent="0">
              <a:buNone/>
            </a:pPr>
            <a:r>
              <a:rPr lang="en-US" noProof="0" dirty="0">
                <a:latin typeface="Georgia" panose="02040502050405020303" pitchFamily="18" charset="0"/>
              </a:rPr>
              <a:t>Attempt 3: Use a single thread with an event loop.</a:t>
            </a:r>
          </a:p>
          <a:p>
            <a:r>
              <a:rPr lang="en-US" noProof="0" dirty="0">
                <a:latin typeface="Georgia" panose="02040502050405020303" pitchFamily="18" charset="0"/>
              </a:rPr>
              <a:t>The event queue contains tasks to be done.</a:t>
            </a:r>
          </a:p>
          <a:p>
            <a:pPr lvl="1"/>
            <a:r>
              <a:rPr lang="en-US" dirty="0"/>
              <a:t>Incoming HTTP request are pushed to it.</a:t>
            </a:r>
          </a:p>
          <a:p>
            <a:pPr lvl="1"/>
            <a:r>
              <a:rPr lang="en-US" noProof="0" dirty="0">
                <a:latin typeface="Georgia" panose="02040502050405020303" pitchFamily="18" charset="0"/>
              </a:rPr>
              <a:t>Asynchronous operations are pushed to it.</a:t>
            </a:r>
          </a:p>
          <a:p>
            <a:r>
              <a:rPr lang="en-US" dirty="0"/>
              <a:t>The event loop executes tasks from the event queue.</a:t>
            </a:r>
            <a:endParaRPr lang="en-US" noProof="0" dirty="0">
              <a:latin typeface="Georgia" panose="02040502050405020303" pitchFamily="18" charset="0"/>
            </a:endParaRPr>
          </a:p>
        </p:txBody>
      </p:sp>
      <p:sp>
        <p:nvSpPr>
          <p:cNvPr id="34" name="Content Placeholder 2">
            <a:extLst>
              <a:ext uri="{FF2B5EF4-FFF2-40B4-BE49-F238E27FC236}">
                <a16:creationId xmlns:a16="http://schemas.microsoft.com/office/drawing/2014/main" id="{756983E1-9B78-476D-95C3-DDFDFC9D194D}"/>
              </a:ext>
            </a:extLst>
          </p:cNvPr>
          <p:cNvSpPr txBox="1">
            <a:spLocks/>
          </p:cNvSpPr>
          <p:nvPr/>
        </p:nvSpPr>
        <p:spPr>
          <a:xfrm>
            <a:off x="9650893" y="1825625"/>
            <a:ext cx="2326043"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tx1"/>
                </a:solidFill>
              </a:rPr>
              <a:t>Event Queue</a:t>
            </a:r>
          </a:p>
        </p:txBody>
      </p:sp>
      <p:sp>
        <p:nvSpPr>
          <p:cNvPr id="35" name="Content Placeholder 2">
            <a:extLst>
              <a:ext uri="{FF2B5EF4-FFF2-40B4-BE49-F238E27FC236}">
                <a16:creationId xmlns:a16="http://schemas.microsoft.com/office/drawing/2014/main" id="{21AFC26D-2571-4532-9082-AA9A9DE1126B}"/>
              </a:ext>
            </a:extLst>
          </p:cNvPr>
          <p:cNvSpPr txBox="1">
            <a:spLocks/>
          </p:cNvSpPr>
          <p:nvPr/>
        </p:nvSpPr>
        <p:spPr>
          <a:xfrm>
            <a:off x="5555973" y="1825625"/>
            <a:ext cx="4124452"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tx1"/>
                </a:solidFill>
              </a:rPr>
              <a:t>Event Loop/Main code</a:t>
            </a:r>
          </a:p>
        </p:txBody>
      </p:sp>
      <p:sp>
        <p:nvSpPr>
          <p:cNvPr id="3" name="Rectangle 2">
            <a:extLst>
              <a:ext uri="{FF2B5EF4-FFF2-40B4-BE49-F238E27FC236}">
                <a16:creationId xmlns:a16="http://schemas.microsoft.com/office/drawing/2014/main" id="{57103C16-02DA-4418-8FFF-7A653DFAA3F6}"/>
              </a:ext>
            </a:extLst>
          </p:cNvPr>
          <p:cNvSpPr/>
          <p:nvPr/>
        </p:nvSpPr>
        <p:spPr>
          <a:xfrm>
            <a:off x="9978885" y="2305756"/>
            <a:ext cx="169959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Do this</a:t>
            </a:r>
          </a:p>
        </p:txBody>
      </p:sp>
      <p:sp>
        <p:nvSpPr>
          <p:cNvPr id="36" name="Rectangle 35">
            <a:extLst>
              <a:ext uri="{FF2B5EF4-FFF2-40B4-BE49-F238E27FC236}">
                <a16:creationId xmlns:a16="http://schemas.microsoft.com/office/drawing/2014/main" id="{92D3F894-DB5A-4991-925E-86A3C0C9F0A2}"/>
              </a:ext>
            </a:extLst>
          </p:cNvPr>
          <p:cNvSpPr/>
          <p:nvPr/>
        </p:nvSpPr>
        <p:spPr>
          <a:xfrm>
            <a:off x="9978885" y="2782191"/>
            <a:ext cx="169959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Do that</a:t>
            </a:r>
          </a:p>
        </p:txBody>
      </p:sp>
      <p:sp>
        <p:nvSpPr>
          <p:cNvPr id="39" name="Rectangle 38">
            <a:extLst>
              <a:ext uri="{FF2B5EF4-FFF2-40B4-BE49-F238E27FC236}">
                <a16:creationId xmlns:a16="http://schemas.microsoft.com/office/drawing/2014/main" id="{0716D189-0E22-4CE4-B955-23D8B9593B80}"/>
              </a:ext>
            </a:extLst>
          </p:cNvPr>
          <p:cNvSpPr/>
          <p:nvPr/>
        </p:nvSpPr>
        <p:spPr>
          <a:xfrm>
            <a:off x="9978885" y="3254027"/>
            <a:ext cx="169959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Do x</a:t>
            </a:r>
          </a:p>
        </p:txBody>
      </p:sp>
      <p:sp>
        <p:nvSpPr>
          <p:cNvPr id="43" name="Rectangle 42">
            <a:extLst>
              <a:ext uri="{FF2B5EF4-FFF2-40B4-BE49-F238E27FC236}">
                <a16:creationId xmlns:a16="http://schemas.microsoft.com/office/drawing/2014/main" id="{D908B8D3-50B6-4442-BB70-563E8944FAE8}"/>
              </a:ext>
            </a:extLst>
          </p:cNvPr>
          <p:cNvSpPr/>
          <p:nvPr/>
        </p:nvSpPr>
        <p:spPr>
          <a:xfrm>
            <a:off x="9978885" y="3722167"/>
            <a:ext cx="169959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Do y</a:t>
            </a:r>
          </a:p>
        </p:txBody>
      </p:sp>
      <p:sp>
        <p:nvSpPr>
          <p:cNvPr id="46" name="Content Placeholder 3">
            <a:extLst>
              <a:ext uri="{FF2B5EF4-FFF2-40B4-BE49-F238E27FC236}">
                <a16:creationId xmlns:a16="http://schemas.microsoft.com/office/drawing/2014/main" id="{68390CBC-4C31-4647-959F-CD6558980B0A}"/>
              </a:ext>
            </a:extLst>
          </p:cNvPr>
          <p:cNvSpPr txBox="1">
            <a:spLocks/>
          </p:cNvSpPr>
          <p:nvPr/>
        </p:nvSpPr>
        <p:spPr>
          <a:xfrm>
            <a:off x="5555973" y="2378935"/>
            <a:ext cx="4075044" cy="2874890"/>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i="1" dirty="0">
                <a:solidFill>
                  <a:schemeClr val="accent6"/>
                </a:solidFill>
                <a:latin typeface="Courier New" panose="02070309020205020404" pitchFamily="49" charset="0"/>
                <a:cs typeface="Courier New" panose="02070309020205020404" pitchFamily="49" charset="0"/>
              </a:rPr>
              <a:t>// "pseudocode"</a:t>
            </a:r>
          </a:p>
          <a:p>
            <a:pPr marL="0" indent="0">
              <a:buNone/>
            </a:pP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queue = []</a:t>
            </a:r>
          </a:p>
          <a:p>
            <a:pPr marL="0" indent="0">
              <a:buNone/>
            </a:pPr>
            <a:r>
              <a:rPr lang="en-US" sz="2200" b="1" dirty="0">
                <a:solidFill>
                  <a:schemeClr val="tx2"/>
                </a:solidFill>
                <a:latin typeface="Courier New" panose="02070309020205020404" pitchFamily="49" charset="0"/>
                <a:cs typeface="Courier New" panose="02070309020205020404" pitchFamily="49" charset="0"/>
              </a:rPr>
              <a:t>while</a:t>
            </a:r>
            <a:r>
              <a:rPr lang="en-US" sz="2200" dirty="0">
                <a:solidFill>
                  <a:schemeClr val="tx1"/>
                </a:solidFill>
                <a:latin typeface="Courier New" panose="02070309020205020404" pitchFamily="49" charset="0"/>
                <a:cs typeface="Courier New" panose="02070309020205020404" pitchFamily="49" charset="0"/>
              </a:rPr>
              <a:t>(</a:t>
            </a:r>
            <a:r>
              <a:rPr lang="en-US" sz="2200" b="1" dirty="0">
                <a:solidFill>
                  <a:schemeClr val="tx2"/>
                </a:solidFill>
                <a:latin typeface="Courier New" panose="02070309020205020404" pitchFamily="49" charset="0"/>
                <a:cs typeface="Courier New" panose="02070309020205020404" pitchFamily="49" charset="0"/>
              </a:rPr>
              <a:t>true</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nextTask</a:t>
            </a:r>
            <a:r>
              <a:rPr lang="en-US" sz="2200" dirty="0">
                <a:solidFill>
                  <a:schemeClr val="tx1"/>
                </a:solidFill>
                <a:latin typeface="Courier New" panose="02070309020205020404" pitchFamily="49" charset="0"/>
                <a:cs typeface="Courier New" panose="02070309020205020404" pitchFamily="49" charset="0"/>
              </a:rPr>
              <a:t> =</a:t>
            </a:r>
            <a:br>
              <a:rPr lang="en-US" sz="2200" dirty="0">
                <a:solidFill>
                  <a:schemeClr val="tx1"/>
                </a:solidFill>
                <a:latin typeface="Courier New" panose="02070309020205020404" pitchFamily="49" charset="0"/>
                <a:cs typeface="Courier New" panose="02070309020205020404" pitchFamily="49" charset="0"/>
              </a:rPr>
            </a:b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queue.unshift</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nextTask.execute</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2056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6">
                                            <p:bg/>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6">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6">
                                            <p:txEl>
                                              <p:pRg st="1" end="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6">
                                            <p:txEl>
                                              <p:pRg st="2" end="2"/>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6">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6">
                                            <p:txEl>
                                              <p:pRg st="3" end="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 grpId="0" animBg="1"/>
      <p:bldP spid="36" grpId="0" animBg="1"/>
      <p:bldP spid="39" grpId="0" animBg="1"/>
      <p:bldP spid="43" grpId="0" animBg="1"/>
      <p:bldP spid="46"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pic>
        <p:nvPicPr>
          <p:cNvPr id="13" name="Graphic 12" descr="Computer">
            <a:extLst>
              <a:ext uri="{FF2B5EF4-FFF2-40B4-BE49-F238E27FC236}">
                <a16:creationId xmlns:a16="http://schemas.microsoft.com/office/drawing/2014/main" id="{596AAA91-1471-45E7-83ED-E74110B8A1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199" y="1371556"/>
            <a:ext cx="1372107" cy="1373793"/>
          </a:xfrm>
          <a:prstGeom prst="rect">
            <a:avLst/>
          </a:prstGeom>
        </p:spPr>
      </p:pic>
      <p:pic>
        <p:nvPicPr>
          <p:cNvPr id="14" name="Picture 13">
            <a:extLst>
              <a:ext uri="{FF2B5EF4-FFF2-40B4-BE49-F238E27FC236}">
                <a16:creationId xmlns:a16="http://schemas.microsoft.com/office/drawing/2014/main" id="{E53D8DBD-8326-4F2A-8D58-6F3C3725D7F5}"/>
              </a:ext>
            </a:extLst>
          </p:cNvPr>
          <p:cNvPicPr>
            <a:picLocks noChangeAspect="1"/>
          </p:cNvPicPr>
          <p:nvPr/>
        </p:nvPicPr>
        <p:blipFill>
          <a:blip r:embed="rId4"/>
          <a:stretch>
            <a:fillRect/>
          </a:stretch>
        </p:blipFill>
        <p:spPr>
          <a:xfrm>
            <a:off x="3322016" y="1690688"/>
            <a:ext cx="442249" cy="856306"/>
          </a:xfrm>
          <a:prstGeom prst="rect">
            <a:avLst/>
          </a:prstGeom>
        </p:spPr>
      </p:pic>
      <p:sp>
        <p:nvSpPr>
          <p:cNvPr id="15" name="Content Placeholder 2">
            <a:extLst>
              <a:ext uri="{FF2B5EF4-FFF2-40B4-BE49-F238E27FC236}">
                <a16:creationId xmlns:a16="http://schemas.microsoft.com/office/drawing/2014/main" id="{D00CB66F-E4D3-4F3D-8690-ED628C6B7379}"/>
              </a:ext>
            </a:extLst>
          </p:cNvPr>
          <p:cNvSpPr txBox="1">
            <a:spLocks/>
          </p:cNvSpPr>
          <p:nvPr/>
        </p:nvSpPr>
        <p:spPr>
          <a:xfrm>
            <a:off x="73149" y="2513698"/>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sp>
        <p:nvSpPr>
          <p:cNvPr id="16" name="Content Placeholder 2">
            <a:extLst>
              <a:ext uri="{FF2B5EF4-FFF2-40B4-BE49-F238E27FC236}">
                <a16:creationId xmlns:a16="http://schemas.microsoft.com/office/drawing/2014/main" id="{49116870-A911-4CE1-BC88-1E51A5B57BDA}"/>
              </a:ext>
            </a:extLst>
          </p:cNvPr>
          <p:cNvSpPr txBox="1">
            <a:spLocks/>
          </p:cNvSpPr>
          <p:nvPr/>
        </p:nvSpPr>
        <p:spPr>
          <a:xfrm>
            <a:off x="2743040" y="2511349"/>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cxnSp>
        <p:nvCxnSpPr>
          <p:cNvPr id="17" name="Straight Connector 16">
            <a:extLst>
              <a:ext uri="{FF2B5EF4-FFF2-40B4-BE49-F238E27FC236}">
                <a16:creationId xmlns:a16="http://schemas.microsoft.com/office/drawing/2014/main" id="{8DF20D6F-7C37-45A3-9EE7-47C08D5369F2}"/>
              </a:ext>
            </a:extLst>
          </p:cNvPr>
          <p:cNvCxnSpPr>
            <a:cxnSpLocks/>
          </p:cNvCxnSpPr>
          <p:nvPr/>
        </p:nvCxnSpPr>
        <p:spPr>
          <a:xfrm flipH="1">
            <a:off x="852652" y="2938430"/>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8" name="Straight Connector 17">
            <a:extLst>
              <a:ext uri="{FF2B5EF4-FFF2-40B4-BE49-F238E27FC236}">
                <a16:creationId xmlns:a16="http://schemas.microsoft.com/office/drawing/2014/main" id="{F0A3CFAA-4AD0-40C2-8184-9390D2B70EC1}"/>
              </a:ext>
            </a:extLst>
          </p:cNvPr>
          <p:cNvCxnSpPr/>
          <p:nvPr/>
        </p:nvCxnSpPr>
        <p:spPr>
          <a:xfrm flipH="1">
            <a:off x="3543139" y="3016251"/>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9" name="Straight Arrow Connector 18">
            <a:extLst>
              <a:ext uri="{FF2B5EF4-FFF2-40B4-BE49-F238E27FC236}">
                <a16:creationId xmlns:a16="http://schemas.microsoft.com/office/drawing/2014/main" id="{77E919A2-A9CF-4631-82AC-342C06C94854}"/>
              </a:ext>
            </a:extLst>
          </p:cNvPr>
          <p:cNvCxnSpPr>
            <a:cxnSpLocks/>
          </p:cNvCxnSpPr>
          <p:nvPr/>
        </p:nvCxnSpPr>
        <p:spPr>
          <a:xfrm>
            <a:off x="962897" y="3309727"/>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Content Placeholder 2">
            <a:extLst>
              <a:ext uri="{FF2B5EF4-FFF2-40B4-BE49-F238E27FC236}">
                <a16:creationId xmlns:a16="http://schemas.microsoft.com/office/drawing/2014/main" id="{819FB1DA-4CCB-449D-9A09-34B39B88E69C}"/>
              </a:ext>
            </a:extLst>
          </p:cNvPr>
          <p:cNvSpPr txBox="1">
            <a:spLocks/>
          </p:cNvSpPr>
          <p:nvPr/>
        </p:nvSpPr>
        <p:spPr>
          <a:xfrm>
            <a:off x="963637" y="2931980"/>
            <a:ext cx="2468942"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1</a:t>
            </a:r>
          </a:p>
        </p:txBody>
      </p:sp>
      <p:cxnSp>
        <p:nvCxnSpPr>
          <p:cNvPr id="21" name="Straight Connector 20">
            <a:extLst>
              <a:ext uri="{FF2B5EF4-FFF2-40B4-BE49-F238E27FC236}">
                <a16:creationId xmlns:a16="http://schemas.microsoft.com/office/drawing/2014/main" id="{D27F1FB1-5EA7-4816-983D-D7C7EA513823}"/>
              </a:ext>
            </a:extLst>
          </p:cNvPr>
          <p:cNvCxnSpPr>
            <a:cxnSpLocks/>
          </p:cNvCxnSpPr>
          <p:nvPr/>
        </p:nvCxnSpPr>
        <p:spPr>
          <a:xfrm>
            <a:off x="3322018" y="3566007"/>
            <a:ext cx="0" cy="227256"/>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7C8E7C8C-EE45-4767-ACEE-C08F9BF11223}"/>
              </a:ext>
            </a:extLst>
          </p:cNvPr>
          <p:cNvCxnSpPr>
            <a:cxnSpLocks/>
          </p:cNvCxnSpPr>
          <p:nvPr/>
        </p:nvCxnSpPr>
        <p:spPr>
          <a:xfrm flipH="1">
            <a:off x="1054296" y="6178551"/>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Content Placeholder 2">
            <a:extLst>
              <a:ext uri="{FF2B5EF4-FFF2-40B4-BE49-F238E27FC236}">
                <a16:creationId xmlns:a16="http://schemas.microsoft.com/office/drawing/2014/main" id="{7240BAF7-0835-46E8-A44E-CF812CEF4652}"/>
              </a:ext>
            </a:extLst>
          </p:cNvPr>
          <p:cNvSpPr txBox="1">
            <a:spLocks/>
          </p:cNvSpPr>
          <p:nvPr/>
        </p:nvSpPr>
        <p:spPr>
          <a:xfrm>
            <a:off x="1196500" y="5800987"/>
            <a:ext cx="2200117"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1</a:t>
            </a:r>
          </a:p>
        </p:txBody>
      </p:sp>
      <p:pic>
        <p:nvPicPr>
          <p:cNvPr id="25" name="Graphic 24" descr="Computer">
            <a:extLst>
              <a:ext uri="{FF2B5EF4-FFF2-40B4-BE49-F238E27FC236}">
                <a16:creationId xmlns:a16="http://schemas.microsoft.com/office/drawing/2014/main" id="{134E58C7-33A2-4124-9DD2-7D04F3E5E7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0343" y="1371556"/>
            <a:ext cx="1372107" cy="1373793"/>
          </a:xfrm>
          <a:prstGeom prst="rect">
            <a:avLst/>
          </a:prstGeom>
        </p:spPr>
      </p:pic>
      <p:sp>
        <p:nvSpPr>
          <p:cNvPr id="26" name="Content Placeholder 2">
            <a:extLst>
              <a:ext uri="{FF2B5EF4-FFF2-40B4-BE49-F238E27FC236}">
                <a16:creationId xmlns:a16="http://schemas.microsoft.com/office/drawing/2014/main" id="{F347DA86-04FE-42A5-9FFA-725B2E81F692}"/>
              </a:ext>
            </a:extLst>
          </p:cNvPr>
          <p:cNvSpPr txBox="1">
            <a:spLocks/>
          </p:cNvSpPr>
          <p:nvPr/>
        </p:nvSpPr>
        <p:spPr>
          <a:xfrm>
            <a:off x="5516293" y="2513698"/>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t>Client</a:t>
            </a:r>
            <a:endParaRPr lang="en-US" sz="2400" dirty="0"/>
          </a:p>
        </p:txBody>
      </p:sp>
      <p:cxnSp>
        <p:nvCxnSpPr>
          <p:cNvPr id="27" name="Straight Connector 26">
            <a:extLst>
              <a:ext uri="{FF2B5EF4-FFF2-40B4-BE49-F238E27FC236}">
                <a16:creationId xmlns:a16="http://schemas.microsoft.com/office/drawing/2014/main" id="{EC05EED8-0DE3-4826-B4A7-B91EF7CCFFB1}"/>
              </a:ext>
            </a:extLst>
          </p:cNvPr>
          <p:cNvCxnSpPr>
            <a:cxnSpLocks/>
          </p:cNvCxnSpPr>
          <p:nvPr/>
        </p:nvCxnSpPr>
        <p:spPr>
          <a:xfrm flipH="1">
            <a:off x="6295796" y="2938430"/>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28" name="Straight Arrow Connector 27">
            <a:extLst>
              <a:ext uri="{FF2B5EF4-FFF2-40B4-BE49-F238E27FC236}">
                <a16:creationId xmlns:a16="http://schemas.microsoft.com/office/drawing/2014/main" id="{39F70CFA-242E-4BF0-BC87-454C04624E55}"/>
              </a:ext>
            </a:extLst>
          </p:cNvPr>
          <p:cNvCxnSpPr>
            <a:cxnSpLocks/>
          </p:cNvCxnSpPr>
          <p:nvPr/>
        </p:nvCxnSpPr>
        <p:spPr>
          <a:xfrm flipH="1">
            <a:off x="3716746" y="3358660"/>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7B60F043-F915-41CA-8A6E-02766D532B27}"/>
              </a:ext>
            </a:extLst>
          </p:cNvPr>
          <p:cNvCxnSpPr>
            <a:cxnSpLocks/>
          </p:cNvCxnSpPr>
          <p:nvPr/>
        </p:nvCxnSpPr>
        <p:spPr>
          <a:xfrm>
            <a:off x="3716746" y="3793263"/>
            <a:ext cx="0" cy="202267"/>
          </a:xfrm>
          <a:prstGeom prst="line">
            <a:avLst/>
          </a:prstGeom>
        </p:spPr>
        <p:style>
          <a:lnRef idx="3">
            <a:schemeClr val="dk1"/>
          </a:lnRef>
          <a:fillRef idx="0">
            <a:schemeClr val="dk1"/>
          </a:fillRef>
          <a:effectRef idx="2">
            <a:schemeClr val="dk1"/>
          </a:effectRef>
          <a:fontRef idx="minor">
            <a:schemeClr val="tx1"/>
          </a:fontRef>
        </p:style>
      </p:cxnSp>
      <p:cxnSp>
        <p:nvCxnSpPr>
          <p:cNvPr id="30" name="Straight Connector 29">
            <a:extLst>
              <a:ext uri="{FF2B5EF4-FFF2-40B4-BE49-F238E27FC236}">
                <a16:creationId xmlns:a16="http://schemas.microsoft.com/office/drawing/2014/main" id="{65FF851E-7D3B-4453-8D5B-FEDE97F29964}"/>
              </a:ext>
            </a:extLst>
          </p:cNvPr>
          <p:cNvCxnSpPr/>
          <p:nvPr/>
        </p:nvCxnSpPr>
        <p:spPr>
          <a:xfrm>
            <a:off x="3230218" y="3793263"/>
            <a:ext cx="0" cy="1701209"/>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31" name="Content Placeholder 2">
            <a:extLst>
              <a:ext uri="{FF2B5EF4-FFF2-40B4-BE49-F238E27FC236}">
                <a16:creationId xmlns:a16="http://schemas.microsoft.com/office/drawing/2014/main" id="{6DE5C874-9987-4D43-9FAC-DFC80CFFA6F8}"/>
              </a:ext>
            </a:extLst>
          </p:cNvPr>
          <p:cNvSpPr txBox="1">
            <a:spLocks/>
          </p:cNvSpPr>
          <p:nvPr/>
        </p:nvSpPr>
        <p:spPr>
          <a:xfrm>
            <a:off x="1402163" y="4359090"/>
            <a:ext cx="184525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rgbClr val="961B81"/>
                </a:solidFill>
              </a:rPr>
              <a:t>Waiting for DB response...</a:t>
            </a:r>
          </a:p>
        </p:txBody>
      </p:sp>
      <p:sp>
        <p:nvSpPr>
          <p:cNvPr id="33" name="Content Placeholder 2">
            <a:extLst>
              <a:ext uri="{FF2B5EF4-FFF2-40B4-BE49-F238E27FC236}">
                <a16:creationId xmlns:a16="http://schemas.microsoft.com/office/drawing/2014/main" id="{B1674C98-4D15-4D03-951A-E4593BF23AA0}"/>
              </a:ext>
            </a:extLst>
          </p:cNvPr>
          <p:cNvSpPr txBox="1">
            <a:spLocks/>
          </p:cNvSpPr>
          <p:nvPr/>
        </p:nvSpPr>
        <p:spPr>
          <a:xfrm>
            <a:off x="4252201" y="2963890"/>
            <a:ext cx="204839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2</a:t>
            </a:r>
          </a:p>
        </p:txBody>
      </p:sp>
      <p:cxnSp>
        <p:nvCxnSpPr>
          <p:cNvPr id="37" name="Straight Arrow Connector 36">
            <a:extLst>
              <a:ext uri="{FF2B5EF4-FFF2-40B4-BE49-F238E27FC236}">
                <a16:creationId xmlns:a16="http://schemas.microsoft.com/office/drawing/2014/main" id="{4D24E870-2DB3-4667-8B78-80455A64BADD}"/>
              </a:ext>
            </a:extLst>
          </p:cNvPr>
          <p:cNvCxnSpPr>
            <a:cxnSpLocks/>
          </p:cNvCxnSpPr>
          <p:nvPr/>
        </p:nvCxnSpPr>
        <p:spPr>
          <a:xfrm>
            <a:off x="3816972" y="4016693"/>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8" name="Content Placeholder 2">
            <a:extLst>
              <a:ext uri="{FF2B5EF4-FFF2-40B4-BE49-F238E27FC236}">
                <a16:creationId xmlns:a16="http://schemas.microsoft.com/office/drawing/2014/main" id="{F3CFBED2-F048-45B6-9E9C-A0951786A9F5}"/>
              </a:ext>
            </a:extLst>
          </p:cNvPr>
          <p:cNvSpPr txBox="1">
            <a:spLocks/>
          </p:cNvSpPr>
          <p:nvPr/>
        </p:nvSpPr>
        <p:spPr>
          <a:xfrm>
            <a:off x="4043457" y="3687612"/>
            <a:ext cx="2243311"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2</a:t>
            </a:r>
          </a:p>
        </p:txBody>
      </p:sp>
      <p:sp>
        <p:nvSpPr>
          <p:cNvPr id="40" name="Content Placeholder 2">
            <a:extLst>
              <a:ext uri="{FF2B5EF4-FFF2-40B4-BE49-F238E27FC236}">
                <a16:creationId xmlns:a16="http://schemas.microsoft.com/office/drawing/2014/main" id="{2BF82A1A-6535-4B07-B16F-1CCDB0E4B5F2}"/>
              </a:ext>
            </a:extLst>
          </p:cNvPr>
          <p:cNvSpPr txBox="1">
            <a:spLocks/>
          </p:cNvSpPr>
          <p:nvPr/>
        </p:nvSpPr>
        <p:spPr>
          <a:xfrm>
            <a:off x="8271662" y="1847879"/>
            <a:ext cx="3046200"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tx1"/>
                </a:solidFill>
              </a:rPr>
              <a:t>Event Queue</a:t>
            </a:r>
          </a:p>
        </p:txBody>
      </p:sp>
      <p:sp>
        <p:nvSpPr>
          <p:cNvPr id="41" name="Rectangle 40">
            <a:extLst>
              <a:ext uri="{FF2B5EF4-FFF2-40B4-BE49-F238E27FC236}">
                <a16:creationId xmlns:a16="http://schemas.microsoft.com/office/drawing/2014/main" id="{6BCBEC2B-A440-4D61-A26E-54E34D4057D8}"/>
              </a:ext>
            </a:extLst>
          </p:cNvPr>
          <p:cNvSpPr/>
          <p:nvPr/>
        </p:nvSpPr>
        <p:spPr>
          <a:xfrm>
            <a:off x="8271661" y="2339053"/>
            <a:ext cx="304620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Handle Request 1</a:t>
            </a:r>
          </a:p>
        </p:txBody>
      </p:sp>
      <p:sp>
        <p:nvSpPr>
          <p:cNvPr id="42" name="Rectangle 41">
            <a:extLst>
              <a:ext uri="{FF2B5EF4-FFF2-40B4-BE49-F238E27FC236}">
                <a16:creationId xmlns:a16="http://schemas.microsoft.com/office/drawing/2014/main" id="{F531899F-F03C-4905-B1FD-0FC596DD2818}"/>
              </a:ext>
            </a:extLst>
          </p:cNvPr>
          <p:cNvSpPr/>
          <p:nvPr/>
        </p:nvSpPr>
        <p:spPr>
          <a:xfrm>
            <a:off x="8271661" y="2815488"/>
            <a:ext cx="304620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Handle Request 2</a:t>
            </a:r>
          </a:p>
        </p:txBody>
      </p:sp>
      <p:sp>
        <p:nvSpPr>
          <p:cNvPr id="44" name="Rectangle 43">
            <a:extLst>
              <a:ext uri="{FF2B5EF4-FFF2-40B4-BE49-F238E27FC236}">
                <a16:creationId xmlns:a16="http://schemas.microsoft.com/office/drawing/2014/main" id="{F0D5E71D-B4A2-43D8-BFE9-C7E86D6CCDEF}"/>
              </a:ext>
            </a:extLst>
          </p:cNvPr>
          <p:cNvSpPr/>
          <p:nvPr/>
        </p:nvSpPr>
        <p:spPr>
          <a:xfrm>
            <a:off x="8271661" y="3287324"/>
            <a:ext cx="304620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Handle Request 3</a:t>
            </a:r>
          </a:p>
        </p:txBody>
      </p:sp>
      <p:sp>
        <p:nvSpPr>
          <p:cNvPr id="45" name="Rectangle 44">
            <a:extLst>
              <a:ext uri="{FF2B5EF4-FFF2-40B4-BE49-F238E27FC236}">
                <a16:creationId xmlns:a16="http://schemas.microsoft.com/office/drawing/2014/main" id="{292CBF17-802A-4849-B44D-0FA2AC3AC905}"/>
              </a:ext>
            </a:extLst>
          </p:cNvPr>
          <p:cNvSpPr/>
          <p:nvPr/>
        </p:nvSpPr>
        <p:spPr>
          <a:xfrm>
            <a:off x="8271661" y="3755464"/>
            <a:ext cx="3046201" cy="4801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Handle DB Response</a:t>
            </a:r>
          </a:p>
        </p:txBody>
      </p:sp>
      <p:cxnSp>
        <p:nvCxnSpPr>
          <p:cNvPr id="47" name="Straight Connector 46">
            <a:extLst>
              <a:ext uri="{FF2B5EF4-FFF2-40B4-BE49-F238E27FC236}">
                <a16:creationId xmlns:a16="http://schemas.microsoft.com/office/drawing/2014/main" id="{1DB475D8-EAA8-4159-9CCC-CA2BEF40156B}"/>
              </a:ext>
            </a:extLst>
          </p:cNvPr>
          <p:cNvCxnSpPr>
            <a:cxnSpLocks/>
          </p:cNvCxnSpPr>
          <p:nvPr/>
        </p:nvCxnSpPr>
        <p:spPr>
          <a:xfrm>
            <a:off x="3322016" y="5800987"/>
            <a:ext cx="0" cy="227256"/>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Arrow Connector 47">
            <a:extLst>
              <a:ext uri="{FF2B5EF4-FFF2-40B4-BE49-F238E27FC236}">
                <a16:creationId xmlns:a16="http://schemas.microsoft.com/office/drawing/2014/main" id="{03E26849-77BF-4379-8EA3-1B2CAE83C517}"/>
              </a:ext>
            </a:extLst>
          </p:cNvPr>
          <p:cNvCxnSpPr>
            <a:cxnSpLocks/>
          </p:cNvCxnSpPr>
          <p:nvPr/>
        </p:nvCxnSpPr>
        <p:spPr>
          <a:xfrm flipH="1">
            <a:off x="3773286" y="5177869"/>
            <a:ext cx="2195800" cy="990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9" name="Straight Connector 48">
            <a:extLst>
              <a:ext uri="{FF2B5EF4-FFF2-40B4-BE49-F238E27FC236}">
                <a16:creationId xmlns:a16="http://schemas.microsoft.com/office/drawing/2014/main" id="{72F8A61B-9847-4698-82B6-2DBD0D479483}"/>
              </a:ext>
            </a:extLst>
          </p:cNvPr>
          <p:cNvCxnSpPr>
            <a:cxnSpLocks/>
          </p:cNvCxnSpPr>
          <p:nvPr/>
        </p:nvCxnSpPr>
        <p:spPr>
          <a:xfrm>
            <a:off x="3699609" y="5365762"/>
            <a:ext cx="0" cy="355036"/>
          </a:xfrm>
          <a:prstGeom prst="line">
            <a:avLst/>
          </a:prstGeom>
        </p:spPr>
        <p:style>
          <a:lnRef idx="3">
            <a:schemeClr val="dk1"/>
          </a:lnRef>
          <a:fillRef idx="0">
            <a:schemeClr val="dk1"/>
          </a:fillRef>
          <a:effectRef idx="2">
            <a:schemeClr val="dk1"/>
          </a:effectRef>
          <a:fontRef idx="minor">
            <a:schemeClr val="tx1"/>
          </a:fontRef>
        </p:style>
      </p:cxnSp>
      <p:sp>
        <p:nvSpPr>
          <p:cNvPr id="50" name="Content Placeholder 2">
            <a:extLst>
              <a:ext uri="{FF2B5EF4-FFF2-40B4-BE49-F238E27FC236}">
                <a16:creationId xmlns:a16="http://schemas.microsoft.com/office/drawing/2014/main" id="{75028DC7-3D4B-432C-8EF7-3CE296E5484A}"/>
              </a:ext>
            </a:extLst>
          </p:cNvPr>
          <p:cNvSpPr txBox="1">
            <a:spLocks/>
          </p:cNvSpPr>
          <p:nvPr/>
        </p:nvSpPr>
        <p:spPr>
          <a:xfrm>
            <a:off x="4228152" y="4733312"/>
            <a:ext cx="204839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Request 3</a:t>
            </a:r>
          </a:p>
        </p:txBody>
      </p:sp>
      <p:cxnSp>
        <p:nvCxnSpPr>
          <p:cNvPr id="51" name="Straight Arrow Connector 50">
            <a:extLst>
              <a:ext uri="{FF2B5EF4-FFF2-40B4-BE49-F238E27FC236}">
                <a16:creationId xmlns:a16="http://schemas.microsoft.com/office/drawing/2014/main" id="{0B5A9F2B-6407-4633-92FA-501DB1872CCA}"/>
              </a:ext>
            </a:extLst>
          </p:cNvPr>
          <p:cNvCxnSpPr>
            <a:cxnSpLocks/>
          </p:cNvCxnSpPr>
          <p:nvPr/>
        </p:nvCxnSpPr>
        <p:spPr>
          <a:xfrm>
            <a:off x="3790038" y="5766620"/>
            <a:ext cx="2287199" cy="1316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2" name="Content Placeholder 2">
            <a:extLst>
              <a:ext uri="{FF2B5EF4-FFF2-40B4-BE49-F238E27FC236}">
                <a16:creationId xmlns:a16="http://schemas.microsoft.com/office/drawing/2014/main" id="{DF815637-031E-4277-8FF1-70C2F8D0E678}"/>
              </a:ext>
            </a:extLst>
          </p:cNvPr>
          <p:cNvSpPr txBox="1">
            <a:spLocks/>
          </p:cNvSpPr>
          <p:nvPr/>
        </p:nvSpPr>
        <p:spPr>
          <a:xfrm>
            <a:off x="4043457" y="5457417"/>
            <a:ext cx="2216377"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HTTP Response 3</a:t>
            </a:r>
          </a:p>
        </p:txBody>
      </p:sp>
    </p:spTree>
    <p:extLst>
      <p:ext uri="{BB962C8B-B14F-4D97-AF65-F5344CB8AC3E}">
        <p14:creationId xmlns:p14="http://schemas.microsoft.com/office/powerpoint/2010/main" val="7042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1"/>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4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4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1" nodeType="clickEffect">
                                  <p:stCondLst>
                                    <p:cond delay="0"/>
                                  </p:stCondLst>
                                  <p:childTnLst>
                                    <p:set>
                                      <p:cBhvr>
                                        <p:cTn id="80" dur="1" fill="hold">
                                          <p:stCondLst>
                                            <p:cond delay="0"/>
                                          </p:stCondLst>
                                        </p:cTn>
                                        <p:tgtEl>
                                          <p:spTgt spid="45"/>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31" grpId="0"/>
      <p:bldP spid="33" grpId="0"/>
      <p:bldP spid="38" grpId="0"/>
      <p:bldP spid="41" grpId="0" animBg="1"/>
      <p:bldP spid="41" grpId="1" animBg="1"/>
      <p:bldP spid="42" grpId="0" animBg="1"/>
      <p:bldP spid="42" grpId="1" animBg="1"/>
      <p:bldP spid="44" grpId="0" animBg="1"/>
      <p:bldP spid="44" grpId="1" animBg="1"/>
      <p:bldP spid="45" grpId="0" animBg="1"/>
      <p:bldP spid="45" grpId="1" animBg="1"/>
      <p:bldP spid="50" grpId="0"/>
      <p:bldP spid="5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concurrent requests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4351338"/>
          </a:xfrm>
        </p:spPr>
        <p:txBody>
          <a:bodyPr>
            <a:normAutofit/>
          </a:bodyPr>
          <a:lstStyle/>
          <a:p>
            <a:pPr marL="0" indent="0">
              <a:buNone/>
            </a:pPr>
            <a:r>
              <a:rPr lang="en-US" noProof="0" dirty="0">
                <a:latin typeface="Georgia" panose="02040502050405020303" pitchFamily="18" charset="0"/>
              </a:rPr>
              <a:t>Attempt 3: Use a single thread with an event loop.</a:t>
            </a:r>
          </a:p>
          <a:p>
            <a:r>
              <a:rPr lang="en-US" noProof="0" dirty="0">
                <a:latin typeface="Georgia" panose="02040502050405020303" pitchFamily="18" charset="0"/>
              </a:rPr>
              <a:t>Why is this better than multiple threads?</a:t>
            </a:r>
          </a:p>
          <a:p>
            <a:pPr lvl="1"/>
            <a:r>
              <a:rPr lang="en-US" noProof="0" dirty="0">
                <a:latin typeface="Georgia" panose="02040502050405020303" pitchFamily="18" charset="0"/>
              </a:rPr>
              <a:t>Context switches (switching thread) are expensive (takes time).</a:t>
            </a:r>
          </a:p>
          <a:p>
            <a:pPr lvl="1"/>
            <a:r>
              <a:rPr lang="en-US" dirty="0"/>
              <a:t>Threads uses a lot of memory.</a:t>
            </a:r>
            <a:endParaRPr lang="en-US" noProof="0" dirty="0">
              <a:latin typeface="Georgia" panose="02040502050405020303" pitchFamily="18" charset="0"/>
            </a:endParaRPr>
          </a:p>
          <a:p>
            <a:r>
              <a:rPr lang="en-US" dirty="0"/>
              <a:t>Any downside?</a:t>
            </a:r>
          </a:p>
          <a:p>
            <a:pPr lvl="1"/>
            <a:r>
              <a:rPr lang="en-US" noProof="0" dirty="0">
                <a:latin typeface="Georgia" panose="02040502050405020303" pitchFamily="18" charset="0"/>
              </a:rPr>
              <a:t>Asynchronous programming must be used; is a bit harder.</a:t>
            </a:r>
          </a:p>
        </p:txBody>
      </p:sp>
    </p:spTree>
    <p:extLst>
      <p:ext uri="{BB962C8B-B14F-4D97-AF65-F5344CB8AC3E}">
        <p14:creationId xmlns:p14="http://schemas.microsoft.com/office/powerpoint/2010/main" val="284208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 VS Async</a:t>
            </a:r>
            <a:endParaRPr lang="en-US" noProof="0" dirty="0"/>
          </a:p>
        </p:txBody>
      </p:sp>
      <p:sp>
        <p:nvSpPr>
          <p:cNvPr id="6" name="Content Placeholder 3">
            <a:extLst>
              <a:ext uri="{FF2B5EF4-FFF2-40B4-BE49-F238E27FC236}">
                <a16:creationId xmlns:a16="http://schemas.microsoft.com/office/drawing/2014/main" id="{595D2286-B47D-4EB8-B5DB-D9B197E5D780}"/>
              </a:ext>
            </a:extLst>
          </p:cNvPr>
          <p:cNvSpPr txBox="1">
            <a:spLocks/>
          </p:cNvSpPr>
          <p:nvPr/>
        </p:nvSpPr>
        <p:spPr>
          <a:xfrm>
            <a:off x="838200" y="3878089"/>
            <a:ext cx="10515599" cy="2808461"/>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app.get</a:t>
            </a: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(req, res){</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getAllAccounts</a:t>
            </a:r>
            <a:r>
              <a:rPr lang="en-US" sz="2000" dirty="0">
                <a:solidFill>
                  <a:schemeClr val="tx1"/>
                </a:solidFill>
                <a:latin typeface="Courier New" panose="02070309020205020404" pitchFamily="49" charset="0"/>
                <a:cs typeface="Courier New" panose="02070309020205020404" pitchFamily="49" charset="0"/>
              </a:rPr>
              <a:t>(</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(accounts){</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getAllPosts</a:t>
            </a:r>
            <a:r>
              <a:rPr lang="en-US" sz="2000" dirty="0">
                <a:solidFill>
                  <a:schemeClr val="tx1"/>
                </a:solidFill>
                <a:latin typeface="Courier New" panose="02070309020205020404" pitchFamily="49" charset="0"/>
                <a:cs typeface="Courier New" panose="02070309020205020404" pitchFamily="49" charset="0"/>
              </a:rPr>
              <a:t>(</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(posts){</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response.render</a:t>
            </a:r>
            <a:r>
              <a:rPr lang="en-US" sz="2000" dirty="0">
                <a:solidFill>
                  <a:schemeClr val="tx1"/>
                </a:solidFill>
                <a:latin typeface="Courier New" panose="02070309020205020404" pitchFamily="49" charset="0"/>
                <a:cs typeface="Courier New" panose="02070309020205020404" pitchFamily="49" charset="0"/>
              </a:rPr>
              <a:t>("some-</a:t>
            </a:r>
            <a:r>
              <a:rPr lang="en-US" sz="2000" dirty="0" err="1">
                <a:solidFill>
                  <a:schemeClr val="tx1"/>
                </a:solidFill>
                <a:latin typeface="Courier New" panose="02070309020205020404" pitchFamily="49" charset="0"/>
                <a:cs typeface="Courier New" panose="02070309020205020404" pitchFamily="49" charset="0"/>
              </a:rPr>
              <a:t>view.hbs</a:t>
            </a:r>
            <a:r>
              <a:rPr lang="en-US" sz="2000" dirty="0">
                <a:solidFill>
                  <a:schemeClr val="tx1"/>
                </a:solidFill>
                <a:latin typeface="Courier New" panose="02070309020205020404" pitchFamily="49" charset="0"/>
                <a:cs typeface="Courier New" panose="02070309020205020404" pitchFamily="49" charset="0"/>
              </a:rPr>
              <a:t>", {accounts, posts})</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7" name="Content Placeholder 3">
            <a:extLst>
              <a:ext uri="{FF2B5EF4-FFF2-40B4-BE49-F238E27FC236}">
                <a16:creationId xmlns:a16="http://schemas.microsoft.com/office/drawing/2014/main" id="{A3D6C47F-4EF5-4F1E-A842-377AAD2FFB9A}"/>
              </a:ext>
            </a:extLst>
          </p:cNvPr>
          <p:cNvSpPr txBox="1">
            <a:spLocks/>
          </p:cNvSpPr>
          <p:nvPr/>
        </p:nvSpPr>
        <p:spPr>
          <a:xfrm>
            <a:off x="904875" y="1554842"/>
            <a:ext cx="10515599" cy="1997983"/>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app.get</a:t>
            </a: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(req, res){</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accounts = </a:t>
            </a:r>
            <a:r>
              <a:rPr lang="en-US" sz="2000" dirty="0" err="1">
                <a:solidFill>
                  <a:schemeClr val="tx1"/>
                </a:solidFill>
                <a:latin typeface="Courier New" panose="02070309020205020404" pitchFamily="49" charset="0"/>
                <a:cs typeface="Courier New" panose="02070309020205020404" pitchFamily="49" charset="0"/>
              </a:rPr>
              <a:t>getAllAccounts</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posts = </a:t>
            </a:r>
            <a:r>
              <a:rPr lang="en-US" sz="2000" dirty="0" err="1">
                <a:solidFill>
                  <a:schemeClr val="tx1"/>
                </a:solidFill>
                <a:latin typeface="Courier New" panose="02070309020205020404" pitchFamily="49" charset="0"/>
                <a:cs typeface="Courier New" panose="02070309020205020404" pitchFamily="49" charset="0"/>
              </a:rPr>
              <a:t>getAllPosts</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response.render</a:t>
            </a:r>
            <a:r>
              <a:rPr lang="en-US" sz="2000" dirty="0">
                <a:solidFill>
                  <a:schemeClr val="tx1"/>
                </a:solidFill>
                <a:latin typeface="Courier New" panose="02070309020205020404" pitchFamily="49" charset="0"/>
                <a:cs typeface="Courier New" panose="02070309020205020404" pitchFamily="49" charset="0"/>
              </a:rPr>
              <a:t>("some-</a:t>
            </a:r>
            <a:r>
              <a:rPr lang="en-US" sz="2000" dirty="0" err="1">
                <a:solidFill>
                  <a:schemeClr val="tx1"/>
                </a:solidFill>
                <a:latin typeface="Courier New" panose="02070309020205020404" pitchFamily="49" charset="0"/>
                <a:cs typeface="Courier New" panose="02070309020205020404" pitchFamily="49" charset="0"/>
              </a:rPr>
              <a:t>view.hbs</a:t>
            </a:r>
            <a:r>
              <a:rPr lang="en-US" sz="2000" dirty="0">
                <a:solidFill>
                  <a:schemeClr val="tx1"/>
                </a:solidFill>
                <a:latin typeface="Courier New" panose="02070309020205020404" pitchFamily="49" charset="0"/>
                <a:cs typeface="Courier New" panose="02070309020205020404" pitchFamily="49" charset="0"/>
              </a:rPr>
              <a:t>", {accounts, posts})</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04852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29330</TotalTime>
  <Words>454</Words>
  <Application>Microsoft Office PowerPoint</Application>
  <PresentationFormat>Widescreen</PresentationFormat>
  <Paragraphs>90</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Georgia</vt:lpstr>
      <vt:lpstr>JU Grå</vt:lpstr>
      <vt:lpstr>PowerPoint Presentation</vt:lpstr>
      <vt:lpstr>Handling concurrent HTTP requests</vt:lpstr>
      <vt:lpstr>Handling concurrent requests</vt:lpstr>
      <vt:lpstr>Handling concurrent requests</vt:lpstr>
      <vt:lpstr>Handling concurrent requests</vt:lpstr>
      <vt:lpstr>Handling concurrent requests</vt:lpstr>
      <vt:lpstr>Handling concurrent requests</vt:lpstr>
      <vt:lpstr>Handling concurrent requests</vt:lpstr>
      <vt:lpstr>sync VS Async</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Larsson-Green</cp:lastModifiedBy>
  <cp:revision>361</cp:revision>
  <dcterms:created xsi:type="dcterms:W3CDTF">2015-07-17T09:22:03Z</dcterms:created>
  <dcterms:modified xsi:type="dcterms:W3CDTF">2019-01-24T21:03:45Z</dcterms:modified>
</cp:coreProperties>
</file>