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306" r:id="rId4"/>
    <p:sldId id="307" r:id="rId5"/>
    <p:sldId id="309" r:id="rId6"/>
    <p:sldId id="310" r:id="rId7"/>
    <p:sldId id="311" r:id="rId8"/>
    <p:sldId id="323" r:id="rId9"/>
    <p:sldId id="312" r:id="rId10"/>
    <p:sldId id="322" r:id="rId11"/>
    <p:sldId id="313" r:id="rId12"/>
    <p:sldId id="314" r:id="rId13"/>
    <p:sldId id="324" r:id="rId14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865"/>
    <a:srgbClr val="C0C0C0"/>
    <a:srgbClr val="F2F2F2"/>
    <a:srgbClr val="EAEAEA"/>
    <a:srgbClr val="787878"/>
    <a:srgbClr val="FFB500"/>
    <a:srgbClr val="961B81"/>
    <a:srgbClr val="FBFBFB"/>
    <a:srgbClr val="FCFCF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3" autoAdjust="0"/>
    <p:restoredTop sz="95501" autoAdjust="0"/>
  </p:normalViewPr>
  <p:slideViewPr>
    <p:cSldViewPr snapToGrid="0">
      <p:cViewPr varScale="1">
        <p:scale>
          <a:sx n="68" d="100"/>
          <a:sy n="68" d="100"/>
        </p:scale>
        <p:origin x="424" y="56"/>
      </p:cViewPr>
      <p:guideLst/>
    </p:cSldViewPr>
  </p:slideViewPr>
  <p:outlineViewPr>
    <p:cViewPr>
      <p:scale>
        <a:sx n="33" d="100"/>
        <a:sy n="33" d="100"/>
      </p:scale>
      <p:origin x="0" y="-1188"/>
    </p:cViewPr>
  </p:outlin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EE5AE1-1D5F-483D-90B5-92A2A708F59B}" type="datetimeFigureOut">
              <a:rPr lang="en-US" smtClean="0"/>
              <a:t>2018-08-22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19B2B-FBA9-4EA3-BAD3-94A21FB4DC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0940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00781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19B2B-FBA9-4EA3-BAD3-94A21FB4DC70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345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U Intro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pic>
        <p:nvPicPr>
          <p:cNvPr id="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8029" y="2514600"/>
            <a:ext cx="3295941" cy="1834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800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30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877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172200" y="802696"/>
            <a:ext cx="5181600" cy="1325563"/>
          </a:xfrm>
        </p:spPr>
        <p:txBody>
          <a:bodyPr anchor="b" anchorCtr="0"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338141"/>
            <a:ext cx="5181600" cy="3838821"/>
          </a:xfrm>
        </p:spPr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1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5194300" cy="5369844"/>
          </a:xfrm>
        </p:spPr>
        <p:txBody>
          <a:bodyPr/>
          <a:lstStyle>
            <a:lvl1pPr marL="0" indent="0">
              <a:buNone/>
              <a:defRPr sz="3200">
                <a:solidFill>
                  <a:srgbClr val="787878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cxnSp>
        <p:nvCxnSpPr>
          <p:cNvPr id="12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3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28800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97247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819472"/>
          </a:xfrm>
          <a:prstGeom prst="round2DiagRect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9525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rectangle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175275"/>
            <a:ext cx="4489502" cy="3767019"/>
          </a:xfrm>
          <a:prstGeom prst="round2DiagRect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4489200" cy="3789244"/>
          </a:xfrm>
          <a:prstGeom prst="round2DiagRect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150092" y="2467261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990248" y="2467260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45431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0092" y="1175275"/>
            <a:ext cx="3798000" cy="3797247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chemeClr val="bg1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rgbClr val="787878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084977" y="2817853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7854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7878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4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5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5478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boxes teardrop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59112" y="1175274"/>
            <a:ext cx="3798000" cy="3798000"/>
          </a:xfrm>
          <a:prstGeom prst="teardrop">
            <a:avLst/>
          </a:prstGeom>
          <a:solidFill>
            <a:srgbClr val="939393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  <a:p>
            <a:pPr lvl="0"/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5980" y="1153050"/>
            <a:ext cx="3798000" cy="3798000"/>
          </a:xfrm>
          <a:prstGeom prst="teardrop">
            <a:avLst/>
          </a:prstGeom>
          <a:solidFill>
            <a:srgbClr val="787878"/>
          </a:solidFill>
        </p:spPr>
        <p:txBody>
          <a:bodyPr>
            <a:normAutofit/>
          </a:bodyPr>
          <a:lstStyle>
            <a:lvl1pPr marL="0" indent="0" algn="ctr">
              <a:buNone/>
              <a:defRPr sz="4000" cap="all" baseline="0">
                <a:solidFill>
                  <a:schemeClr val="bg1"/>
                </a:solidFill>
                <a:latin typeface="+mj-lt"/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893997" y="2818606"/>
            <a:ext cx="392823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4"/>
          </p:nvPr>
        </p:nvSpPr>
        <p:spPr>
          <a:xfrm>
            <a:off x="6629150" y="2818606"/>
            <a:ext cx="4051660" cy="3021879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6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50333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236014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9799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220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tart Grey"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  <p:cxnSp>
        <p:nvCxnSpPr>
          <p:cNvPr id="11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715086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62734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06579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0700" y="476093"/>
            <a:ext cx="11132232" cy="5369844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894727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454950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out border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2192000" cy="5845937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8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1829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Orange">
    <p:bg>
      <p:bgPr>
        <a:solidFill>
          <a:srgbClr val="FFB5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6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3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5754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sp>
        <p:nvSpPr>
          <p:cNvPr id="32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3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>
                <a:solidFill>
                  <a:srgbClr val="787878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cxnSp>
        <p:nvCxnSpPr>
          <p:cNvPr id="37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rgbClr val="787878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108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Blue">
    <p:bg>
      <p:bgPr>
        <a:solidFill>
          <a:srgbClr val="00386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91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rt Purple">
    <p:bg>
      <p:bgPr>
        <a:solidFill>
          <a:srgbClr val="961B8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08079" y="1122363"/>
            <a:ext cx="11501792" cy="2387600"/>
          </a:xfrm>
        </p:spPr>
        <p:txBody>
          <a:bodyPr anchor="b"/>
          <a:lstStyle>
            <a:lvl1pPr algn="l">
              <a:defRPr sz="6000" cap="all" baseline="0"/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/>
          </p:nvPr>
        </p:nvSpPr>
        <p:spPr>
          <a:xfrm>
            <a:off x="408079" y="3602038"/>
            <a:ext cx="11501792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sv-SE"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sv-SE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6" name="Rak 6"/>
          <p:cNvCxnSpPr/>
          <p:nvPr userDrawn="1"/>
        </p:nvCxnSpPr>
        <p:spPr>
          <a:xfrm>
            <a:off x="520700" y="475096"/>
            <a:ext cx="11389171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1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0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7353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Whit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solidFill>
                  <a:srgbClr val="787878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787878"/>
                </a:solidFill>
              </a:defRPr>
            </a:lvl1pPr>
            <a:lvl2pPr>
              <a:defRPr>
                <a:solidFill>
                  <a:srgbClr val="787878"/>
                </a:solidFill>
              </a:defRPr>
            </a:lvl2pPr>
            <a:lvl3pPr>
              <a:defRPr>
                <a:solidFill>
                  <a:srgbClr val="787878"/>
                </a:solidFill>
              </a:defRPr>
            </a:lvl3pPr>
            <a:lvl4pPr>
              <a:defRPr>
                <a:solidFill>
                  <a:srgbClr val="787878"/>
                </a:solidFill>
              </a:defRPr>
            </a:lvl4pPr>
            <a:lvl5pPr>
              <a:defRPr>
                <a:solidFill>
                  <a:srgbClr val="787878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9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1969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cap="all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latin typeface="Georgia" panose="02040502050405020303" pitchFamily="18" charset="0"/>
              </a:defRPr>
            </a:lvl1pPr>
            <a:lvl2pPr>
              <a:defRPr>
                <a:latin typeface="Georgia" panose="02040502050405020303" pitchFamily="18" charset="0"/>
              </a:defRPr>
            </a:lvl2pPr>
            <a:lvl3pPr>
              <a:defRPr>
                <a:latin typeface="Georgia" panose="02040502050405020303" pitchFamily="18" charset="0"/>
              </a:defRPr>
            </a:lvl3pPr>
            <a:lvl4pPr>
              <a:defRPr>
                <a:latin typeface="Georgia" panose="02040502050405020303" pitchFamily="18" charset="0"/>
              </a:defRPr>
            </a:lvl4pPr>
            <a:lvl5pPr>
              <a:defRPr>
                <a:latin typeface="Georgia" panose="02040502050405020303" pitchFamily="18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  <p:cxnSp>
        <p:nvCxnSpPr>
          <p:cNvPr id="11" name="Rak 7"/>
          <p:cNvCxnSpPr/>
          <p:nvPr userDrawn="1"/>
        </p:nvCxnSpPr>
        <p:spPr>
          <a:xfrm>
            <a:off x="520700" y="6566233"/>
            <a:ext cx="8957023" cy="0"/>
          </a:xfrm>
          <a:prstGeom prst="line">
            <a:avLst/>
          </a:prstGeom>
          <a:ln w="9525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Bildobjekt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8258" y="6361859"/>
            <a:ext cx="2022742" cy="319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72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878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8859CC-B640-4DB3-BB6F-301CDED75AAD}" type="datetimeFigureOut">
              <a:rPr lang="sv-SE" smtClean="0"/>
              <a:t>2018-08-22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AA12D1-4D5F-4C8C-82B1-BE6DCCEF57B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541896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49" r:id="rId2"/>
    <p:sldLayoutId id="2147483674" r:id="rId3"/>
    <p:sldLayoutId id="2147483681" r:id="rId4"/>
    <p:sldLayoutId id="2147483673" r:id="rId5"/>
    <p:sldLayoutId id="2147483672" r:id="rId6"/>
    <p:sldLayoutId id="2147483650" r:id="rId7"/>
    <p:sldLayoutId id="2147483682" r:id="rId8"/>
    <p:sldLayoutId id="2147483652" r:id="rId9"/>
    <p:sldLayoutId id="2147483683" r:id="rId10"/>
    <p:sldLayoutId id="2147483689" r:id="rId11"/>
    <p:sldLayoutId id="2147483690" r:id="rId12"/>
    <p:sldLayoutId id="2147483675" r:id="rId13"/>
    <p:sldLayoutId id="2147483676" r:id="rId14"/>
    <p:sldLayoutId id="2147483686" r:id="rId15"/>
    <p:sldLayoutId id="2147483687" r:id="rId16"/>
    <p:sldLayoutId id="2147483654" r:id="rId17"/>
    <p:sldLayoutId id="2147483684" r:id="rId18"/>
    <p:sldLayoutId id="2147483655" r:id="rId19"/>
    <p:sldLayoutId id="2147483685" r:id="rId20"/>
    <p:sldLayoutId id="2147483677" r:id="rId21"/>
    <p:sldLayoutId id="2147483678" r:id="rId22"/>
    <p:sldLayoutId id="2147483680" r:id="rId23"/>
    <p:sldLayoutId id="2147483679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Georgia" panose="02040502050405020303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sv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tools.ietf.org/html/rfc2616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3.org/Consortium" TargetMode="External"/><Relationship Id="rId2" Type="http://schemas.openxmlformats.org/officeDocument/2006/relationships/hyperlink" Target="http://home.cern/topics/birth-web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commons.wikimedia.org/wiki/File:Tim_Berners-Lee_April_2009.jpg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tools.ietf.org/html/rfc2616" TargetMode="Externa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is.se/domaner/" TargetMode="Externa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restapitutorial.com/httpstatuscodes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55527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World wide web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838200" y="1770100"/>
            <a:ext cx="10515600" cy="2028248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b="1" u="sng" dirty="0"/>
              <a:t>Where does the name come from?</a:t>
            </a:r>
            <a:endParaRPr lang="en-US" b="1" u="sng" noProof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HTTP: </a:t>
            </a:r>
            <a:r>
              <a:rPr lang="en-US" b="1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HyperText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Transfer Protocol</a:t>
            </a:r>
          </a:p>
          <a:p>
            <a:pPr marL="0" indent="0">
              <a:buNone/>
            </a:pP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HTML: </a:t>
            </a:r>
            <a:r>
              <a:rPr lang="en-US" b="1" noProof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HyperText</a:t>
            </a:r>
            <a:r>
              <a:rPr lang="en-US" noProof="0" dirty="0">
                <a:latin typeface="Courier New" panose="02070309020205020404" pitchFamily="49" charset="0"/>
                <a:cs typeface="Courier New" panose="02070309020205020404" pitchFamily="49" charset="0"/>
              </a:rPr>
              <a:t> Markup Language</a:t>
            </a:r>
          </a:p>
          <a:p>
            <a:pPr marL="0" indent="0">
              <a:buNone/>
            </a:pPr>
            <a:r>
              <a:rPr lang="en-US" noProof="0" dirty="0" err="1">
                <a:latin typeface="Georgia" panose="02040502050405020303" pitchFamily="18" charset="0"/>
              </a:rPr>
              <a:t>HyperText</a:t>
            </a:r>
            <a:r>
              <a:rPr lang="en-US" noProof="0" dirty="0">
                <a:latin typeface="Georgia" panose="02040502050405020303" pitchFamily="18" charset="0"/>
              </a:rPr>
              <a:t> = a link to another webpage (forms a web!).</a:t>
            </a:r>
          </a:p>
        </p:txBody>
      </p:sp>
      <p:pic>
        <p:nvPicPr>
          <p:cNvPr id="28" name="Graphic 27" descr="Document">
            <a:extLst>
              <a:ext uri="{FF2B5EF4-FFF2-40B4-BE49-F238E27FC236}">
                <a16:creationId xmlns:a16="http://schemas.microsoft.com/office/drawing/2014/main" id="{7C5A7B5F-8EFF-49A7-961B-0DEE62A6B7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237792" y="4497872"/>
            <a:ext cx="854471" cy="854471"/>
          </a:xfrm>
          <a:prstGeom prst="rect">
            <a:avLst/>
          </a:prstGeom>
        </p:spPr>
      </p:pic>
      <p:pic>
        <p:nvPicPr>
          <p:cNvPr id="30" name="Graphic 29" descr="Document">
            <a:extLst>
              <a:ext uri="{FF2B5EF4-FFF2-40B4-BE49-F238E27FC236}">
                <a16:creationId xmlns:a16="http://schemas.microsoft.com/office/drawing/2014/main" id="{FE6D819F-16A6-4051-BEE5-16D94C2A051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596433" y="4080072"/>
            <a:ext cx="854471" cy="854471"/>
          </a:xfrm>
          <a:prstGeom prst="rect">
            <a:avLst/>
          </a:prstGeom>
        </p:spPr>
      </p:pic>
      <p:pic>
        <p:nvPicPr>
          <p:cNvPr id="33" name="Graphic 32" descr="Document">
            <a:extLst>
              <a:ext uri="{FF2B5EF4-FFF2-40B4-BE49-F238E27FC236}">
                <a16:creationId xmlns:a16="http://schemas.microsoft.com/office/drawing/2014/main" id="{9605678D-F790-42C2-9FF0-ABEC5147B00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545239" y="4070636"/>
            <a:ext cx="854471" cy="854471"/>
          </a:xfrm>
          <a:prstGeom prst="rect">
            <a:avLst/>
          </a:prstGeom>
        </p:spPr>
      </p:pic>
      <p:pic>
        <p:nvPicPr>
          <p:cNvPr id="35" name="Graphic 34" descr="Document">
            <a:extLst>
              <a:ext uri="{FF2B5EF4-FFF2-40B4-BE49-F238E27FC236}">
                <a16:creationId xmlns:a16="http://schemas.microsoft.com/office/drawing/2014/main" id="{8833EFC4-0EFB-4006-AF36-09B7DDB557A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61259" y="5005720"/>
            <a:ext cx="854471" cy="854471"/>
          </a:xfrm>
          <a:prstGeom prst="rect">
            <a:avLst/>
          </a:prstGeom>
        </p:spPr>
      </p:pic>
      <p:pic>
        <p:nvPicPr>
          <p:cNvPr id="36" name="Graphic 35" descr="Document">
            <a:extLst>
              <a:ext uri="{FF2B5EF4-FFF2-40B4-BE49-F238E27FC236}">
                <a16:creationId xmlns:a16="http://schemas.microsoft.com/office/drawing/2014/main" id="{D4EE345B-82A4-4772-8808-B1032C882E3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522097" y="4985606"/>
            <a:ext cx="854471" cy="854471"/>
          </a:xfrm>
          <a:prstGeom prst="rect">
            <a:avLst/>
          </a:prstGeom>
        </p:spPr>
      </p:pic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71FDE969-9535-4746-B526-CB942843C349}"/>
              </a:ext>
            </a:extLst>
          </p:cNvPr>
          <p:cNvCxnSpPr>
            <a:cxnSpLocks/>
          </p:cNvCxnSpPr>
          <p:nvPr/>
        </p:nvCxnSpPr>
        <p:spPr>
          <a:xfrm flipH="1">
            <a:off x="3111962" y="4336814"/>
            <a:ext cx="1766292" cy="75007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>
            <a:extLst>
              <a:ext uri="{FF2B5EF4-FFF2-40B4-BE49-F238E27FC236}">
                <a16:creationId xmlns:a16="http://schemas.microsoft.com/office/drawing/2014/main" id="{15A0986D-5AF1-408F-885F-453EC6FF67F3}"/>
              </a:ext>
            </a:extLst>
          </p:cNvPr>
          <p:cNvCxnSpPr>
            <a:cxnSpLocks/>
          </p:cNvCxnSpPr>
          <p:nvPr/>
        </p:nvCxnSpPr>
        <p:spPr>
          <a:xfrm flipH="1">
            <a:off x="2534899" y="4488204"/>
            <a:ext cx="2343353" cy="85889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E94AABAD-2345-46E7-A21D-9E2D47F84DF1}"/>
              </a:ext>
            </a:extLst>
          </p:cNvPr>
          <p:cNvCxnSpPr>
            <a:cxnSpLocks/>
          </p:cNvCxnSpPr>
          <p:nvPr/>
        </p:nvCxnSpPr>
        <p:spPr>
          <a:xfrm>
            <a:off x="3111962" y="4507307"/>
            <a:ext cx="768286" cy="70896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" name="Straight Arrow Connector 42">
            <a:extLst>
              <a:ext uri="{FF2B5EF4-FFF2-40B4-BE49-F238E27FC236}">
                <a16:creationId xmlns:a16="http://schemas.microsoft.com/office/drawing/2014/main" id="{3FFF67FE-F342-4C09-9C81-889834835525}"/>
              </a:ext>
            </a:extLst>
          </p:cNvPr>
          <p:cNvCxnSpPr>
            <a:cxnSpLocks/>
          </p:cNvCxnSpPr>
          <p:nvPr/>
        </p:nvCxnSpPr>
        <p:spPr>
          <a:xfrm flipV="1">
            <a:off x="1570851" y="4488204"/>
            <a:ext cx="1244879" cy="203920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Straight Arrow Connector 45">
            <a:extLst>
              <a:ext uri="{FF2B5EF4-FFF2-40B4-BE49-F238E27FC236}">
                <a16:creationId xmlns:a16="http://schemas.microsoft.com/office/drawing/2014/main" id="{978940FB-3864-4CE9-8ABA-A299CC611787}"/>
              </a:ext>
            </a:extLst>
          </p:cNvPr>
          <p:cNvCxnSpPr>
            <a:cxnSpLocks/>
          </p:cNvCxnSpPr>
          <p:nvPr/>
        </p:nvCxnSpPr>
        <p:spPr>
          <a:xfrm flipH="1">
            <a:off x="2395324" y="5665939"/>
            <a:ext cx="1454667" cy="13094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Straight Arrow Connector 48">
            <a:extLst>
              <a:ext uri="{FF2B5EF4-FFF2-40B4-BE49-F238E27FC236}">
                <a16:creationId xmlns:a16="http://schemas.microsoft.com/office/drawing/2014/main" id="{30E1189D-F2E0-42E3-93DE-A9288D61360F}"/>
              </a:ext>
            </a:extLst>
          </p:cNvPr>
          <p:cNvCxnSpPr>
            <a:cxnSpLocks/>
          </p:cNvCxnSpPr>
          <p:nvPr/>
        </p:nvCxnSpPr>
        <p:spPr>
          <a:xfrm>
            <a:off x="1579401" y="5116872"/>
            <a:ext cx="613889" cy="325708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D595AB4E-B2E2-4EB6-85C4-4DFB66AA055D}"/>
              </a:ext>
            </a:extLst>
          </p:cNvPr>
          <p:cNvCxnSpPr>
            <a:cxnSpLocks/>
          </p:cNvCxnSpPr>
          <p:nvPr/>
        </p:nvCxnSpPr>
        <p:spPr>
          <a:xfrm flipH="1" flipV="1">
            <a:off x="1800939" y="4925107"/>
            <a:ext cx="2017775" cy="421987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B1C4E880-26B1-43B7-AB47-277441F5F1EB}"/>
              </a:ext>
            </a:extLst>
          </p:cNvPr>
          <p:cNvCxnSpPr>
            <a:cxnSpLocks/>
          </p:cNvCxnSpPr>
          <p:nvPr/>
        </p:nvCxnSpPr>
        <p:spPr>
          <a:xfrm flipV="1">
            <a:off x="2265965" y="4692124"/>
            <a:ext cx="633693" cy="581641"/>
          </a:xfrm>
          <a:prstGeom prst="straightConnector1">
            <a:avLst/>
          </a:prstGeom>
          <a:ln w="19050">
            <a:solidFill>
              <a:schemeClr val="bg1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873309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>
            <a:extLst>
              <a:ext uri="{FF2B5EF4-FFF2-40B4-BE49-F238E27FC236}">
                <a16:creationId xmlns:a16="http://schemas.microsoft.com/office/drawing/2014/main" id="{FF36C477-0CC2-4984-B4D6-9502BF53C2BD}"/>
              </a:ext>
            </a:extLst>
          </p:cNvPr>
          <p:cNvGrpSpPr/>
          <p:nvPr/>
        </p:nvGrpSpPr>
        <p:grpSpPr>
          <a:xfrm>
            <a:off x="6358581" y="2440693"/>
            <a:ext cx="5236028" cy="3805313"/>
            <a:chOff x="6358581" y="2440693"/>
            <a:chExt cx="5236028" cy="3805313"/>
          </a:xfrm>
        </p:grpSpPr>
        <p:pic>
          <p:nvPicPr>
            <p:cNvPr id="9" name="Graphic 8" descr="Monitor">
              <a:extLst>
                <a:ext uri="{FF2B5EF4-FFF2-40B4-BE49-F238E27FC236}">
                  <a16:creationId xmlns:a16="http://schemas.microsoft.com/office/drawing/2014/main" id="{6A867F40-CE6E-4453-A7F3-02393BDBC07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358581" y="2440693"/>
              <a:ext cx="5236028" cy="3805313"/>
            </a:xfrm>
            <a:prstGeom prst="rect">
              <a:avLst/>
            </a:prstGeom>
          </p:spPr>
        </p:pic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7912A0AF-B13A-4EFA-9722-3629090EAD71}"/>
                </a:ext>
              </a:extLst>
            </p:cNvPr>
            <p:cNvSpPr/>
            <p:nvPr/>
          </p:nvSpPr>
          <p:spPr>
            <a:xfrm>
              <a:off x="7022043" y="3193124"/>
              <a:ext cx="3911000" cy="1836076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 webpage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0131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>
                <a:latin typeface="Georgia" panose="02040502050405020303" pitchFamily="18" charset="0"/>
              </a:rPr>
              <a:t>Clients primarily requests HTML files.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378809" y="2440693"/>
            <a:ext cx="4979772" cy="4293483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&lt;title&gt;Hello&lt;/title&gt;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&lt;/head&gt;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&lt;h1&gt;Hi!&lt;/h1&gt;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&lt;p&gt;Nice to meet you!&lt;/p&gt;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7121789" y="3335539"/>
            <a:ext cx="197708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Hi!</a:t>
            </a:r>
            <a:endParaRPr lang="sv-SE" b="1" dirty="0"/>
          </a:p>
        </p:txBody>
      </p:sp>
      <p:sp>
        <p:nvSpPr>
          <p:cNvPr id="7" name="TextBox 6"/>
          <p:cNvSpPr txBox="1"/>
          <p:nvPr/>
        </p:nvSpPr>
        <p:spPr>
          <a:xfrm>
            <a:off x="7121789" y="3943239"/>
            <a:ext cx="259491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000" dirty="0"/>
              <a:t>Nice to meet you!</a:t>
            </a:r>
            <a:endParaRPr lang="sv-SE" sz="1200" dirty="0"/>
          </a:p>
        </p:txBody>
      </p:sp>
    </p:spTree>
    <p:extLst>
      <p:ext uri="{BB962C8B-B14F-4D97-AF65-F5344CB8AC3E}">
        <p14:creationId xmlns:p14="http://schemas.microsoft.com/office/powerpoint/2010/main" val="50938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8190A23-9D9C-4097-BD13-7C4BF6C203C3}"/>
              </a:ext>
            </a:extLst>
          </p:cNvPr>
          <p:cNvGrpSpPr/>
          <p:nvPr/>
        </p:nvGrpSpPr>
        <p:grpSpPr>
          <a:xfrm>
            <a:off x="6555094" y="2483059"/>
            <a:ext cx="5236028" cy="3805313"/>
            <a:chOff x="6555094" y="2483059"/>
            <a:chExt cx="5236028" cy="3805313"/>
          </a:xfrm>
        </p:grpSpPr>
        <p:pic>
          <p:nvPicPr>
            <p:cNvPr id="13" name="Graphic 12" descr="Monitor">
              <a:extLst>
                <a:ext uri="{FF2B5EF4-FFF2-40B4-BE49-F238E27FC236}">
                  <a16:creationId xmlns:a16="http://schemas.microsoft.com/office/drawing/2014/main" id="{8D520481-3776-4FE3-9361-AFED2D03C8E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6555094" y="2483059"/>
              <a:ext cx="5236028" cy="3805313"/>
            </a:xfrm>
            <a:prstGeom prst="rect">
              <a:avLst/>
            </a:prstGeom>
          </p:spPr>
        </p:pic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9E91648-C9D4-4A2C-B8C3-6F27844EA9E3}"/>
                </a:ext>
              </a:extLst>
            </p:cNvPr>
            <p:cNvSpPr/>
            <p:nvPr/>
          </p:nvSpPr>
          <p:spPr>
            <a:xfrm>
              <a:off x="7228495" y="3235490"/>
              <a:ext cx="3903331" cy="1823528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sv-SE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A webpage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996170"/>
          </a:xfr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en-US" noProof="0" dirty="0"/>
              <a:t>Clients primarily requests HTML files.</a:t>
            </a:r>
          </a:p>
          <a:p>
            <a:r>
              <a:rPr lang="en-US" noProof="0" dirty="0"/>
              <a:t>But an HTML file usually depends on other files.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378809" y="3026391"/>
            <a:ext cx="4979772" cy="3427605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&lt;!DOCTYPE 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&lt;h1&gt;An image&lt;/h1&gt;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&lt;img src="smiley.jpeg"&gt;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&lt;/body&gt;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57458" y="3308562"/>
            <a:ext cx="25949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/>
              <a:t>An image</a:t>
            </a:r>
            <a:endParaRPr lang="sv-SE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19993" y="3956470"/>
            <a:ext cx="259491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000" b="1" dirty="0">
                <a:solidFill>
                  <a:schemeClr val="accent6"/>
                </a:solidFill>
                <a:sym typeface="Wingdings" panose="05000000000000000000" pitchFamily="2" charset="2"/>
              </a:rPr>
              <a:t></a:t>
            </a:r>
            <a:endParaRPr lang="sv-SE" sz="1200" b="1" dirty="0">
              <a:solidFill>
                <a:schemeClr val="accent6"/>
              </a:solidFill>
            </a:endParaRPr>
          </a:p>
        </p:txBody>
      </p:sp>
      <p:sp>
        <p:nvSpPr>
          <p:cNvPr id="12" name="Cloud Callout 11"/>
          <p:cNvSpPr/>
          <p:nvPr/>
        </p:nvSpPr>
        <p:spPr>
          <a:xfrm>
            <a:off x="4594578" y="3026391"/>
            <a:ext cx="2042030" cy="1104773"/>
          </a:xfrm>
          <a:prstGeom prst="cloudCallout">
            <a:avLst>
              <a:gd name="adj1" fmla="val -49511"/>
              <a:gd name="adj2" fmla="val 14178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v-SE" dirty="0"/>
              <a:t>A new GET request!</a:t>
            </a:r>
          </a:p>
        </p:txBody>
      </p:sp>
    </p:spTree>
    <p:extLst>
      <p:ext uri="{BB962C8B-B14F-4D97-AF65-F5344CB8AC3E}">
        <p14:creationId xmlns:p14="http://schemas.microsoft.com/office/powerpoint/2010/main" val="4103179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11" grpId="0"/>
      <p:bldP spid="1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Learn more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392689"/>
          </a:xfrm>
        </p:spPr>
        <p:txBody>
          <a:bodyPr>
            <a:spAutoFit/>
          </a:bodyPr>
          <a:lstStyle/>
          <a:p>
            <a:r>
              <a:rPr lang="en-US" dirty="0"/>
              <a:t>HTTP specification:</a:t>
            </a:r>
          </a:p>
          <a:p>
            <a:pPr lvl="1"/>
            <a:r>
              <a:rPr lang="en-US" dirty="0">
                <a:hlinkClick r:id="rId2"/>
              </a:rPr>
              <a:t>https://tools.ietf.org/html/rfc2616</a:t>
            </a:r>
            <a:r>
              <a:rPr lang="en-US" dirty="0"/>
              <a:t> </a:t>
            </a:r>
          </a:p>
          <a:p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7293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08078" y="1122363"/>
            <a:ext cx="11783922" cy="2387600"/>
          </a:xfrm>
        </p:spPr>
        <p:txBody>
          <a:bodyPr>
            <a:normAutofit/>
          </a:bodyPr>
          <a:lstStyle/>
          <a:p>
            <a:r>
              <a:rPr lang="en-US" sz="4700" dirty="0"/>
              <a:t>web applications and HTTP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Peter Larsson-Green</a:t>
            </a:r>
          </a:p>
          <a:p>
            <a:r>
              <a:rPr lang="en-US" dirty="0"/>
              <a:t>Lecturer at Jönköping University</a:t>
            </a:r>
          </a:p>
          <a:p>
            <a:r>
              <a:rPr lang="en-US" dirty="0"/>
              <a:t>Spring 2018</a:t>
            </a:r>
          </a:p>
        </p:txBody>
      </p:sp>
    </p:spTree>
    <p:extLst>
      <p:ext uri="{BB962C8B-B14F-4D97-AF65-F5344CB8AC3E}">
        <p14:creationId xmlns:p14="http://schemas.microsoft.com/office/powerpoint/2010/main" val="40155950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world wide </a:t>
            </a:r>
            <a:r>
              <a:rPr lang="en-US" noProof="0" dirty="0"/>
              <a:t>Web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690688"/>
            <a:ext cx="7289801" cy="2222147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noProof="0" dirty="0"/>
              <a:t>Invented by Tim Berners-Lee at CERN 1989.</a:t>
            </a:r>
            <a:endParaRPr lang="en-US" noProof="0" dirty="0">
              <a:latin typeface="Georgia" panose="02040502050405020303" pitchFamily="18" charset="0"/>
            </a:endParaRPr>
          </a:p>
          <a:p>
            <a:pPr lvl="1"/>
            <a:r>
              <a:rPr lang="en-US" sz="1800" noProof="0" dirty="0">
                <a:hlinkClick r:id="rId2"/>
              </a:rPr>
              <a:t>http://home.cern/topics/birth-web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Developed by W3, </a:t>
            </a:r>
            <a:r>
              <a:rPr lang="en-US" sz="2000" dirty="0"/>
              <a:t>World Wide Web Consortium.</a:t>
            </a:r>
            <a:endParaRPr lang="en-US" dirty="0"/>
          </a:p>
          <a:p>
            <a:pPr lvl="1"/>
            <a:r>
              <a:rPr lang="en-US" sz="1800" dirty="0">
                <a:hlinkClick r:id="rId3"/>
              </a:rPr>
              <a:t>https://www.w3.org/Consortium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Initially consisted of HTTP and HTML.</a:t>
            </a:r>
          </a:p>
        </p:txBody>
      </p:sp>
      <p:pic>
        <p:nvPicPr>
          <p:cNvPr id="4" name="Picture 2" descr="File:Tim Berners-Lee April 2009.jpg">
            <a:extLst>
              <a:ext uri="{FF2B5EF4-FFF2-40B4-BE49-F238E27FC236}">
                <a16:creationId xmlns:a16="http://schemas.microsoft.com/office/drawing/2014/main" id="{3C0AA70F-CA16-4C3B-970E-F69A386521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23655" y="1503069"/>
            <a:ext cx="3347860" cy="4617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B6BFDC81-C496-4ACD-B447-3B24CBB92321}"/>
              </a:ext>
            </a:extLst>
          </p:cNvPr>
          <p:cNvSpPr/>
          <p:nvPr/>
        </p:nvSpPr>
        <p:spPr>
          <a:xfrm>
            <a:off x="8455227" y="856738"/>
            <a:ext cx="288471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>
                <a:solidFill>
                  <a:schemeClr val="bg1"/>
                </a:solidFill>
              </a:rPr>
              <a:t>Source:</a:t>
            </a:r>
            <a:br>
              <a:rPr lang="en-US" sz="1200" dirty="0">
                <a:solidFill>
                  <a:schemeClr val="bg1"/>
                </a:solidFill>
              </a:rPr>
            </a:br>
            <a:r>
              <a:rPr lang="en-US" sz="1200" dirty="0">
                <a:hlinkClick r:id="rId5"/>
              </a:rPr>
              <a:t>https://commons.wikimedia.org/wiki/File:Tim_Berners-Lee_April_2009.jpg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75419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Hypertext transfer protocol</a:t>
            </a:r>
            <a:endParaRPr lang="en-US" noProof="0" dirty="0"/>
          </a:p>
        </p:txBody>
      </p:sp>
      <p:sp>
        <p:nvSpPr>
          <p:cNvPr id="48" name="Content Placeholder 2">
            <a:extLst>
              <a:ext uri="{FF2B5EF4-FFF2-40B4-BE49-F238E27FC236}">
                <a16:creationId xmlns:a16="http://schemas.microsoft.com/office/drawing/2014/main" id="{844C537E-C3CB-4052-B459-0D3D3E5A16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690688"/>
            <a:ext cx="8896351" cy="996170"/>
          </a:xfrm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en-US" dirty="0"/>
              <a:t>Specification: </a:t>
            </a:r>
            <a:r>
              <a:rPr lang="en-US" sz="2000" dirty="0">
                <a:hlinkClick r:id="rId2"/>
              </a:rPr>
              <a:t>https://tools.ietf.org/html/rfc2616</a:t>
            </a:r>
            <a:r>
              <a:rPr lang="en-US" sz="2000" dirty="0"/>
              <a:t> </a:t>
            </a:r>
            <a:endParaRPr lang="en-US" noProof="0" dirty="0"/>
          </a:p>
          <a:p>
            <a:r>
              <a:rPr lang="en-US" noProof="0" dirty="0"/>
              <a:t>Built on the client-server model.</a:t>
            </a:r>
          </a:p>
        </p:txBody>
      </p:sp>
      <p:pic>
        <p:nvPicPr>
          <p:cNvPr id="50" name="Graphic 49" descr="Computer">
            <a:extLst>
              <a:ext uri="{FF2B5EF4-FFF2-40B4-BE49-F238E27FC236}">
                <a16:creationId xmlns:a16="http://schemas.microsoft.com/office/drawing/2014/main" id="{F7F0E39E-8027-4A7E-9F8D-EEF4D926BB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931792" y="2686858"/>
            <a:ext cx="1386841" cy="1388545"/>
          </a:xfrm>
          <a:prstGeom prst="rect">
            <a:avLst/>
          </a:prstGeom>
        </p:spPr>
      </p:pic>
      <p:pic>
        <p:nvPicPr>
          <p:cNvPr id="52" name="Graphic 51" descr="Computer">
            <a:extLst>
              <a:ext uri="{FF2B5EF4-FFF2-40B4-BE49-F238E27FC236}">
                <a16:creationId xmlns:a16="http://schemas.microsoft.com/office/drawing/2014/main" id="{0E0CC45A-519C-44C1-BDDD-7924C109875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7409813" y="2691783"/>
            <a:ext cx="1386842" cy="1388545"/>
          </a:xfrm>
          <a:prstGeom prst="rect">
            <a:avLst/>
          </a:prstGeom>
        </p:spPr>
      </p:pic>
      <p:cxnSp>
        <p:nvCxnSpPr>
          <p:cNvPr id="53" name="Straight Arrow Connector 52">
            <a:extLst>
              <a:ext uri="{FF2B5EF4-FFF2-40B4-BE49-F238E27FC236}">
                <a16:creationId xmlns:a16="http://schemas.microsoft.com/office/drawing/2014/main" id="{71E142D1-0E93-4977-9313-2533202310FE}"/>
              </a:ext>
            </a:extLst>
          </p:cNvPr>
          <p:cNvCxnSpPr>
            <a:cxnSpLocks/>
          </p:cNvCxnSpPr>
          <p:nvPr/>
        </p:nvCxnSpPr>
        <p:spPr>
          <a:xfrm>
            <a:off x="4508046" y="3192799"/>
            <a:ext cx="2749006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69B13658-A711-4427-BA5D-EA2BB292DEC4}"/>
              </a:ext>
            </a:extLst>
          </p:cNvPr>
          <p:cNvCxnSpPr>
            <a:cxnSpLocks/>
          </p:cNvCxnSpPr>
          <p:nvPr/>
        </p:nvCxnSpPr>
        <p:spPr>
          <a:xfrm flipH="1">
            <a:off x="4442730" y="3432283"/>
            <a:ext cx="2749006" cy="0"/>
          </a:xfrm>
          <a:prstGeom prst="straightConnector1">
            <a:avLst/>
          </a:prstGeom>
          <a:ln w="76200">
            <a:solidFill>
              <a:schemeClr val="tx1"/>
            </a:solidFill>
            <a:headEnd type="non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5" name="Content Placeholder 2">
            <a:extLst>
              <a:ext uri="{FF2B5EF4-FFF2-40B4-BE49-F238E27FC236}">
                <a16:creationId xmlns:a16="http://schemas.microsoft.com/office/drawing/2014/main" id="{8A791A3F-ED0F-4C33-8C5A-2DCCB0A942E6}"/>
              </a:ext>
            </a:extLst>
          </p:cNvPr>
          <p:cNvSpPr txBox="1">
            <a:spLocks/>
          </p:cNvSpPr>
          <p:nvPr/>
        </p:nvSpPr>
        <p:spPr>
          <a:xfrm>
            <a:off x="4508047" y="2837771"/>
            <a:ext cx="2749006" cy="3492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1. HTTP Request</a:t>
            </a:r>
          </a:p>
        </p:txBody>
      </p:sp>
      <p:sp>
        <p:nvSpPr>
          <p:cNvPr id="56" name="Content Placeholder 2">
            <a:extLst>
              <a:ext uri="{FF2B5EF4-FFF2-40B4-BE49-F238E27FC236}">
                <a16:creationId xmlns:a16="http://schemas.microsoft.com/office/drawing/2014/main" id="{AC7A96B7-1027-41EE-8540-EA56819C011F}"/>
              </a:ext>
            </a:extLst>
          </p:cNvPr>
          <p:cNvSpPr txBox="1">
            <a:spLocks/>
          </p:cNvSpPr>
          <p:nvPr/>
        </p:nvSpPr>
        <p:spPr>
          <a:xfrm>
            <a:off x="4471395" y="3497163"/>
            <a:ext cx="2749006" cy="349207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>
                <a:solidFill>
                  <a:schemeClr val="tx1"/>
                </a:solidFill>
              </a:rPr>
              <a:t>2. HTTP Response</a:t>
            </a:r>
          </a:p>
        </p:txBody>
      </p:sp>
      <p:pic>
        <p:nvPicPr>
          <p:cNvPr id="58" name="Graphic 57" descr="Document">
            <a:extLst>
              <a:ext uri="{FF2B5EF4-FFF2-40B4-BE49-F238E27FC236}">
                <a16:creationId xmlns:a16="http://schemas.microsoft.com/office/drawing/2014/main" id="{16EE67C1-023F-4F1F-AF65-FFD58C27233A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534851" y="4432646"/>
            <a:ext cx="486130" cy="486130"/>
          </a:xfrm>
          <a:prstGeom prst="rect">
            <a:avLst/>
          </a:prstGeom>
        </p:spPr>
      </p:pic>
      <p:pic>
        <p:nvPicPr>
          <p:cNvPr id="59" name="Graphic 58" descr="Document">
            <a:extLst>
              <a:ext uri="{FF2B5EF4-FFF2-40B4-BE49-F238E27FC236}">
                <a16:creationId xmlns:a16="http://schemas.microsoft.com/office/drawing/2014/main" id="{CF3D24BA-0784-4AEB-929C-00EC09FD554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7901520" y="4149371"/>
            <a:ext cx="486130" cy="486130"/>
          </a:xfrm>
          <a:prstGeom prst="rect">
            <a:avLst/>
          </a:prstGeom>
        </p:spPr>
      </p:pic>
      <p:pic>
        <p:nvPicPr>
          <p:cNvPr id="60" name="Graphic 59" descr="Document">
            <a:extLst>
              <a:ext uri="{FF2B5EF4-FFF2-40B4-BE49-F238E27FC236}">
                <a16:creationId xmlns:a16="http://schemas.microsoft.com/office/drawing/2014/main" id="{5A0AF205-424F-4FFA-8617-57566D3819D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278397" y="4403435"/>
            <a:ext cx="486130" cy="486130"/>
          </a:xfrm>
          <a:prstGeom prst="rect">
            <a:avLst/>
          </a:prstGeom>
        </p:spPr>
      </p:pic>
      <p:sp>
        <p:nvSpPr>
          <p:cNvPr id="62" name="Content Placeholder 2">
            <a:extLst>
              <a:ext uri="{FF2B5EF4-FFF2-40B4-BE49-F238E27FC236}">
                <a16:creationId xmlns:a16="http://schemas.microsoft.com/office/drawing/2014/main" id="{BFFA911F-B76C-4A78-A803-29D0A0F2510F}"/>
              </a:ext>
            </a:extLst>
          </p:cNvPr>
          <p:cNvSpPr txBox="1">
            <a:spLocks/>
          </p:cNvSpPr>
          <p:nvPr/>
        </p:nvSpPr>
        <p:spPr>
          <a:xfrm>
            <a:off x="2931793" y="3846370"/>
            <a:ext cx="1386843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Client</a:t>
            </a:r>
          </a:p>
        </p:txBody>
      </p:sp>
      <p:sp>
        <p:nvSpPr>
          <p:cNvPr id="63" name="Content Placeholder 2">
            <a:extLst>
              <a:ext uri="{FF2B5EF4-FFF2-40B4-BE49-F238E27FC236}">
                <a16:creationId xmlns:a16="http://schemas.microsoft.com/office/drawing/2014/main" id="{03EAE21D-7128-4136-91DA-1DA7EF987696}"/>
              </a:ext>
            </a:extLst>
          </p:cNvPr>
          <p:cNvSpPr txBox="1">
            <a:spLocks/>
          </p:cNvSpPr>
          <p:nvPr/>
        </p:nvSpPr>
        <p:spPr>
          <a:xfrm>
            <a:off x="7409812" y="3837912"/>
            <a:ext cx="1386843" cy="341632"/>
          </a:xfrm>
          <a:prstGeom prst="rect">
            <a:avLst/>
          </a:prstGeom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Georgia" panose="02040502050405020303" pitchFamily="18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en-US" sz="1800" dirty="0"/>
              <a:t>Server</a:t>
            </a:r>
          </a:p>
        </p:txBody>
      </p:sp>
    </p:spTree>
    <p:extLst>
      <p:ext uri="{BB962C8B-B14F-4D97-AF65-F5344CB8AC3E}">
        <p14:creationId xmlns:p14="http://schemas.microsoft.com/office/powerpoint/2010/main" val="2328804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  <p:bldP spid="62" grpId="0"/>
      <p:bldP spid="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HTTP Request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1894114" y="3094945"/>
            <a:ext cx="9459686" cy="2561727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/path/to/the-page.html HTTP/1.1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www.the-website.com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Accept-Language: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-US</a:t>
            </a:r>
          </a:p>
          <a:p>
            <a:pPr marL="0" indent="0">
              <a:buNone/>
            </a:pPr>
            <a:endParaRPr lang="sv-SE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sv-SE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optional-body</a:t>
            </a: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Speech Bubble: Oval 2"/>
          <p:cNvSpPr/>
          <p:nvPr/>
        </p:nvSpPr>
        <p:spPr>
          <a:xfrm>
            <a:off x="1158973" y="1892105"/>
            <a:ext cx="1470281" cy="654916"/>
          </a:xfrm>
          <a:prstGeom prst="wedgeEllipseCallout">
            <a:avLst>
              <a:gd name="adj1" fmla="val 23107"/>
              <a:gd name="adj2" fmla="val 13686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</a:t>
            </a:r>
          </a:p>
        </p:txBody>
      </p:sp>
      <p:sp>
        <p:nvSpPr>
          <p:cNvPr id="13" name="Speech Bubble: Oval 12"/>
          <p:cNvSpPr/>
          <p:nvPr/>
        </p:nvSpPr>
        <p:spPr>
          <a:xfrm>
            <a:off x="38100" y="3101723"/>
            <a:ext cx="1373967" cy="556815"/>
          </a:xfrm>
          <a:prstGeom prst="wedgeEllipseCallout">
            <a:avLst>
              <a:gd name="adj1" fmla="val 86228"/>
              <a:gd name="adj2" fmla="val 5357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Server</a:t>
            </a:r>
          </a:p>
        </p:txBody>
      </p:sp>
      <p:sp>
        <p:nvSpPr>
          <p:cNvPr id="14" name="Speech Bubble: Oval 13"/>
          <p:cNvSpPr/>
          <p:nvPr/>
        </p:nvSpPr>
        <p:spPr>
          <a:xfrm>
            <a:off x="3476210" y="1392836"/>
            <a:ext cx="1669774" cy="1215119"/>
          </a:xfrm>
          <a:prstGeom prst="wedgeEllipseCallout">
            <a:avLst>
              <a:gd name="adj1" fmla="val -5693"/>
              <a:gd name="adj2" fmla="val 878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Uniform Resource Identifier</a:t>
            </a:r>
          </a:p>
        </p:txBody>
      </p:sp>
      <p:sp>
        <p:nvSpPr>
          <p:cNvPr id="15" name="Speech Bubble: Oval 14"/>
          <p:cNvSpPr/>
          <p:nvPr/>
        </p:nvSpPr>
        <p:spPr>
          <a:xfrm>
            <a:off x="6300462" y="1690688"/>
            <a:ext cx="1394080" cy="810618"/>
          </a:xfrm>
          <a:prstGeom prst="wedgeEllipseCallout">
            <a:avLst>
              <a:gd name="adj1" fmla="val -3787"/>
              <a:gd name="adj2" fmla="val 11565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 version</a:t>
            </a:r>
          </a:p>
        </p:txBody>
      </p:sp>
      <p:sp>
        <p:nvSpPr>
          <p:cNvPr id="16" name="Speech Bubble: Oval 15"/>
          <p:cNvSpPr/>
          <p:nvPr/>
        </p:nvSpPr>
        <p:spPr>
          <a:xfrm>
            <a:off x="8283" y="4510590"/>
            <a:ext cx="1929848" cy="1215119"/>
          </a:xfrm>
          <a:prstGeom prst="wedgeEllipseCallout">
            <a:avLst>
              <a:gd name="adj1" fmla="val 48824"/>
              <a:gd name="adj2" fmla="val -7409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Response desired data format</a:t>
            </a:r>
          </a:p>
        </p:txBody>
      </p:sp>
      <p:sp>
        <p:nvSpPr>
          <p:cNvPr id="17" name="Speech Bubble: Oval 16"/>
          <p:cNvSpPr/>
          <p:nvPr/>
        </p:nvSpPr>
        <p:spPr>
          <a:xfrm>
            <a:off x="6735418" y="4952092"/>
            <a:ext cx="1702904" cy="981570"/>
          </a:xfrm>
          <a:prstGeom prst="wedgeEllipseCallout">
            <a:avLst>
              <a:gd name="adj1" fmla="val -240291"/>
              <a:gd name="adj2" fmla="val -7359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Response desired language</a:t>
            </a:r>
          </a:p>
        </p:txBody>
      </p:sp>
    </p:spTree>
    <p:extLst>
      <p:ext uri="{BB962C8B-B14F-4D97-AF65-F5344CB8AC3E}">
        <p14:creationId xmlns:p14="http://schemas.microsoft.com/office/powerpoint/2010/main" val="120771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HTTP Response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3657600" y="3116716"/>
            <a:ext cx="7696201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18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12" name="Speech Bubble: Oval 11"/>
          <p:cNvSpPr/>
          <p:nvPr/>
        </p:nvSpPr>
        <p:spPr>
          <a:xfrm>
            <a:off x="3395157" y="1714329"/>
            <a:ext cx="1341784" cy="892171"/>
          </a:xfrm>
          <a:prstGeom prst="wedgeEllipseCallout">
            <a:avLst>
              <a:gd name="adj1" fmla="val 8797"/>
              <a:gd name="adj2" fmla="val 1070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HTTP version</a:t>
            </a:r>
          </a:p>
        </p:txBody>
      </p:sp>
      <p:sp>
        <p:nvSpPr>
          <p:cNvPr id="13" name="Speech Bubble: Oval 12"/>
          <p:cNvSpPr/>
          <p:nvPr/>
        </p:nvSpPr>
        <p:spPr>
          <a:xfrm>
            <a:off x="4926495" y="1777538"/>
            <a:ext cx="1169505" cy="747211"/>
          </a:xfrm>
          <a:prstGeom prst="wedgeEllipseCallout">
            <a:avLst>
              <a:gd name="adj1" fmla="val -1286"/>
              <a:gd name="adj2" fmla="val 1223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Status code</a:t>
            </a:r>
          </a:p>
        </p:txBody>
      </p:sp>
      <p:sp>
        <p:nvSpPr>
          <p:cNvPr id="14" name="Speech Bubble: Oval 13"/>
          <p:cNvSpPr/>
          <p:nvPr/>
        </p:nvSpPr>
        <p:spPr>
          <a:xfrm>
            <a:off x="6285554" y="1887607"/>
            <a:ext cx="1360714" cy="819152"/>
          </a:xfrm>
          <a:prstGeom prst="wedgeEllipseCallout">
            <a:avLst>
              <a:gd name="adj1" fmla="val -59546"/>
              <a:gd name="adj2" fmla="val 10132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Reason phrase</a:t>
            </a:r>
          </a:p>
        </p:txBody>
      </p:sp>
      <p:sp>
        <p:nvSpPr>
          <p:cNvPr id="15" name="Speech Bubble: Oval 14"/>
          <p:cNvSpPr/>
          <p:nvPr/>
        </p:nvSpPr>
        <p:spPr>
          <a:xfrm>
            <a:off x="847074" y="3006004"/>
            <a:ext cx="2065209" cy="575063"/>
          </a:xfrm>
          <a:prstGeom prst="wedgeEllipseCallout">
            <a:avLst>
              <a:gd name="adj1" fmla="val 85527"/>
              <a:gd name="adj2" fmla="val 7114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Data format</a:t>
            </a:r>
          </a:p>
        </p:txBody>
      </p:sp>
      <p:sp>
        <p:nvSpPr>
          <p:cNvPr id="16" name="Speech Bubble: Oval 15"/>
          <p:cNvSpPr/>
          <p:nvPr/>
        </p:nvSpPr>
        <p:spPr>
          <a:xfrm>
            <a:off x="1079578" y="3895231"/>
            <a:ext cx="1600200" cy="967923"/>
          </a:xfrm>
          <a:prstGeom prst="wedgeEllipseCallout">
            <a:avLst>
              <a:gd name="adj1" fmla="val 109602"/>
              <a:gd name="adj2" fmla="val -2375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Number of bytes in body</a:t>
            </a:r>
          </a:p>
        </p:txBody>
      </p:sp>
      <p:sp>
        <p:nvSpPr>
          <p:cNvPr id="17" name="Speech Bubble: Oval 16"/>
          <p:cNvSpPr/>
          <p:nvPr/>
        </p:nvSpPr>
        <p:spPr>
          <a:xfrm>
            <a:off x="1436914" y="5177318"/>
            <a:ext cx="1242864" cy="575063"/>
          </a:xfrm>
          <a:prstGeom prst="wedgeEllipseCallout">
            <a:avLst>
              <a:gd name="adj1" fmla="val 122312"/>
              <a:gd name="adj2" fmla="val -490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Body</a:t>
            </a:r>
          </a:p>
        </p:txBody>
      </p:sp>
    </p:spTree>
    <p:extLst>
      <p:ext uri="{BB962C8B-B14F-4D97-AF65-F5344CB8AC3E}">
        <p14:creationId xmlns:p14="http://schemas.microsoft.com/office/powerpoint/2010/main" val="3873098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HTTP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25811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https://www.iis.se/domaner/</a:t>
            </a:r>
            <a:r>
              <a:rPr lang="en-US" dirty="0"/>
              <a:t> 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8914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HTTP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95816"/>
            <a:ext cx="10515600" cy="258114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noProof="0" dirty="0"/>
              <a:t>GET</a:t>
            </a:r>
          </a:p>
          <a:p>
            <a:pPr lvl="1"/>
            <a:r>
              <a:rPr lang="en-US" noProof="0" dirty="0"/>
              <a:t>Should not result in changes on the server.</a:t>
            </a:r>
          </a:p>
          <a:p>
            <a:pPr marL="0" indent="0">
              <a:buNone/>
            </a:pPr>
            <a:r>
              <a:rPr lang="en-US" noProof="0" dirty="0"/>
              <a:t>POST</a:t>
            </a:r>
          </a:p>
          <a:p>
            <a:pPr lvl="1"/>
            <a:r>
              <a:rPr lang="en-US" dirty="0"/>
              <a:t>Data can be passed in the body of the request.</a:t>
            </a:r>
            <a:endParaRPr lang="en-US" noProof="0" dirty="0"/>
          </a:p>
          <a:p>
            <a:pPr lvl="1"/>
            <a:r>
              <a:rPr lang="en-US" noProof="0" dirty="0"/>
              <a:t>May result in changes on the server.</a:t>
            </a:r>
          </a:p>
          <a:p>
            <a:pPr marL="0" indent="0">
              <a:buNone/>
            </a:pPr>
            <a:r>
              <a:rPr lang="en-US" noProof="0" dirty="0"/>
              <a:t>DELETE, PATCH, …</a:t>
            </a:r>
          </a:p>
        </p:txBody>
      </p:sp>
      <p:sp>
        <p:nvSpPr>
          <p:cNvPr id="4" name="Content Placeholder 3"/>
          <p:cNvSpPr txBox="1">
            <a:spLocks/>
          </p:cNvSpPr>
          <p:nvPr/>
        </p:nvSpPr>
        <p:spPr>
          <a:xfrm>
            <a:off x="1915296" y="1690688"/>
            <a:ext cx="9438503" cy="1695849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 /path/to/the-page.html HTTP/1.1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Host: www.the-website.com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Accept-Language: </a:t>
            </a:r>
            <a:r>
              <a:rPr lang="en-US" sz="2200" dirty="0" err="1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en</a:t>
            </a: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-US</a:t>
            </a:r>
          </a:p>
        </p:txBody>
      </p:sp>
      <p:sp>
        <p:nvSpPr>
          <p:cNvPr id="6" name="Speech Bubble: Oval 5"/>
          <p:cNvSpPr/>
          <p:nvPr/>
        </p:nvSpPr>
        <p:spPr>
          <a:xfrm>
            <a:off x="126724" y="1867203"/>
            <a:ext cx="1422952" cy="511985"/>
          </a:xfrm>
          <a:prstGeom prst="wedgeEllipseCallout">
            <a:avLst>
              <a:gd name="adj1" fmla="val 76955"/>
              <a:gd name="adj2" fmla="val -423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Method</a:t>
            </a:r>
          </a:p>
        </p:txBody>
      </p:sp>
    </p:spTree>
    <p:extLst>
      <p:ext uri="{BB962C8B-B14F-4D97-AF65-F5344CB8AC3E}">
        <p14:creationId xmlns:p14="http://schemas.microsoft.com/office/powerpoint/2010/main" val="3076851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dirty="0"/>
              <a:t>HTTP Status codes</a:t>
            </a:r>
          </a:p>
        </p:txBody>
      </p:sp>
      <p:sp>
        <p:nvSpPr>
          <p:cNvPr id="5" name="Content Placeholder 3"/>
          <p:cNvSpPr txBox="1">
            <a:spLocks/>
          </p:cNvSpPr>
          <p:nvPr/>
        </p:nvSpPr>
        <p:spPr>
          <a:xfrm>
            <a:off x="838200" y="1690688"/>
            <a:ext cx="7696201" cy="2994666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glow rad="139700">
              <a:schemeClr val="bg1">
                <a:lumMod val="95000"/>
              </a:schemeClr>
            </a:glow>
          </a:effectLst>
        </p:spPr>
        <p:txBody>
          <a:bodyPr vert="horz" wrap="square" lIns="91440" tIns="45720" rIns="91440" bIns="45720" rtlCol="0">
            <a:sp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bg1"/>
                </a:solidFill>
                <a:latin typeface="BentonSans Medium" panose="02000603000000020004" pitchFamily="50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bg1"/>
                </a:solidFill>
                <a:latin typeface="BentonSans Regular" panose="02000503000000020004" pitchFamily="50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HTTP/1.1 200 OK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Content-Type: text/html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Content-Length: 18</a:t>
            </a:r>
          </a:p>
          <a:p>
            <a:pPr marL="0" indent="0">
              <a:buNone/>
            </a:pPr>
            <a:endParaRPr lang="en-US" sz="2200" dirty="0">
              <a:solidFill>
                <a:schemeClr val="tx1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&lt;html&gt;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pPr marL="0" indent="0">
              <a:buNone/>
            </a:pPr>
            <a:r>
              <a:rPr lang="en-US" sz="2200" dirty="0">
                <a:solidFill>
                  <a:schemeClr val="tx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&lt;/html&gt;</a:t>
            </a:r>
          </a:p>
        </p:txBody>
      </p:sp>
      <p:sp>
        <p:nvSpPr>
          <p:cNvPr id="7" name="Speech Bubble: Oval 6"/>
          <p:cNvSpPr/>
          <p:nvPr/>
        </p:nvSpPr>
        <p:spPr>
          <a:xfrm>
            <a:off x="3756992" y="1280639"/>
            <a:ext cx="1222513" cy="820098"/>
          </a:xfrm>
          <a:prstGeom prst="wedgeEllipseCallout">
            <a:avLst>
              <a:gd name="adj1" fmla="val -115142"/>
              <a:gd name="adj2" fmla="val 917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Status code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1AD7982-AC19-4247-95C6-051115048EB8}"/>
              </a:ext>
            </a:extLst>
          </p:cNvPr>
          <p:cNvSpPr/>
          <p:nvPr/>
        </p:nvSpPr>
        <p:spPr>
          <a:xfrm>
            <a:off x="932640" y="4936479"/>
            <a:ext cx="76017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  <a:hlinkClick r:id="rId3"/>
              </a:rPr>
              <a:t>http://www.restapitutorial.com/httpstatuscodes.html</a:t>
            </a:r>
            <a:r>
              <a:rPr lang="en-US" sz="2400" dirty="0">
                <a:solidFill>
                  <a:schemeClr val="bg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878081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/>
    </p:bldLst>
  </p:timing>
</p:sld>
</file>

<file path=ppt/theme/theme1.xml><?xml version="1.0" encoding="utf-8"?>
<a:theme xmlns:a="http://schemas.openxmlformats.org/drawingml/2006/main" name="JU Grå">
  <a:themeElements>
    <a:clrScheme name="Custom 1">
      <a:dk1>
        <a:srgbClr val="000000"/>
      </a:dk1>
      <a:lt1>
        <a:srgbClr val="FFFFFF"/>
      </a:lt1>
      <a:dk2>
        <a:srgbClr val="003865"/>
      </a:dk2>
      <a:lt2>
        <a:srgbClr val="EBEBDF"/>
      </a:lt2>
      <a:accent1>
        <a:srgbClr val="961B81"/>
      </a:accent1>
      <a:accent2>
        <a:srgbClr val="FFB500"/>
      </a:accent2>
      <a:accent3>
        <a:srgbClr val="003865"/>
      </a:accent3>
      <a:accent4>
        <a:srgbClr val="EBEBDF"/>
      </a:accent4>
      <a:accent5>
        <a:srgbClr val="009CDE"/>
      </a:accent5>
      <a:accent6>
        <a:srgbClr val="007A33"/>
      </a:accent6>
      <a:hlink>
        <a:srgbClr val="EBEBDF"/>
      </a:hlink>
      <a:folHlink>
        <a:srgbClr val="F2F2F2"/>
      </a:folHlink>
    </a:clrScheme>
    <a:fontScheme name="Custom 1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25595</TotalTime>
  <Words>466</Words>
  <Application>Microsoft Office PowerPoint</Application>
  <PresentationFormat>Widescreen</PresentationFormat>
  <Paragraphs>107</Paragraphs>
  <Slides>13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Arial</vt:lpstr>
      <vt:lpstr>Calibri</vt:lpstr>
      <vt:lpstr>Courier New</vt:lpstr>
      <vt:lpstr>Georgia</vt:lpstr>
      <vt:lpstr>Wingdings</vt:lpstr>
      <vt:lpstr>JU Grå</vt:lpstr>
      <vt:lpstr>PowerPoint Presentation</vt:lpstr>
      <vt:lpstr>web applications and HTTP</vt:lpstr>
      <vt:lpstr>world wide Web</vt:lpstr>
      <vt:lpstr>Hypertext transfer protocol</vt:lpstr>
      <vt:lpstr>HTTP Request</vt:lpstr>
      <vt:lpstr>HTTP Response</vt:lpstr>
      <vt:lpstr>HTTP Example</vt:lpstr>
      <vt:lpstr>HTTP methods</vt:lpstr>
      <vt:lpstr>HTTP Status codes</vt:lpstr>
      <vt:lpstr>World wide web</vt:lpstr>
      <vt:lpstr>A webpage</vt:lpstr>
      <vt:lpstr>A webpage</vt:lpstr>
      <vt:lpstr>Learn more</vt:lpstr>
    </vt:vector>
  </TitlesOfParts>
  <Company>Jönköping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Oskar Pollack</dc:creator>
  <cp:lastModifiedBy>Peter Larsson-Green</cp:lastModifiedBy>
  <cp:revision>360</cp:revision>
  <dcterms:created xsi:type="dcterms:W3CDTF">2015-07-17T09:22:03Z</dcterms:created>
  <dcterms:modified xsi:type="dcterms:W3CDTF">2018-08-22T06:11:57Z</dcterms:modified>
</cp:coreProperties>
</file>