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306" r:id="rId4"/>
    <p:sldId id="307" r:id="rId5"/>
    <p:sldId id="309" r:id="rId6"/>
    <p:sldId id="310" r:id="rId7"/>
    <p:sldId id="311" r:id="rId8"/>
    <p:sldId id="323" r:id="rId9"/>
    <p:sldId id="312" r:id="rId10"/>
    <p:sldId id="322" r:id="rId11"/>
    <p:sldId id="313" r:id="rId12"/>
    <p:sldId id="314" r:id="rId13"/>
    <p:sldId id="324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5501" autoAdjust="0"/>
  </p:normalViewPr>
  <p:slideViewPr>
    <p:cSldViewPr snapToGrid="0">
      <p:cViewPr varScale="1">
        <p:scale>
          <a:sx n="68" d="100"/>
          <a:sy n="68" d="100"/>
        </p:scale>
        <p:origin x="424" y="56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2018-08-22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78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4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2018-08-22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rfc261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Consortium" TargetMode="External"/><Relationship Id="rId2" Type="http://schemas.openxmlformats.org/officeDocument/2006/relationships/hyperlink" Target="http://home.cern/topics/birth-web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ommons.wikimedia.org/wiki/File:Tim_Berners-Lee_April_2009.jpg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tools.ietf.org/html/rfc2616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is.se/domaner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tapitutorial.com/httpstatuscode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World wide web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838200" y="1770100"/>
            <a:ext cx="10515600" cy="202824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u="sng" dirty="0"/>
              <a:t>Where does the name come from?</a:t>
            </a:r>
            <a:endParaRPr lang="en-US" b="1" u="sng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HTTP: </a:t>
            </a:r>
            <a:r>
              <a:rPr lang="en-US" b="1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HyperText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Transfer Protocol</a:t>
            </a:r>
          </a:p>
          <a:p>
            <a:pPr marL="0" indent="0">
              <a:buNone/>
            </a:pP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HTML: </a:t>
            </a:r>
            <a:r>
              <a:rPr lang="en-US" b="1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HyperText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Markup Language</a:t>
            </a:r>
          </a:p>
          <a:p>
            <a:pPr marL="0" indent="0">
              <a:buNone/>
            </a:pPr>
            <a:r>
              <a:rPr lang="en-US" noProof="0" dirty="0" err="1">
                <a:latin typeface="Georgia" panose="02040502050405020303" pitchFamily="18" charset="0"/>
              </a:rPr>
              <a:t>HyperText</a:t>
            </a:r>
            <a:r>
              <a:rPr lang="en-US" noProof="0" dirty="0">
                <a:latin typeface="Georgia" panose="02040502050405020303" pitchFamily="18" charset="0"/>
              </a:rPr>
              <a:t> = a link to another webpage (forms a web!).</a:t>
            </a:r>
          </a:p>
        </p:txBody>
      </p:sp>
      <p:pic>
        <p:nvPicPr>
          <p:cNvPr id="28" name="Graphic 27" descr="Document">
            <a:extLst>
              <a:ext uri="{FF2B5EF4-FFF2-40B4-BE49-F238E27FC236}">
                <a16:creationId xmlns:a16="http://schemas.microsoft.com/office/drawing/2014/main" id="{7C5A7B5F-8EFF-49A7-961B-0DEE62A6B7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7792" y="4497872"/>
            <a:ext cx="854471" cy="854471"/>
          </a:xfrm>
          <a:prstGeom prst="rect">
            <a:avLst/>
          </a:prstGeom>
        </p:spPr>
      </p:pic>
      <p:pic>
        <p:nvPicPr>
          <p:cNvPr id="30" name="Graphic 29" descr="Document">
            <a:extLst>
              <a:ext uri="{FF2B5EF4-FFF2-40B4-BE49-F238E27FC236}">
                <a16:creationId xmlns:a16="http://schemas.microsoft.com/office/drawing/2014/main" id="{FE6D819F-16A6-4051-BEE5-16D94C2A0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96433" y="4080072"/>
            <a:ext cx="854471" cy="854471"/>
          </a:xfrm>
          <a:prstGeom prst="rect">
            <a:avLst/>
          </a:prstGeom>
        </p:spPr>
      </p:pic>
      <p:pic>
        <p:nvPicPr>
          <p:cNvPr id="33" name="Graphic 32" descr="Document">
            <a:extLst>
              <a:ext uri="{FF2B5EF4-FFF2-40B4-BE49-F238E27FC236}">
                <a16:creationId xmlns:a16="http://schemas.microsoft.com/office/drawing/2014/main" id="{9605678D-F790-42C2-9FF0-ABEC5147B0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45239" y="4070636"/>
            <a:ext cx="854471" cy="854471"/>
          </a:xfrm>
          <a:prstGeom prst="rect">
            <a:avLst/>
          </a:prstGeom>
        </p:spPr>
      </p:pic>
      <p:pic>
        <p:nvPicPr>
          <p:cNvPr id="35" name="Graphic 34" descr="Document">
            <a:extLst>
              <a:ext uri="{FF2B5EF4-FFF2-40B4-BE49-F238E27FC236}">
                <a16:creationId xmlns:a16="http://schemas.microsoft.com/office/drawing/2014/main" id="{8833EFC4-0EFB-4006-AF36-09B7DDB55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61259" y="5005720"/>
            <a:ext cx="854471" cy="854471"/>
          </a:xfrm>
          <a:prstGeom prst="rect">
            <a:avLst/>
          </a:prstGeom>
        </p:spPr>
      </p:pic>
      <p:pic>
        <p:nvPicPr>
          <p:cNvPr id="36" name="Graphic 35" descr="Document">
            <a:extLst>
              <a:ext uri="{FF2B5EF4-FFF2-40B4-BE49-F238E27FC236}">
                <a16:creationId xmlns:a16="http://schemas.microsoft.com/office/drawing/2014/main" id="{D4EE345B-82A4-4772-8808-B1032C882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2097" y="4985606"/>
            <a:ext cx="854471" cy="854471"/>
          </a:xfrm>
          <a:prstGeom prst="rect">
            <a:avLst/>
          </a:prstGeom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1FDE969-9535-4746-B526-CB942843C349}"/>
              </a:ext>
            </a:extLst>
          </p:cNvPr>
          <p:cNvCxnSpPr>
            <a:cxnSpLocks/>
          </p:cNvCxnSpPr>
          <p:nvPr/>
        </p:nvCxnSpPr>
        <p:spPr>
          <a:xfrm flipH="1">
            <a:off x="3111962" y="4336814"/>
            <a:ext cx="1766292" cy="75007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5A0986D-5AF1-408F-885F-453EC6FF67F3}"/>
              </a:ext>
            </a:extLst>
          </p:cNvPr>
          <p:cNvCxnSpPr>
            <a:cxnSpLocks/>
          </p:cNvCxnSpPr>
          <p:nvPr/>
        </p:nvCxnSpPr>
        <p:spPr>
          <a:xfrm flipH="1">
            <a:off x="2534899" y="4488204"/>
            <a:ext cx="2343353" cy="85889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4AABAD-2345-46E7-A21D-9E2D47F84DF1}"/>
              </a:ext>
            </a:extLst>
          </p:cNvPr>
          <p:cNvCxnSpPr>
            <a:cxnSpLocks/>
          </p:cNvCxnSpPr>
          <p:nvPr/>
        </p:nvCxnSpPr>
        <p:spPr>
          <a:xfrm>
            <a:off x="3111962" y="4507307"/>
            <a:ext cx="768286" cy="70896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FFF67FE-F342-4C09-9C81-889834835525}"/>
              </a:ext>
            </a:extLst>
          </p:cNvPr>
          <p:cNvCxnSpPr>
            <a:cxnSpLocks/>
          </p:cNvCxnSpPr>
          <p:nvPr/>
        </p:nvCxnSpPr>
        <p:spPr>
          <a:xfrm flipV="1">
            <a:off x="1570851" y="4488204"/>
            <a:ext cx="1244879" cy="20392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78940FB-3864-4CE9-8ABA-A299CC611787}"/>
              </a:ext>
            </a:extLst>
          </p:cNvPr>
          <p:cNvCxnSpPr>
            <a:cxnSpLocks/>
          </p:cNvCxnSpPr>
          <p:nvPr/>
        </p:nvCxnSpPr>
        <p:spPr>
          <a:xfrm flipH="1">
            <a:off x="2395324" y="5665939"/>
            <a:ext cx="1454667" cy="13094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0E1189D-F2E0-42E3-93DE-A9288D61360F}"/>
              </a:ext>
            </a:extLst>
          </p:cNvPr>
          <p:cNvCxnSpPr>
            <a:cxnSpLocks/>
          </p:cNvCxnSpPr>
          <p:nvPr/>
        </p:nvCxnSpPr>
        <p:spPr>
          <a:xfrm>
            <a:off x="1579401" y="5116872"/>
            <a:ext cx="613889" cy="325708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595AB4E-B2E2-4EB6-85C4-4DFB66AA055D}"/>
              </a:ext>
            </a:extLst>
          </p:cNvPr>
          <p:cNvCxnSpPr>
            <a:cxnSpLocks/>
          </p:cNvCxnSpPr>
          <p:nvPr/>
        </p:nvCxnSpPr>
        <p:spPr>
          <a:xfrm flipH="1" flipV="1">
            <a:off x="1800939" y="4925107"/>
            <a:ext cx="2017775" cy="421987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1C4E880-26B1-43B7-AB47-277441F5F1EB}"/>
              </a:ext>
            </a:extLst>
          </p:cNvPr>
          <p:cNvCxnSpPr>
            <a:cxnSpLocks/>
          </p:cNvCxnSpPr>
          <p:nvPr/>
        </p:nvCxnSpPr>
        <p:spPr>
          <a:xfrm flipV="1">
            <a:off x="2265965" y="4692124"/>
            <a:ext cx="633693" cy="581641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33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FF36C477-0CC2-4984-B4D6-9502BF53C2BD}"/>
              </a:ext>
            </a:extLst>
          </p:cNvPr>
          <p:cNvGrpSpPr/>
          <p:nvPr/>
        </p:nvGrpSpPr>
        <p:grpSpPr>
          <a:xfrm>
            <a:off x="6358581" y="2440693"/>
            <a:ext cx="5236028" cy="3805313"/>
            <a:chOff x="6358581" y="2440693"/>
            <a:chExt cx="5236028" cy="3805313"/>
          </a:xfrm>
        </p:grpSpPr>
        <p:pic>
          <p:nvPicPr>
            <p:cNvPr id="9" name="Graphic 8" descr="Monitor">
              <a:extLst>
                <a:ext uri="{FF2B5EF4-FFF2-40B4-BE49-F238E27FC236}">
                  <a16:creationId xmlns:a16="http://schemas.microsoft.com/office/drawing/2014/main" id="{6A867F40-CE6E-4453-A7F3-02393BDBC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58581" y="2440693"/>
              <a:ext cx="5236028" cy="3805313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912A0AF-B13A-4EFA-9722-3629090EAD71}"/>
                </a:ext>
              </a:extLst>
            </p:cNvPr>
            <p:cNvSpPr/>
            <p:nvPr/>
          </p:nvSpPr>
          <p:spPr>
            <a:xfrm>
              <a:off x="7022043" y="3193124"/>
              <a:ext cx="3911000" cy="18360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 webpage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Clients primarily requests HTML files.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378809" y="2440693"/>
            <a:ext cx="4979772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&lt;title&gt;Hello&lt;/title&gt;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&lt;h1&gt;Hi!&lt;/h1&gt;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&lt;p&gt;Nice to meet you!&lt;/p&gt;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21789" y="3335539"/>
            <a:ext cx="1977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Hi!</a:t>
            </a:r>
            <a:endParaRPr lang="sv-SE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21789" y="3943239"/>
            <a:ext cx="259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Nice to meet you!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50938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8190A23-9D9C-4097-BD13-7C4BF6C203C3}"/>
              </a:ext>
            </a:extLst>
          </p:cNvPr>
          <p:cNvGrpSpPr/>
          <p:nvPr/>
        </p:nvGrpSpPr>
        <p:grpSpPr>
          <a:xfrm>
            <a:off x="6555094" y="2483059"/>
            <a:ext cx="5236028" cy="3805313"/>
            <a:chOff x="6555094" y="2483059"/>
            <a:chExt cx="5236028" cy="3805313"/>
          </a:xfrm>
        </p:grpSpPr>
        <p:pic>
          <p:nvPicPr>
            <p:cNvPr id="13" name="Graphic 12" descr="Monitor">
              <a:extLst>
                <a:ext uri="{FF2B5EF4-FFF2-40B4-BE49-F238E27FC236}">
                  <a16:creationId xmlns:a16="http://schemas.microsoft.com/office/drawing/2014/main" id="{8D520481-3776-4FE3-9361-AFED2D03C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555094" y="2483059"/>
              <a:ext cx="5236028" cy="3805313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9E91648-C9D4-4A2C-B8C3-6F27844EA9E3}"/>
                </a:ext>
              </a:extLst>
            </p:cNvPr>
            <p:cNvSpPr/>
            <p:nvPr/>
          </p:nvSpPr>
          <p:spPr>
            <a:xfrm>
              <a:off x="7228495" y="3235490"/>
              <a:ext cx="3903331" cy="182352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 webpage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Clients primarily requests HTML files.</a:t>
            </a:r>
          </a:p>
          <a:p>
            <a:r>
              <a:rPr lang="en-US" noProof="0" dirty="0"/>
              <a:t>But an HTML file usually depends on other files.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378809" y="3026391"/>
            <a:ext cx="4979772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&lt;h1&gt;An image&lt;/h1&gt;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&lt;img src="smiley.jpeg"&gt;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57458" y="3308562"/>
            <a:ext cx="2594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An image</a:t>
            </a:r>
            <a:endParaRPr lang="sv-SE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319993" y="3956470"/>
            <a:ext cx="2594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  <a:endParaRPr lang="sv-SE" sz="1200" b="1" dirty="0">
              <a:solidFill>
                <a:schemeClr val="accent6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4594578" y="3026391"/>
            <a:ext cx="2042030" cy="1104773"/>
          </a:xfrm>
          <a:prstGeom prst="cloudCallout">
            <a:avLst>
              <a:gd name="adj1" fmla="val -49511"/>
              <a:gd name="adj2" fmla="val 1417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 new GET request!</a:t>
            </a:r>
          </a:p>
        </p:txBody>
      </p:sp>
    </p:spTree>
    <p:extLst>
      <p:ext uri="{BB962C8B-B14F-4D97-AF65-F5344CB8AC3E}">
        <p14:creationId xmlns:p14="http://schemas.microsoft.com/office/powerpoint/2010/main" val="41031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92689"/>
          </a:xfrm>
        </p:spPr>
        <p:txBody>
          <a:bodyPr>
            <a:spAutoFit/>
          </a:bodyPr>
          <a:lstStyle/>
          <a:p>
            <a:r>
              <a:rPr lang="en-US" dirty="0"/>
              <a:t>HTTP specification:</a:t>
            </a:r>
          </a:p>
          <a:p>
            <a:pPr lvl="1"/>
            <a:r>
              <a:rPr lang="en-US" dirty="0">
                <a:hlinkClick r:id="rId2"/>
              </a:rPr>
              <a:t>https://tools.ietf.org/html/rfc2616</a:t>
            </a:r>
            <a:r>
              <a:rPr lang="en-US" dirty="0"/>
              <a:t> 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93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078" y="1122363"/>
            <a:ext cx="11783922" cy="2387600"/>
          </a:xfrm>
        </p:spPr>
        <p:txBody>
          <a:bodyPr>
            <a:normAutofit/>
          </a:bodyPr>
          <a:lstStyle/>
          <a:p>
            <a:r>
              <a:rPr lang="en-US" sz="4700" dirty="0"/>
              <a:t>web applications and HTTP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Lecturer at Jönköping University</a:t>
            </a:r>
          </a:p>
          <a:p>
            <a:r>
              <a:rPr lang="en-US" dirty="0"/>
              <a:t>Spring 2018</a:t>
            </a:r>
          </a:p>
        </p:txBody>
      </p:sp>
    </p:spTree>
    <p:extLst>
      <p:ext uri="{BB962C8B-B14F-4D97-AF65-F5344CB8AC3E}">
        <p14:creationId xmlns:p14="http://schemas.microsoft.com/office/powerpoint/2010/main" val="401559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 wide </a:t>
            </a:r>
            <a:r>
              <a:rPr lang="en-US" noProof="0" dirty="0"/>
              <a:t>Web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7289801" cy="2222147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Invented by Tim Berners-Lee at CERN 1989.</a:t>
            </a:r>
            <a:endParaRPr lang="en-US" noProof="0" dirty="0">
              <a:latin typeface="Georgia" panose="02040502050405020303" pitchFamily="18" charset="0"/>
            </a:endParaRPr>
          </a:p>
          <a:p>
            <a:pPr lvl="1"/>
            <a:r>
              <a:rPr lang="en-US" sz="1800" noProof="0" dirty="0">
                <a:hlinkClick r:id="rId2"/>
              </a:rPr>
              <a:t>http://home.cern/topics/birth-web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Developed by W3, </a:t>
            </a:r>
            <a:r>
              <a:rPr lang="en-US" sz="2000" dirty="0"/>
              <a:t>World Wide Web Consortium.</a:t>
            </a:r>
            <a:endParaRPr lang="en-US" dirty="0"/>
          </a:p>
          <a:p>
            <a:pPr lvl="1"/>
            <a:r>
              <a:rPr lang="en-US" sz="1800" dirty="0">
                <a:hlinkClick r:id="rId3"/>
              </a:rPr>
              <a:t>https://www.w3.org/Consortium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Initially consisted of HTTP and HTML.</a:t>
            </a:r>
          </a:p>
        </p:txBody>
      </p:sp>
      <p:pic>
        <p:nvPicPr>
          <p:cNvPr id="4" name="Picture 2" descr="File:Tim Berners-Lee April 2009.jpg">
            <a:extLst>
              <a:ext uri="{FF2B5EF4-FFF2-40B4-BE49-F238E27FC236}">
                <a16:creationId xmlns:a16="http://schemas.microsoft.com/office/drawing/2014/main" id="{3C0AA70F-CA16-4C3B-970E-F69A38652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655" y="1503069"/>
            <a:ext cx="3347860" cy="461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6BFDC81-C496-4ACD-B447-3B24CBB92321}"/>
              </a:ext>
            </a:extLst>
          </p:cNvPr>
          <p:cNvSpPr/>
          <p:nvPr/>
        </p:nvSpPr>
        <p:spPr>
          <a:xfrm>
            <a:off x="8455227" y="856738"/>
            <a:ext cx="2884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Source: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hlinkClick r:id="rId5"/>
              </a:rPr>
              <a:t>https://commons.wikimedia.org/wiki/File:Tim_Berners-Lee_April_2009.jpg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41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Hypertext transfer protocol</a:t>
            </a:r>
            <a:endParaRPr lang="en-US" noProof="0" dirty="0"/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844C537E-C3CB-4052-B459-0D3D3E5A1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8896351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Specification: </a:t>
            </a:r>
            <a:r>
              <a:rPr lang="en-US" sz="2000" dirty="0">
                <a:hlinkClick r:id="rId2"/>
              </a:rPr>
              <a:t>https://tools.ietf.org/html/rfc2616</a:t>
            </a:r>
            <a:r>
              <a:rPr lang="en-US" sz="2000" dirty="0"/>
              <a:t> </a:t>
            </a:r>
            <a:endParaRPr lang="en-US" noProof="0" dirty="0"/>
          </a:p>
          <a:p>
            <a:r>
              <a:rPr lang="en-US" noProof="0" dirty="0"/>
              <a:t>Built on the client-server model.</a:t>
            </a:r>
          </a:p>
        </p:txBody>
      </p:sp>
      <p:pic>
        <p:nvPicPr>
          <p:cNvPr id="50" name="Graphic 49" descr="Computer">
            <a:extLst>
              <a:ext uri="{FF2B5EF4-FFF2-40B4-BE49-F238E27FC236}">
                <a16:creationId xmlns:a16="http://schemas.microsoft.com/office/drawing/2014/main" id="{F7F0E39E-8027-4A7E-9F8D-EEF4D926BB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31792" y="2686858"/>
            <a:ext cx="1386841" cy="1388545"/>
          </a:xfrm>
          <a:prstGeom prst="rect">
            <a:avLst/>
          </a:prstGeom>
        </p:spPr>
      </p:pic>
      <p:pic>
        <p:nvPicPr>
          <p:cNvPr id="52" name="Graphic 51" descr="Computer">
            <a:extLst>
              <a:ext uri="{FF2B5EF4-FFF2-40B4-BE49-F238E27FC236}">
                <a16:creationId xmlns:a16="http://schemas.microsoft.com/office/drawing/2014/main" id="{0E0CC45A-519C-44C1-BDDD-7924C10987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7409813" y="2691783"/>
            <a:ext cx="1386842" cy="1388545"/>
          </a:xfrm>
          <a:prstGeom prst="rect">
            <a:avLst/>
          </a:prstGeom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1E142D1-0E93-4977-9313-2533202310FE}"/>
              </a:ext>
            </a:extLst>
          </p:cNvPr>
          <p:cNvCxnSpPr>
            <a:cxnSpLocks/>
          </p:cNvCxnSpPr>
          <p:nvPr/>
        </p:nvCxnSpPr>
        <p:spPr>
          <a:xfrm>
            <a:off x="4508046" y="3192799"/>
            <a:ext cx="2749006" cy="0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9B13658-A711-4427-BA5D-EA2BB292DEC4}"/>
              </a:ext>
            </a:extLst>
          </p:cNvPr>
          <p:cNvCxnSpPr>
            <a:cxnSpLocks/>
          </p:cNvCxnSpPr>
          <p:nvPr/>
        </p:nvCxnSpPr>
        <p:spPr>
          <a:xfrm flipH="1">
            <a:off x="4442730" y="3432283"/>
            <a:ext cx="2749006" cy="0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8A791A3F-ED0F-4C33-8C5A-2DCCB0A942E6}"/>
              </a:ext>
            </a:extLst>
          </p:cNvPr>
          <p:cNvSpPr txBox="1">
            <a:spLocks/>
          </p:cNvSpPr>
          <p:nvPr/>
        </p:nvSpPr>
        <p:spPr>
          <a:xfrm>
            <a:off x="4508047" y="2837771"/>
            <a:ext cx="2749006" cy="34920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</a:rPr>
              <a:t>1. HTTP Request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AC7A96B7-1027-41EE-8540-EA56819C011F}"/>
              </a:ext>
            </a:extLst>
          </p:cNvPr>
          <p:cNvSpPr txBox="1">
            <a:spLocks/>
          </p:cNvSpPr>
          <p:nvPr/>
        </p:nvSpPr>
        <p:spPr>
          <a:xfrm>
            <a:off x="4471395" y="3497163"/>
            <a:ext cx="2749006" cy="34920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</a:rPr>
              <a:t>2. HTTP Response</a:t>
            </a:r>
          </a:p>
        </p:txBody>
      </p:sp>
      <p:pic>
        <p:nvPicPr>
          <p:cNvPr id="58" name="Graphic 57" descr="Document">
            <a:extLst>
              <a:ext uri="{FF2B5EF4-FFF2-40B4-BE49-F238E27FC236}">
                <a16:creationId xmlns:a16="http://schemas.microsoft.com/office/drawing/2014/main" id="{16EE67C1-023F-4F1F-AF65-FFD58C2723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34851" y="4432646"/>
            <a:ext cx="486130" cy="486130"/>
          </a:xfrm>
          <a:prstGeom prst="rect">
            <a:avLst/>
          </a:prstGeom>
        </p:spPr>
      </p:pic>
      <p:pic>
        <p:nvPicPr>
          <p:cNvPr id="59" name="Graphic 58" descr="Document">
            <a:extLst>
              <a:ext uri="{FF2B5EF4-FFF2-40B4-BE49-F238E27FC236}">
                <a16:creationId xmlns:a16="http://schemas.microsoft.com/office/drawing/2014/main" id="{CF3D24BA-0784-4AEB-929C-00EC09FD55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01520" y="4149371"/>
            <a:ext cx="486130" cy="486130"/>
          </a:xfrm>
          <a:prstGeom prst="rect">
            <a:avLst/>
          </a:prstGeom>
        </p:spPr>
      </p:pic>
      <p:pic>
        <p:nvPicPr>
          <p:cNvPr id="60" name="Graphic 59" descr="Document">
            <a:extLst>
              <a:ext uri="{FF2B5EF4-FFF2-40B4-BE49-F238E27FC236}">
                <a16:creationId xmlns:a16="http://schemas.microsoft.com/office/drawing/2014/main" id="{5A0AF205-424F-4FFA-8617-57566D3819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78397" y="4403435"/>
            <a:ext cx="486130" cy="486130"/>
          </a:xfrm>
          <a:prstGeom prst="rect">
            <a:avLst/>
          </a:prstGeom>
        </p:spPr>
      </p:pic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BFFA911F-B76C-4A78-A803-29D0A0F2510F}"/>
              </a:ext>
            </a:extLst>
          </p:cNvPr>
          <p:cNvSpPr txBox="1">
            <a:spLocks/>
          </p:cNvSpPr>
          <p:nvPr/>
        </p:nvSpPr>
        <p:spPr>
          <a:xfrm>
            <a:off x="2931793" y="3846370"/>
            <a:ext cx="1386843" cy="3416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/>
              <a:t>Client</a:t>
            </a: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03EAE21D-7128-4136-91DA-1DA7EF987696}"/>
              </a:ext>
            </a:extLst>
          </p:cNvPr>
          <p:cNvSpPr txBox="1">
            <a:spLocks/>
          </p:cNvSpPr>
          <p:nvPr/>
        </p:nvSpPr>
        <p:spPr>
          <a:xfrm>
            <a:off x="7409812" y="3837912"/>
            <a:ext cx="1386843" cy="3416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/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232880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HTTP Request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894114" y="3094945"/>
            <a:ext cx="9459686" cy="256172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/path/to/the-page.html HTTP/1.1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www.the-website.com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Accept: text/html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Accept-Language: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-US</a:t>
            </a:r>
          </a:p>
          <a:p>
            <a:pPr marL="0" indent="0"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optional-body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peech Bubble: Oval 2"/>
          <p:cNvSpPr/>
          <p:nvPr/>
        </p:nvSpPr>
        <p:spPr>
          <a:xfrm>
            <a:off x="1158973" y="1892105"/>
            <a:ext cx="1470281" cy="654916"/>
          </a:xfrm>
          <a:prstGeom prst="wedgeEllipseCallout">
            <a:avLst>
              <a:gd name="adj1" fmla="val 23107"/>
              <a:gd name="adj2" fmla="val 136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Method</a:t>
            </a:r>
          </a:p>
        </p:txBody>
      </p:sp>
      <p:sp>
        <p:nvSpPr>
          <p:cNvPr id="13" name="Speech Bubble: Oval 12"/>
          <p:cNvSpPr/>
          <p:nvPr/>
        </p:nvSpPr>
        <p:spPr>
          <a:xfrm>
            <a:off x="38100" y="3101723"/>
            <a:ext cx="1373967" cy="556815"/>
          </a:xfrm>
          <a:prstGeom prst="wedgeEllipseCallout">
            <a:avLst>
              <a:gd name="adj1" fmla="val 86228"/>
              <a:gd name="adj2" fmla="val 535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</a:t>
            </a:r>
          </a:p>
        </p:txBody>
      </p:sp>
      <p:sp>
        <p:nvSpPr>
          <p:cNvPr id="14" name="Speech Bubble: Oval 13"/>
          <p:cNvSpPr/>
          <p:nvPr/>
        </p:nvSpPr>
        <p:spPr>
          <a:xfrm>
            <a:off x="3476210" y="1392836"/>
            <a:ext cx="1669774" cy="1215119"/>
          </a:xfrm>
          <a:prstGeom prst="wedgeEllipseCallout">
            <a:avLst>
              <a:gd name="adj1" fmla="val -5693"/>
              <a:gd name="adj2" fmla="val 878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Uniform Resource Identifier</a:t>
            </a:r>
          </a:p>
        </p:txBody>
      </p:sp>
      <p:sp>
        <p:nvSpPr>
          <p:cNvPr id="15" name="Speech Bubble: Oval 14"/>
          <p:cNvSpPr/>
          <p:nvPr/>
        </p:nvSpPr>
        <p:spPr>
          <a:xfrm>
            <a:off x="6300462" y="1690688"/>
            <a:ext cx="1394080" cy="810618"/>
          </a:xfrm>
          <a:prstGeom prst="wedgeEllipseCallout">
            <a:avLst>
              <a:gd name="adj1" fmla="val -3787"/>
              <a:gd name="adj2" fmla="val 115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 version</a:t>
            </a:r>
          </a:p>
        </p:txBody>
      </p:sp>
      <p:sp>
        <p:nvSpPr>
          <p:cNvPr id="16" name="Speech Bubble: Oval 15"/>
          <p:cNvSpPr/>
          <p:nvPr/>
        </p:nvSpPr>
        <p:spPr>
          <a:xfrm>
            <a:off x="8283" y="4510590"/>
            <a:ext cx="1929848" cy="1215119"/>
          </a:xfrm>
          <a:prstGeom prst="wedgeEllipseCallout">
            <a:avLst>
              <a:gd name="adj1" fmla="val 48824"/>
              <a:gd name="adj2" fmla="val -74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Response desired data format</a:t>
            </a:r>
          </a:p>
        </p:txBody>
      </p:sp>
      <p:sp>
        <p:nvSpPr>
          <p:cNvPr id="17" name="Speech Bubble: Oval 16"/>
          <p:cNvSpPr/>
          <p:nvPr/>
        </p:nvSpPr>
        <p:spPr>
          <a:xfrm>
            <a:off x="6735418" y="4952092"/>
            <a:ext cx="1702904" cy="981570"/>
          </a:xfrm>
          <a:prstGeom prst="wedgeEllipseCallout">
            <a:avLst>
              <a:gd name="adj1" fmla="val -240291"/>
              <a:gd name="adj2" fmla="val -735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Response desired language</a:t>
            </a:r>
          </a:p>
        </p:txBody>
      </p:sp>
    </p:spTree>
    <p:extLst>
      <p:ext uri="{BB962C8B-B14F-4D97-AF65-F5344CB8AC3E}">
        <p14:creationId xmlns:p14="http://schemas.microsoft.com/office/powerpoint/2010/main" val="120771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HTTP Response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657600" y="3116716"/>
            <a:ext cx="7696201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HTTP/1.1 200 OK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text/html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18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12" name="Speech Bubble: Oval 11"/>
          <p:cNvSpPr/>
          <p:nvPr/>
        </p:nvSpPr>
        <p:spPr>
          <a:xfrm>
            <a:off x="3395157" y="1714329"/>
            <a:ext cx="1341784" cy="892171"/>
          </a:xfrm>
          <a:prstGeom prst="wedgeEllipseCallout">
            <a:avLst>
              <a:gd name="adj1" fmla="val 8797"/>
              <a:gd name="adj2" fmla="val 1070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 version</a:t>
            </a:r>
          </a:p>
        </p:txBody>
      </p:sp>
      <p:sp>
        <p:nvSpPr>
          <p:cNvPr id="13" name="Speech Bubble: Oval 12"/>
          <p:cNvSpPr/>
          <p:nvPr/>
        </p:nvSpPr>
        <p:spPr>
          <a:xfrm>
            <a:off x="4926495" y="1777538"/>
            <a:ext cx="1169505" cy="747211"/>
          </a:xfrm>
          <a:prstGeom prst="wedgeEllipseCallout">
            <a:avLst>
              <a:gd name="adj1" fmla="val -1286"/>
              <a:gd name="adj2" fmla="val 122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Status code</a:t>
            </a:r>
          </a:p>
        </p:txBody>
      </p:sp>
      <p:sp>
        <p:nvSpPr>
          <p:cNvPr id="14" name="Speech Bubble: Oval 13"/>
          <p:cNvSpPr/>
          <p:nvPr/>
        </p:nvSpPr>
        <p:spPr>
          <a:xfrm>
            <a:off x="6285554" y="1887607"/>
            <a:ext cx="1360714" cy="819152"/>
          </a:xfrm>
          <a:prstGeom prst="wedgeEllipseCallout">
            <a:avLst>
              <a:gd name="adj1" fmla="val -59546"/>
              <a:gd name="adj2" fmla="val 1013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Reason phrase</a:t>
            </a:r>
          </a:p>
        </p:txBody>
      </p:sp>
      <p:sp>
        <p:nvSpPr>
          <p:cNvPr id="15" name="Speech Bubble: Oval 14"/>
          <p:cNvSpPr/>
          <p:nvPr/>
        </p:nvSpPr>
        <p:spPr>
          <a:xfrm>
            <a:off x="847074" y="3006004"/>
            <a:ext cx="2065209" cy="575063"/>
          </a:xfrm>
          <a:prstGeom prst="wedgeEllipseCallout">
            <a:avLst>
              <a:gd name="adj1" fmla="val 85527"/>
              <a:gd name="adj2" fmla="val 711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format</a:t>
            </a:r>
          </a:p>
        </p:txBody>
      </p:sp>
      <p:sp>
        <p:nvSpPr>
          <p:cNvPr id="16" name="Speech Bubble: Oval 15"/>
          <p:cNvSpPr/>
          <p:nvPr/>
        </p:nvSpPr>
        <p:spPr>
          <a:xfrm>
            <a:off x="1079578" y="3895231"/>
            <a:ext cx="1600200" cy="967923"/>
          </a:xfrm>
          <a:prstGeom prst="wedgeEllipseCallout">
            <a:avLst>
              <a:gd name="adj1" fmla="val 109602"/>
              <a:gd name="adj2" fmla="val -23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Number of bytes in body</a:t>
            </a:r>
          </a:p>
        </p:txBody>
      </p:sp>
      <p:sp>
        <p:nvSpPr>
          <p:cNvPr id="17" name="Speech Bubble: Oval 16"/>
          <p:cNvSpPr/>
          <p:nvPr/>
        </p:nvSpPr>
        <p:spPr>
          <a:xfrm>
            <a:off x="1436914" y="5177318"/>
            <a:ext cx="1242864" cy="575063"/>
          </a:xfrm>
          <a:prstGeom prst="wedgeEllipseCallout">
            <a:avLst>
              <a:gd name="adj1" fmla="val 122312"/>
              <a:gd name="adj2" fmla="val -49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Body</a:t>
            </a:r>
          </a:p>
        </p:txBody>
      </p:sp>
    </p:spTree>
    <p:extLst>
      <p:ext uri="{BB962C8B-B14F-4D97-AF65-F5344CB8AC3E}">
        <p14:creationId xmlns:p14="http://schemas.microsoft.com/office/powerpoint/2010/main" val="387309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HTTP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581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https://www.iis.se/domaner/</a:t>
            </a:r>
            <a:r>
              <a:rPr lang="en-US" dirty="0"/>
              <a:t> 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8914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HTTP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95816"/>
            <a:ext cx="10515600" cy="25811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noProof="0" dirty="0"/>
              <a:t>GET</a:t>
            </a:r>
          </a:p>
          <a:p>
            <a:pPr lvl="1"/>
            <a:r>
              <a:rPr lang="en-US" noProof="0" dirty="0"/>
              <a:t>Should not result in changes on the server.</a:t>
            </a:r>
          </a:p>
          <a:p>
            <a:pPr marL="0" indent="0">
              <a:buNone/>
            </a:pPr>
            <a:r>
              <a:rPr lang="en-US" noProof="0" dirty="0"/>
              <a:t>POST</a:t>
            </a:r>
          </a:p>
          <a:p>
            <a:pPr lvl="1"/>
            <a:r>
              <a:rPr lang="en-US" dirty="0"/>
              <a:t>Data can be passed in the body of the request.</a:t>
            </a:r>
            <a:endParaRPr lang="en-US" noProof="0" dirty="0"/>
          </a:p>
          <a:p>
            <a:pPr lvl="1"/>
            <a:r>
              <a:rPr lang="en-US" noProof="0" dirty="0"/>
              <a:t>May result in changes on the server.</a:t>
            </a:r>
          </a:p>
          <a:p>
            <a:pPr marL="0" indent="0">
              <a:buNone/>
            </a:pPr>
            <a:r>
              <a:rPr lang="en-US" noProof="0" dirty="0"/>
              <a:t>DELETE, PATCH, …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915296" y="1690688"/>
            <a:ext cx="9438503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/path/to/the-page.html HTTP/1.1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www.the-website.com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Accept: text/html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Accept-Language: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-US</a:t>
            </a:r>
          </a:p>
        </p:txBody>
      </p:sp>
      <p:sp>
        <p:nvSpPr>
          <p:cNvPr id="6" name="Speech Bubble: Oval 5"/>
          <p:cNvSpPr/>
          <p:nvPr/>
        </p:nvSpPr>
        <p:spPr>
          <a:xfrm>
            <a:off x="126724" y="1867203"/>
            <a:ext cx="1422952" cy="511985"/>
          </a:xfrm>
          <a:prstGeom prst="wedgeEllipseCallout">
            <a:avLst>
              <a:gd name="adj1" fmla="val 76955"/>
              <a:gd name="adj2" fmla="val -423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Method</a:t>
            </a:r>
          </a:p>
        </p:txBody>
      </p:sp>
    </p:spTree>
    <p:extLst>
      <p:ext uri="{BB962C8B-B14F-4D97-AF65-F5344CB8AC3E}">
        <p14:creationId xmlns:p14="http://schemas.microsoft.com/office/powerpoint/2010/main" val="307685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HTTP Status codes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7696201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HTTP/1.1 200 OK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text/html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18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7" name="Speech Bubble: Oval 6"/>
          <p:cNvSpPr/>
          <p:nvPr/>
        </p:nvSpPr>
        <p:spPr>
          <a:xfrm>
            <a:off x="3756992" y="1280639"/>
            <a:ext cx="1222513" cy="820098"/>
          </a:xfrm>
          <a:prstGeom prst="wedgeEllipseCallout">
            <a:avLst>
              <a:gd name="adj1" fmla="val -115142"/>
              <a:gd name="adj2" fmla="val 91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Status code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AD7982-AC19-4247-95C6-051115048EB8}"/>
              </a:ext>
            </a:extLst>
          </p:cNvPr>
          <p:cNvSpPr/>
          <p:nvPr/>
        </p:nvSpPr>
        <p:spPr>
          <a:xfrm>
            <a:off x="932640" y="4936479"/>
            <a:ext cx="7601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http://www.restapitutorial.com/httpstatuscodes.html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780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</p:bldLst>
  </p:timing>
</p:sld>
</file>

<file path=ppt/theme/theme1.xml><?xml version="1.0" encoding="utf-8"?>
<a:theme xmlns:a="http://schemas.openxmlformats.org/drawingml/2006/main" name="JU Grå">
  <a:themeElements>
    <a:clrScheme name="Custom 1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F2F2F2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25595</TotalTime>
  <Words>466</Words>
  <Application>Microsoft Office PowerPoint</Application>
  <PresentationFormat>Widescreen</PresentationFormat>
  <Paragraphs>107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Wingdings</vt:lpstr>
      <vt:lpstr>JU Grå</vt:lpstr>
      <vt:lpstr>PowerPoint Presentation</vt:lpstr>
      <vt:lpstr>web applications and HTTP</vt:lpstr>
      <vt:lpstr>world wide Web</vt:lpstr>
      <vt:lpstr>Hypertext transfer protocol</vt:lpstr>
      <vt:lpstr>HTTP Request</vt:lpstr>
      <vt:lpstr>HTTP Response</vt:lpstr>
      <vt:lpstr>HTTP Example</vt:lpstr>
      <vt:lpstr>HTTP methods</vt:lpstr>
      <vt:lpstr>HTTP Status codes</vt:lpstr>
      <vt:lpstr>World wide web</vt:lpstr>
      <vt:lpstr>A webpage</vt:lpstr>
      <vt:lpstr>A webpage</vt:lpstr>
      <vt:lpstr>Learn more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360</cp:revision>
  <dcterms:created xsi:type="dcterms:W3CDTF">2015-07-17T09:22:03Z</dcterms:created>
  <dcterms:modified xsi:type="dcterms:W3CDTF">2018-08-22T06:11:57Z</dcterms:modified>
</cp:coreProperties>
</file>