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412" r:id="rId3"/>
    <p:sldId id="371" r:id="rId4"/>
    <p:sldId id="443" r:id="rId5"/>
    <p:sldId id="445" r:id="rId6"/>
    <p:sldId id="446" r:id="rId7"/>
    <p:sldId id="467" r:id="rId8"/>
    <p:sldId id="468" r:id="rId9"/>
    <p:sldId id="447" r:id="rId10"/>
    <p:sldId id="450" r:id="rId11"/>
    <p:sldId id="448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1" r:id="rId21"/>
    <p:sldId id="462" r:id="rId22"/>
    <p:sldId id="463" r:id="rId23"/>
    <p:sldId id="464" r:id="rId24"/>
    <p:sldId id="465" r:id="rId25"/>
    <p:sldId id="466" r:id="rId2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8" d="100"/>
          <a:sy n="68" d="100"/>
        </p:scale>
        <p:origin x="34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139268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Java, global functions do not exist.</a:t>
            </a:r>
          </a:p>
          <a:p>
            <a:pPr lvl="1"/>
            <a:r>
              <a:rPr lang="en-US" dirty="0"/>
              <a:t>Use class functions instead (static instance methods).</a:t>
            </a:r>
          </a:p>
          <a:p>
            <a:r>
              <a:rPr lang="en-US" dirty="0"/>
              <a:t>In Kotlin, global functions do exist.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199" y="3353251"/>
            <a:ext cx="6456453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(x: Int): Boolean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&lt;= x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EA207AA-55DE-4012-9DE7-52A4C71C89EA}"/>
              </a:ext>
            </a:extLst>
          </p:cNvPr>
          <p:cNvSpPr txBox="1">
            <a:spLocks/>
          </p:cNvSpPr>
          <p:nvPr/>
        </p:nvSpPr>
        <p:spPr>
          <a:xfrm>
            <a:off x="838200" y="4954307"/>
            <a:ext cx="6456454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(x: Int) = 0 &lt;= x</a:t>
            </a:r>
          </a:p>
        </p:txBody>
      </p:sp>
    </p:spTree>
    <p:extLst>
      <p:ext uri="{BB962C8B-B14F-4D97-AF65-F5344CB8AC3E}">
        <p14:creationId xmlns:p14="http://schemas.microsoft.com/office/powerpoint/2010/main" val="233228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139268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Java, global functions do not exist.</a:t>
            </a:r>
          </a:p>
          <a:p>
            <a:pPr lvl="1"/>
            <a:r>
              <a:rPr lang="en-US" dirty="0"/>
              <a:t>Use class functions instead (static instance methods).</a:t>
            </a:r>
          </a:p>
          <a:p>
            <a:r>
              <a:rPr lang="en-US" dirty="0"/>
              <a:t>In Kotlin, global functions do exist.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199" y="3353251"/>
            <a:ext cx="6456453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printTwice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(text: String): Unit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print(text); print(text)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9734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86793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function can access variables created in the scopes surrounding the function.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1208069" y="2828492"/>
            <a:ext cx="7031805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= 0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incCounter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 Int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counter +=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incCounter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incCounter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</a:t>
            </a:r>
          </a:p>
        </p:txBody>
      </p:sp>
    </p:spTree>
    <p:extLst>
      <p:ext uri="{BB962C8B-B14F-4D97-AF65-F5344CB8AC3E}">
        <p14:creationId xmlns:p14="http://schemas.microsoft.com/office/powerpoint/2010/main" val="318773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Functions are values that can be tossed around, e.g. returned.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1249166" y="2440693"/>
            <a:ext cx="6137953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createCounter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 () -&gt; Int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incCounter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 Int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counter +=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::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incCounter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495C792-7D3C-4B01-AE37-EC19C1FB4BA6}"/>
              </a:ext>
            </a:extLst>
          </p:cNvPr>
          <p:cNvSpPr txBox="1">
            <a:spLocks/>
          </p:cNvSpPr>
          <p:nvPr/>
        </p:nvSpPr>
        <p:spPr>
          <a:xfrm>
            <a:off x="5368248" y="4399852"/>
            <a:ext cx="5913634" cy="170431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incCounterA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createCounter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incCounterB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createCounter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incCounterA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incCounterB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</p:txBody>
      </p:sp>
    </p:spTree>
    <p:extLst>
      <p:ext uri="{BB962C8B-B14F-4D97-AF65-F5344CB8AC3E}">
        <p14:creationId xmlns:p14="http://schemas.microsoft.com/office/powerpoint/2010/main" val="15196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build="p" animBg="1"/>
      <p:bldP spid="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119283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Functions are values that can be tossed around, e.g. passed to a fun.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2440693"/>
            <a:ext cx="10709953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(a: Int, b: Int, test: (Int) -&gt; Boolean): Boolean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test(a) &amp;&amp; test(b)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isOdd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(x: Int) = x % 2 == 1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areBothOdd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5, ::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isOdd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038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119283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Functions are values that can be tossed around, e.g. passed to a fun.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2440693"/>
            <a:ext cx="10709953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(a: Int, b: Int, test: (Int) -&gt; Boolean): Boolean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test(a) &amp;&amp; test(b)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areBothOdd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(3, 5,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(x: Int) = x % 2 == 1)</a:t>
            </a:r>
          </a:p>
        </p:txBody>
      </p:sp>
    </p:spTree>
    <p:extLst>
      <p:ext uri="{BB962C8B-B14F-4D97-AF65-F5344CB8AC3E}">
        <p14:creationId xmlns:p14="http://schemas.microsoft.com/office/powerpoint/2010/main" val="244180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119283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Functions are values that can be tossed around, e.g. passed to a fun.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2440693"/>
            <a:ext cx="10709953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(a: Int, b: Int, test: (Int) -&gt; Boolean): Boolean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test(a) &amp;&amp; test(b)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areBothOdd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5, { x -&gt; x % 2 == 1})</a:t>
            </a:r>
          </a:p>
        </p:txBody>
      </p:sp>
    </p:spTree>
    <p:extLst>
      <p:ext uri="{BB962C8B-B14F-4D97-AF65-F5344CB8AC3E}">
        <p14:creationId xmlns:p14="http://schemas.microsoft.com/office/powerpoint/2010/main" val="374295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119283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Functions are values that can be tossed around, e.g. passed to a fun.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2440693"/>
            <a:ext cx="10709953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(a: Int, b: Int, test: (Int) -&gt; Boolean): Boolean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test(a) &amp;&amp; test(b)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areBothOdd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5, { it % 2 == 1 })</a:t>
            </a:r>
          </a:p>
        </p:txBody>
      </p:sp>
    </p:spTree>
    <p:extLst>
      <p:ext uri="{BB962C8B-B14F-4D97-AF65-F5344CB8AC3E}">
        <p14:creationId xmlns:p14="http://schemas.microsoft.com/office/powerpoint/2010/main" val="213358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119283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Functions are values that can be tossed around, e.g. passed to a fun.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2440693"/>
            <a:ext cx="10709953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(a: Int, b: Int, test: (Int) -&gt; Boolean): Boolean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test(a) &amp;&amp; test(b)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areBothOdd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5){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it % 2 ==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1758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119283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Functions are values that can be tossed around, e.g. passed to a fun.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2440693"/>
            <a:ext cx="10709953" cy="430194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callTwice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() -&gt; Unit): Unit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callTwice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print("Hi!")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callTwice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print("Hi!")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4111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Kotlin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2021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special let &amp; run function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1796015"/>
            <a:ext cx="6588095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fileManager.deleteFile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fileManager.deleteFile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("secrets.txt")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FFE3A8-E4A8-4E2F-B079-F2CB0681613C}"/>
              </a:ext>
            </a:extLst>
          </p:cNvPr>
          <p:cNvSpPr txBox="1">
            <a:spLocks/>
          </p:cNvSpPr>
          <p:nvPr/>
        </p:nvSpPr>
        <p:spPr>
          <a:xfrm>
            <a:off x="838200" y="3513985"/>
            <a:ext cx="5257799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().let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("secrets.txt")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13E2EC2-0F4F-4C2A-8975-A52F6AEA2715}"/>
              </a:ext>
            </a:extLst>
          </p:cNvPr>
          <p:cNvSpPr txBox="1">
            <a:spLocks/>
          </p:cNvSpPr>
          <p:nvPr/>
        </p:nvSpPr>
        <p:spPr>
          <a:xfrm>
            <a:off x="6454924" y="3509106"/>
            <a:ext cx="4750942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().run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7472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5" grpId="0" build="p" animBg="1"/>
      <p:bldP spid="7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special let &amp; run function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1796015"/>
            <a:ext cx="8850330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wasDeleted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fileManager.deleteFile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FFE3A8-E4A8-4E2F-B079-F2CB0681613C}"/>
              </a:ext>
            </a:extLst>
          </p:cNvPr>
          <p:cNvSpPr txBox="1">
            <a:spLocks/>
          </p:cNvSpPr>
          <p:nvPr/>
        </p:nvSpPr>
        <p:spPr>
          <a:xfrm>
            <a:off x="838200" y="3009782"/>
            <a:ext cx="8850329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wasDeleted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().let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13E2EC2-0F4F-4C2A-8975-A52F6AEA2715}"/>
              </a:ext>
            </a:extLst>
          </p:cNvPr>
          <p:cNvSpPr txBox="1">
            <a:spLocks/>
          </p:cNvSpPr>
          <p:nvPr/>
        </p:nvSpPr>
        <p:spPr>
          <a:xfrm>
            <a:off x="838199" y="4653320"/>
            <a:ext cx="8850329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wasDeleted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().run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5427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5" grpId="0" uiExpand="1" build="p" animBg="1"/>
      <p:bldP spid="7" grpId="0" uiExpand="1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46258" cy="1325563"/>
          </a:xfrm>
        </p:spPr>
        <p:txBody>
          <a:bodyPr/>
          <a:lstStyle/>
          <a:p>
            <a:r>
              <a:rPr lang="en-US" dirty="0"/>
              <a:t>The special Also &amp; apply function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1796015"/>
            <a:ext cx="8850330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fileManager.deleteFile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FFE3A8-E4A8-4E2F-B079-F2CB0681613C}"/>
              </a:ext>
            </a:extLst>
          </p:cNvPr>
          <p:cNvSpPr txBox="1">
            <a:spLocks/>
          </p:cNvSpPr>
          <p:nvPr/>
        </p:nvSpPr>
        <p:spPr>
          <a:xfrm>
            <a:off x="838200" y="3009782"/>
            <a:ext cx="8850329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().also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13E2EC2-0F4F-4C2A-8975-A52F6AEA2715}"/>
              </a:ext>
            </a:extLst>
          </p:cNvPr>
          <p:cNvSpPr txBox="1">
            <a:spLocks/>
          </p:cNvSpPr>
          <p:nvPr/>
        </p:nvSpPr>
        <p:spPr>
          <a:xfrm>
            <a:off x="838199" y="4653320"/>
            <a:ext cx="8850329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FileManager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().apply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("data.txt")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15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5" grpId="0" uiExpand="1" build="p" animBg="1"/>
      <p:bldP spid="7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46258" cy="1325563"/>
          </a:xfrm>
        </p:spPr>
        <p:txBody>
          <a:bodyPr/>
          <a:lstStyle/>
          <a:p>
            <a:r>
              <a:rPr lang="en-US" dirty="0"/>
              <a:t>Data classes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1796015"/>
            <a:ext cx="885033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class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Human(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String,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age: Int)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FA5D9A24-7D4D-4E64-9F42-6D70BB116BFE}"/>
              </a:ext>
            </a:extLst>
          </p:cNvPr>
          <p:cNvSpPr txBox="1">
            <a:spLocks/>
          </p:cNvSpPr>
          <p:nvPr/>
        </p:nvSpPr>
        <p:spPr>
          <a:xfrm>
            <a:off x="714910" y="2400983"/>
            <a:ext cx="11192838" cy="206620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Compiler generates: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copy()</a:t>
            </a:r>
          </a:p>
        </p:txBody>
      </p:sp>
    </p:spTree>
    <p:extLst>
      <p:ext uri="{BB962C8B-B14F-4D97-AF65-F5344CB8AC3E}">
        <p14:creationId xmlns:p14="http://schemas.microsoft.com/office/powerpoint/2010/main" val="328802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46258" cy="1325563"/>
          </a:xfrm>
        </p:spPr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200" y="1796015"/>
            <a:ext cx="8850330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Human(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String,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age: Int){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city = "Jönköping"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getPresentation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 "Hi! My name is $name."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837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46258" cy="1325563"/>
          </a:xfrm>
        </p:spPr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199" y="1796015"/>
            <a:ext cx="10843902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 class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Human(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String,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age: Int){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city = "Jönköping"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 fun</a:t>
            </a:r>
            <a:r>
              <a:rPr lang="en-US" sz="22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getPresentation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 "Hi! My name is $name."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2CB275-B5B8-4506-BD58-71D6D8E2F6E3}"/>
              </a:ext>
            </a:extLst>
          </p:cNvPr>
          <p:cNvSpPr txBox="1">
            <a:spLocks/>
          </p:cNvSpPr>
          <p:nvPr/>
        </p:nvSpPr>
        <p:spPr>
          <a:xfrm>
            <a:off x="838199" y="4219004"/>
            <a:ext cx="10843901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Superman : Human("Superman", 26){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override fun</a:t>
            </a:r>
            <a:r>
              <a:rPr lang="en-US" sz="22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getPresentation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 "I'm ${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name.toUpperCase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()}!"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3407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  <p:bldP spid="4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Datatypes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2072D6-F028-4DAF-8BDB-A3FD3E366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basic datatypes as in Java.</a:t>
            </a:r>
          </a:p>
        </p:txBody>
      </p:sp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8D6C1ECF-178F-46A4-9D85-493ED5EEA8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751416"/>
              </p:ext>
            </p:extLst>
          </p:nvPr>
        </p:nvGraphicFramePr>
        <p:xfrm>
          <a:off x="2038889" y="2286589"/>
          <a:ext cx="811422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eorgia" panose="02040502050405020303" pitchFamily="18" charset="0"/>
                        </a:rPr>
                        <a:t>Datatype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eorgia" panose="02040502050405020303" pitchFamily="18" charset="0"/>
                        </a:rPr>
                        <a:t>Size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eorgia" panose="02040502050405020303" pitchFamily="18" charset="0"/>
                        </a:rPr>
                        <a:t>Min 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eorgia" panose="02040502050405020303" pitchFamily="18" charset="0"/>
                        </a:rPr>
                        <a:t>Max 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eorgia" panose="02040502050405020303" pitchFamily="18" charset="0"/>
                        </a:rPr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Georgia" panose="02040502050405020303" pitchFamily="18" charset="0"/>
                        </a:rPr>
                        <a:t>8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eorgia" panose="02040502050405020303" pitchFamily="18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Georgia" panose="02040502050405020303" pitchFamily="18" charset="0"/>
                        </a:rPr>
                        <a:t>16</a:t>
                      </a:r>
                      <a:r>
                        <a:rPr lang="en-US" sz="2400" baseline="0" dirty="0">
                          <a:latin typeface="Georgia" panose="02040502050405020303" pitchFamily="18" charset="0"/>
                        </a:rPr>
                        <a:t> bits</a:t>
                      </a:r>
                      <a:endParaRPr lang="en-US" sz="24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-32 768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32 767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Georgia" panose="02040502050405020303" pitchFamily="18" charset="0"/>
                        </a:rPr>
                        <a:t>int</a:t>
                      </a:r>
                      <a:endParaRPr lang="en-US" sz="24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Georgia" panose="02040502050405020303" pitchFamily="18" charset="0"/>
                        </a:rPr>
                        <a:t>32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-2 147 483 648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2 147 483 647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eorgia" panose="02040502050405020303" pitchFamily="18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Georgia" panose="02040502050405020303" pitchFamily="18" charset="0"/>
                        </a:rPr>
                        <a:t>64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</a:t>
                      </a:r>
                      <a:r>
                        <a:rPr lang="en-US" sz="2400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63</a:t>
                      </a:r>
                      <a:endParaRPr lang="en-US" sz="2400" baseline="0" dirty="0">
                        <a:ln>
                          <a:noFill/>
                        </a:ln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US" sz="2400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63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eorgia" panose="02040502050405020303" pitchFamily="18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Georgia" panose="02040502050405020303" pitchFamily="18" charset="0"/>
                        </a:rPr>
                        <a:t>32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eorgia" panose="02040502050405020303" pitchFamily="18" charset="0"/>
                        </a:rPr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Georgia" panose="02040502050405020303" pitchFamily="18" charset="0"/>
                        </a:rPr>
                        <a:t>64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eorgia" panose="02040502050405020303" pitchFamily="18" charset="0"/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Georgia" panose="02040502050405020303" pitchFamily="18" charset="0"/>
                        </a:rPr>
                        <a:t>16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Georgia" panose="02040502050405020303" pitchFamily="18" charset="0"/>
                        </a:rPr>
                        <a:t>boolean</a:t>
                      </a:r>
                      <a:endParaRPr lang="en-US" sz="24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90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139268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Java, global variables do not exist.</a:t>
            </a:r>
          </a:p>
          <a:p>
            <a:pPr lvl="1"/>
            <a:r>
              <a:rPr lang="en-US" dirty="0"/>
              <a:t>Use class variables instead (static instance variables).</a:t>
            </a:r>
          </a:p>
          <a:p>
            <a:r>
              <a:rPr lang="en-US" dirty="0"/>
              <a:t>In Kotlin, global variables do exist.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77344-3199-4415-A457-7A0D785C912D}"/>
              </a:ext>
            </a:extLst>
          </p:cNvPr>
          <p:cNvSpPr txBox="1">
            <a:spLocks/>
          </p:cNvSpPr>
          <p:nvPr/>
        </p:nvSpPr>
        <p:spPr>
          <a:xfrm>
            <a:off x="1226905" y="3639687"/>
            <a:ext cx="416702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12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FD42CD2-1FD6-4675-98BD-78986B6A4320}"/>
              </a:ext>
            </a:extLst>
          </p:cNvPr>
          <p:cNvSpPr txBox="1">
            <a:spLocks/>
          </p:cNvSpPr>
          <p:nvPr/>
        </p:nvSpPr>
        <p:spPr>
          <a:xfrm>
            <a:off x="6012951" y="3639687"/>
            <a:ext cx="3264614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DB6C800-79A8-4FA0-A16E-80F5545808CF}"/>
              </a:ext>
            </a:extLst>
          </p:cNvPr>
          <p:cNvSpPr txBox="1">
            <a:spLocks/>
          </p:cNvSpPr>
          <p:nvPr/>
        </p:nvSpPr>
        <p:spPr>
          <a:xfrm>
            <a:off x="6012951" y="4441460"/>
            <a:ext cx="3264614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1226904" y="4441460"/>
            <a:ext cx="4167027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44</a:t>
            </a:r>
          </a:p>
        </p:txBody>
      </p:sp>
    </p:spTree>
    <p:extLst>
      <p:ext uri="{BB962C8B-B14F-4D97-AF65-F5344CB8AC3E}">
        <p14:creationId xmlns:p14="http://schemas.microsoft.com/office/powerpoint/2010/main" val="41984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8" grpId="0" animBg="1"/>
      <p:bldP spid="9" grpId="0" build="p" animBg="1"/>
      <p:bldP spid="10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99617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Java, we can use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.</a:t>
            </a:r>
          </a:p>
          <a:p>
            <a:r>
              <a:rPr lang="en-US" dirty="0"/>
              <a:t>In Kotlin, we avoid using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77344-3199-4415-A457-7A0D785C912D}"/>
              </a:ext>
            </a:extLst>
          </p:cNvPr>
          <p:cNvSpPr txBox="1">
            <a:spLocks/>
          </p:cNvSpPr>
          <p:nvPr/>
        </p:nvSpPr>
        <p:spPr>
          <a:xfrm>
            <a:off x="918679" y="3197770"/>
            <a:ext cx="416702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3D44E89-420E-4DE1-9A59-8CC22BFC442C}"/>
              </a:ext>
            </a:extLst>
          </p:cNvPr>
          <p:cNvSpPr txBox="1">
            <a:spLocks/>
          </p:cNvSpPr>
          <p:nvPr/>
        </p:nvSpPr>
        <p:spPr>
          <a:xfrm>
            <a:off x="6024081" y="3197770"/>
            <a:ext cx="476464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Dog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1115736-4784-4F1A-8601-64B737B4DFCA}"/>
              </a:ext>
            </a:extLst>
          </p:cNvPr>
          <p:cNvSpPr txBox="1">
            <a:spLocks/>
          </p:cNvSpPr>
          <p:nvPr/>
        </p:nvSpPr>
        <p:spPr>
          <a:xfrm>
            <a:off x="6024081" y="3894584"/>
            <a:ext cx="476464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Dog?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87C8868-21C0-4411-9999-38355EA8911C}"/>
              </a:ext>
            </a:extLst>
          </p:cNvPr>
          <p:cNvSpPr txBox="1">
            <a:spLocks/>
          </p:cNvSpPr>
          <p:nvPr/>
        </p:nvSpPr>
        <p:spPr>
          <a:xfrm>
            <a:off x="6024081" y="4591398"/>
            <a:ext cx="476464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A54C24DE-E24C-4B77-8BC1-5EB33CE0BE16}"/>
              </a:ext>
            </a:extLst>
          </p:cNvPr>
          <p:cNvSpPr/>
          <p:nvPr/>
        </p:nvSpPr>
        <p:spPr>
          <a:xfrm>
            <a:off x="6791218" y="5335549"/>
            <a:ext cx="1921267" cy="1160980"/>
          </a:xfrm>
          <a:prstGeom prst="cloudCallout">
            <a:avLst>
              <a:gd name="adj1" fmla="val -28320"/>
              <a:gd name="adj2" fmla="val -799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Nothing?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542F8C-1438-4151-8B8C-59AEB41CD8DA}"/>
              </a:ext>
            </a:extLst>
          </p:cNvPr>
          <p:cNvCxnSpPr/>
          <p:nvPr/>
        </p:nvCxnSpPr>
        <p:spPr>
          <a:xfrm>
            <a:off x="6024081" y="3197770"/>
            <a:ext cx="4764640" cy="4054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E66D721-06E9-4C29-9AF8-027489EB1E59}"/>
              </a:ext>
            </a:extLst>
          </p:cNvPr>
          <p:cNvCxnSpPr>
            <a:cxnSpLocks/>
          </p:cNvCxnSpPr>
          <p:nvPr/>
        </p:nvCxnSpPr>
        <p:spPr>
          <a:xfrm flipV="1">
            <a:off x="6024081" y="3197770"/>
            <a:ext cx="4764640" cy="4054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78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12" grpId="0" animBg="1"/>
      <p:bldP spid="13" grpId="0" animBg="1"/>
      <p:bldP spid="7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99617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Java, we can use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.</a:t>
            </a:r>
          </a:p>
          <a:p>
            <a:r>
              <a:rPr lang="en-US" dirty="0"/>
              <a:t>In Kotlin, we avoid using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77344-3199-4415-A457-7A0D785C912D}"/>
              </a:ext>
            </a:extLst>
          </p:cNvPr>
          <p:cNvSpPr txBox="1">
            <a:spLocks/>
          </p:cNvSpPr>
          <p:nvPr/>
        </p:nvSpPr>
        <p:spPr>
          <a:xfrm>
            <a:off x="1226904" y="3197771"/>
            <a:ext cx="4167027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myDog.bark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myDog.bark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DB6C800-79A8-4FA0-A16E-80F5545808CF}"/>
              </a:ext>
            </a:extLst>
          </p:cNvPr>
          <p:cNvSpPr txBox="1">
            <a:spLocks/>
          </p:cNvSpPr>
          <p:nvPr/>
        </p:nvSpPr>
        <p:spPr>
          <a:xfrm>
            <a:off x="5869112" y="2834577"/>
            <a:ext cx="4764640" cy="386900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Dog?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myDog.bark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?.bark()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!!.bark()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Dog = !!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myDog.bark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3C3AD0-1826-459D-83F0-A865D40AD0D6}"/>
              </a:ext>
            </a:extLst>
          </p:cNvPr>
          <p:cNvCxnSpPr>
            <a:cxnSpLocks/>
          </p:cNvCxnSpPr>
          <p:nvPr/>
        </p:nvCxnSpPr>
        <p:spPr>
          <a:xfrm>
            <a:off x="6010382" y="3791164"/>
            <a:ext cx="1880171" cy="1918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4F924C-D3EC-49EF-8716-664B45815645}"/>
              </a:ext>
            </a:extLst>
          </p:cNvPr>
          <p:cNvCxnSpPr>
            <a:cxnSpLocks/>
          </p:cNvCxnSpPr>
          <p:nvPr/>
        </p:nvCxnSpPr>
        <p:spPr>
          <a:xfrm flipV="1">
            <a:off x="6010382" y="3791165"/>
            <a:ext cx="1952090" cy="1918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85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expressions instead of statements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87665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Many things can be written as expressions in Kotlin.</a:t>
            </a:r>
          </a:p>
          <a:p>
            <a:pPr lvl="1"/>
            <a:r>
              <a:rPr lang="en-US" dirty="0"/>
              <a:t>Especially useful to avoid using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77344-3199-4415-A457-7A0D785C912D}"/>
              </a:ext>
            </a:extLst>
          </p:cNvPr>
          <p:cNvSpPr txBox="1">
            <a:spLocks/>
          </p:cNvSpPr>
          <p:nvPr/>
        </p:nvSpPr>
        <p:spPr>
          <a:xfrm>
            <a:off x="838200" y="2834577"/>
            <a:ext cx="3507628" cy="33688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dayName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dayName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"Sunday";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1){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dayName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"Monday";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And so on…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DB6C800-79A8-4FA0-A16E-80F5545808CF}"/>
              </a:ext>
            </a:extLst>
          </p:cNvPr>
          <p:cNvSpPr txBox="1">
            <a:spLocks/>
          </p:cNvSpPr>
          <p:nvPr/>
        </p:nvSpPr>
        <p:spPr>
          <a:xfrm>
            <a:off x="5869112" y="2834577"/>
            <a:ext cx="4764640" cy="2991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marL="0" indent="0"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dayName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0){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"Sunday"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1){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"Monday"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2){</a:t>
            </a:r>
          </a:p>
          <a:p>
            <a:pPr marL="0" indent="0">
              <a:buNone/>
            </a:pPr>
            <a:r>
              <a:rPr lang="en-US" sz="18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And so on…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7135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expressions instead of statements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87665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Many things can be written as expressions in Kotlin.</a:t>
            </a:r>
          </a:p>
          <a:p>
            <a:pPr lvl="1"/>
            <a:r>
              <a:rPr lang="en-US" dirty="0"/>
              <a:t>Especially useful to avoid using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77344-3199-4415-A457-7A0D785C912D}"/>
              </a:ext>
            </a:extLst>
          </p:cNvPr>
          <p:cNvSpPr txBox="1">
            <a:spLocks/>
          </p:cNvSpPr>
          <p:nvPr/>
        </p:nvSpPr>
        <p:spPr>
          <a:xfrm>
            <a:off x="838200" y="2834577"/>
            <a:ext cx="3507628" cy="381848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dayName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dayName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"Sunday";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dayName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"Monday";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And so on…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DB6C800-79A8-4FA0-A16E-80F5545808CF}"/>
              </a:ext>
            </a:extLst>
          </p:cNvPr>
          <p:cNvSpPr txBox="1">
            <a:spLocks/>
          </p:cNvSpPr>
          <p:nvPr/>
        </p:nvSpPr>
        <p:spPr>
          <a:xfrm>
            <a:off x="5869112" y="2834577"/>
            <a:ext cx="4764640" cy="241912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3;</a:t>
            </a:r>
          </a:p>
          <a:p>
            <a:pPr marL="0" indent="0">
              <a:buNone/>
            </a:pP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dayName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dayIndex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0 -&gt; "Sunday"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1 -&gt; "Monday"</a:t>
            </a:r>
          </a:p>
          <a:p>
            <a:pPr marL="0" indent="0">
              <a:buNone/>
            </a:pP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And so on…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-&gt; "Unknown"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8371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E30C338-92AE-47F9-B89D-CB766FF6016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139268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Java, global functions do not exist.</a:t>
            </a:r>
          </a:p>
          <a:p>
            <a:pPr lvl="1"/>
            <a:r>
              <a:rPr lang="en-US" dirty="0"/>
              <a:t>Use class functions instead (static instance methods).</a:t>
            </a:r>
          </a:p>
          <a:p>
            <a:r>
              <a:rPr lang="en-US" dirty="0"/>
              <a:t>In Kotlin, global functions do exist.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C398E78-1FFF-48BA-8757-3CD8D166A6D4}"/>
              </a:ext>
            </a:extLst>
          </p:cNvPr>
          <p:cNvSpPr txBox="1">
            <a:spLocks/>
          </p:cNvSpPr>
          <p:nvPr/>
        </p:nvSpPr>
        <p:spPr>
          <a:xfrm>
            <a:off x="838199" y="3353251"/>
            <a:ext cx="6456453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(x: Int): Boolean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&lt;= x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EA207AA-55DE-4012-9DE7-52A4C71C89EA}"/>
              </a:ext>
            </a:extLst>
          </p:cNvPr>
          <p:cNvSpPr txBox="1">
            <a:spLocks/>
          </p:cNvSpPr>
          <p:nvPr/>
        </p:nvSpPr>
        <p:spPr>
          <a:xfrm>
            <a:off x="838200" y="4954307"/>
            <a:ext cx="6456454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(x: Int = 5): Boolean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&lt;= x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624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0" grpId="0" uiExpand="1" build="p" animBg="1"/>
      <p:bldP spid="11" grpId="0" uiExpand="1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9390</TotalTime>
  <Words>1446</Words>
  <Application>Microsoft Office PowerPoint</Application>
  <PresentationFormat>Widescreen</PresentationFormat>
  <Paragraphs>253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Kotlin</vt:lpstr>
      <vt:lpstr>Datatypes</vt:lpstr>
      <vt:lpstr>Variables</vt:lpstr>
      <vt:lpstr>Variables</vt:lpstr>
      <vt:lpstr>Variables</vt:lpstr>
      <vt:lpstr>expressions instead of statements</vt:lpstr>
      <vt:lpstr>expressions instead of statements</vt:lpstr>
      <vt:lpstr>Functions</vt:lpstr>
      <vt:lpstr>Functions</vt:lpstr>
      <vt:lpstr>Functions</vt:lpstr>
      <vt:lpstr>Nested functions</vt:lpstr>
      <vt:lpstr>Nested functions</vt:lpstr>
      <vt:lpstr>Nested functions</vt:lpstr>
      <vt:lpstr>Nested functions</vt:lpstr>
      <vt:lpstr>Nested functions</vt:lpstr>
      <vt:lpstr>Nested functions</vt:lpstr>
      <vt:lpstr>Nested functions</vt:lpstr>
      <vt:lpstr>Nested functions</vt:lpstr>
      <vt:lpstr>The special let &amp; run function</vt:lpstr>
      <vt:lpstr>The special let &amp; run function</vt:lpstr>
      <vt:lpstr>The special Also &amp; apply function</vt:lpstr>
      <vt:lpstr>Data classes</vt:lpstr>
      <vt:lpstr>classes</vt:lpstr>
      <vt:lpstr>Inheritance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 Green</cp:lastModifiedBy>
  <cp:revision>274</cp:revision>
  <dcterms:created xsi:type="dcterms:W3CDTF">2015-07-17T09:22:03Z</dcterms:created>
  <dcterms:modified xsi:type="dcterms:W3CDTF">2021-01-18T20:31:15Z</dcterms:modified>
</cp:coreProperties>
</file>