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335" r:id="rId3"/>
    <p:sldId id="341" r:id="rId4"/>
    <p:sldId id="338" r:id="rId5"/>
    <p:sldId id="339" r:id="rId6"/>
    <p:sldId id="342" r:id="rId7"/>
    <p:sldId id="340" r:id="rId8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B500"/>
    <a:srgbClr val="961B81"/>
    <a:srgbClr val="003865"/>
    <a:srgbClr val="C0C0C0"/>
    <a:srgbClr val="F2F2F2"/>
    <a:srgbClr val="EAEAEA"/>
    <a:srgbClr val="787878"/>
    <a:srgbClr val="FBFBFB"/>
    <a:srgbClr val="FCFC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3" autoAdjust="0"/>
    <p:restoredTop sz="95501" autoAdjust="0"/>
  </p:normalViewPr>
  <p:slideViewPr>
    <p:cSldViewPr snapToGrid="0">
      <p:cViewPr varScale="1">
        <p:scale>
          <a:sx n="64" d="100"/>
          <a:sy n="64" d="100"/>
        </p:scale>
        <p:origin x="52" y="40"/>
      </p:cViewPr>
      <p:guideLst/>
    </p:cSldViewPr>
  </p:slideViewPr>
  <p:outlineViewPr>
    <p:cViewPr>
      <p:scale>
        <a:sx n="33" d="100"/>
        <a:sy n="33" d="100"/>
      </p:scale>
      <p:origin x="0" y="-1188"/>
    </p:cViewPr>
  </p:outlin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EE5AE1-1D5F-483D-90B5-92A2A708F59B}" type="datetimeFigureOut">
              <a:rPr lang="en-US" smtClean="0"/>
              <a:t>2018-08-25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919B2B-FBA9-4EA3-BAD3-94A21FB4DC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9403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U Intro"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2018-08-25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8029" y="2514600"/>
            <a:ext cx="3295941" cy="1834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800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2018-08-25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4306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72200" y="802696"/>
            <a:ext cx="5181600" cy="1325563"/>
          </a:xfrm>
        </p:spPr>
        <p:txBody>
          <a:bodyPr anchor="b" anchorCtr="0"/>
          <a:lstStyle>
            <a:lvl1pPr>
              <a:defRPr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338141"/>
            <a:ext cx="5181600" cy="383882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2018-08-25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5194300" cy="53698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cxnSp>
        <p:nvCxnSpPr>
          <p:cNvPr id="12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68877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72200" y="802696"/>
            <a:ext cx="5181600" cy="1325563"/>
          </a:xfrm>
        </p:spPr>
        <p:txBody>
          <a:bodyPr anchor="b" anchorCtr="0"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338141"/>
            <a:ext cx="5181600" cy="3838821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2018-08-25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5194300" cy="5369844"/>
          </a:xfrm>
        </p:spPr>
        <p:txBody>
          <a:bodyPr/>
          <a:lstStyle>
            <a:lvl1pPr marL="0" indent="0">
              <a:buNone/>
              <a:defRPr sz="3200">
                <a:solidFill>
                  <a:srgbClr val="787878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cxnSp>
        <p:nvCxnSpPr>
          <p:cNvPr id="12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8800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rectang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175275"/>
            <a:ext cx="4489502" cy="3797247"/>
          </a:xfrm>
          <a:prstGeom prst="round2DiagRect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4489200" cy="3819472"/>
          </a:xfrm>
          <a:prstGeom prst="round2DiagRect">
            <a:avLst/>
          </a:prstGeom>
          <a:solidFill>
            <a:schemeClr val="bg1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rgbClr val="787878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2018-08-25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50092" y="2467261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990248" y="2467260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787878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4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19525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rectangle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175275"/>
            <a:ext cx="4489502" cy="3767019"/>
          </a:xfrm>
          <a:prstGeom prst="round2DiagRect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4489200" cy="3789244"/>
          </a:xfrm>
          <a:prstGeom prst="round2DiagRect">
            <a:avLst/>
          </a:prstGeom>
          <a:solidFill>
            <a:srgbClr val="787878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2018-08-25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50092" y="2467261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990248" y="2467260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5431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teardr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0092" y="1175275"/>
            <a:ext cx="3798000" cy="3797247"/>
          </a:xfrm>
          <a:prstGeom prst="teardrop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3798000" cy="3798000"/>
          </a:xfrm>
          <a:prstGeom prst="teardrop">
            <a:avLst/>
          </a:prstGeom>
          <a:solidFill>
            <a:schemeClr val="bg1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rgbClr val="787878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2018-08-25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084977" y="2817853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629150" y="2817854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787878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4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25478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teardrop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9112" y="1175274"/>
            <a:ext cx="3798000" cy="3798000"/>
          </a:xfrm>
          <a:prstGeom prst="teardrop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3798000" cy="3798000"/>
          </a:xfrm>
          <a:prstGeom prst="teardrop">
            <a:avLst/>
          </a:prstGeom>
          <a:solidFill>
            <a:srgbClr val="787878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2018-08-25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893997" y="2818606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629150" y="2818606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0333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2018-08-25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23601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2018-08-25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7992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2018-08-25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220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tart Grey"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2018-08-25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  <p:cxnSp>
        <p:nvCxnSpPr>
          <p:cNvPr id="11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71508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2018-08-25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2734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11132232" cy="53698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2018-08-25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6579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border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11132232" cy="5369844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2018-08-25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9472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out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58459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2018-08-25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45495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out border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5845937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2018-08-25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829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Orange">
    <p:bg>
      <p:bgPr>
        <a:solidFill>
          <a:srgbClr val="FFB5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6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cxnSp>
        <p:nvCxnSpPr>
          <p:cNvPr id="37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754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2018-08-25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32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3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787878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cxnSp>
        <p:nvCxnSpPr>
          <p:cNvPr id="37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rgbClr val="78787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08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Blue">
    <p:bg>
      <p:bgPr>
        <a:solidFill>
          <a:srgbClr val="00386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428859CC-B640-4DB3-BB6F-301CDED75AAD}" type="datetimeFigureOut">
              <a:rPr lang="sv-SE" smtClean="0"/>
              <a:t>2018-08-25</a:t>
            </a:fld>
            <a:endParaRPr lang="sv-SE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sv-SE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6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791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Purple">
    <p:bg>
      <p:bgPr>
        <a:solidFill>
          <a:srgbClr val="961B8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428859CC-B640-4DB3-BB6F-301CDED75AAD}" type="datetimeFigureOut">
              <a:rPr lang="sv-SE" smtClean="0"/>
              <a:t>2018-08-25</a:t>
            </a:fld>
            <a:endParaRPr lang="sv-SE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sv-SE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6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8112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2018-08-25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735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2018-08-25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196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2018-08-25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72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859CC-B640-4DB3-BB6F-301CDED75AAD}" type="datetimeFigureOut">
              <a:rPr lang="sv-SE" smtClean="0"/>
              <a:t>2018-08-25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54189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49" r:id="rId2"/>
    <p:sldLayoutId id="2147483674" r:id="rId3"/>
    <p:sldLayoutId id="2147483681" r:id="rId4"/>
    <p:sldLayoutId id="2147483673" r:id="rId5"/>
    <p:sldLayoutId id="2147483672" r:id="rId6"/>
    <p:sldLayoutId id="2147483650" r:id="rId7"/>
    <p:sldLayoutId id="2147483682" r:id="rId8"/>
    <p:sldLayoutId id="2147483652" r:id="rId9"/>
    <p:sldLayoutId id="2147483683" r:id="rId10"/>
    <p:sldLayoutId id="2147483689" r:id="rId11"/>
    <p:sldLayoutId id="2147483690" r:id="rId12"/>
    <p:sldLayoutId id="2147483675" r:id="rId13"/>
    <p:sldLayoutId id="2147483676" r:id="rId14"/>
    <p:sldLayoutId id="2147483686" r:id="rId15"/>
    <p:sldLayoutId id="2147483687" r:id="rId16"/>
    <p:sldLayoutId id="2147483654" r:id="rId17"/>
    <p:sldLayoutId id="2147483684" r:id="rId18"/>
    <p:sldLayoutId id="2147483655" r:id="rId19"/>
    <p:sldLayoutId id="2147483685" r:id="rId20"/>
    <p:sldLayoutId id="2147483677" r:id="rId21"/>
    <p:sldLayoutId id="2147483678" r:id="rId22"/>
    <p:sldLayoutId id="2147483680" r:id="rId23"/>
    <p:sldLayoutId id="2147483679" r:id="rId2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npmjs.com/" TargetMode="Externa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55273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cap="none" dirty="0" err="1"/>
              <a:t>npm</a:t>
            </a:r>
            <a:endParaRPr lang="en-US" sz="4800" cap="non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Peter Larsson-Green</a:t>
            </a:r>
          </a:p>
          <a:p>
            <a:r>
              <a:rPr lang="en-US" dirty="0"/>
              <a:t>Jönköping University</a:t>
            </a:r>
          </a:p>
          <a:p>
            <a:r>
              <a:rPr lang="en-US" dirty="0"/>
              <a:t>Autumn 2018</a:t>
            </a:r>
          </a:p>
        </p:txBody>
      </p:sp>
    </p:spTree>
    <p:extLst>
      <p:ext uri="{BB962C8B-B14F-4D97-AF65-F5344CB8AC3E}">
        <p14:creationId xmlns:p14="http://schemas.microsoft.com/office/powerpoint/2010/main" val="910029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it?</a:t>
            </a:r>
          </a:p>
        </p:txBody>
      </p:sp>
      <p:pic>
        <p:nvPicPr>
          <p:cNvPr id="5" name="Graphic 4" descr="User">
            <a:extLst>
              <a:ext uri="{FF2B5EF4-FFF2-40B4-BE49-F238E27FC236}">
                <a16:creationId xmlns:a16="http://schemas.microsoft.com/office/drawing/2014/main" id="{C0D2124C-C89C-4DAC-B5B2-5BC3AEA19E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74743" y="4942037"/>
            <a:ext cx="1202635" cy="1202635"/>
          </a:xfrm>
          <a:prstGeom prst="rect">
            <a:avLst/>
          </a:prstGeom>
        </p:spPr>
      </p:pic>
      <p:pic>
        <p:nvPicPr>
          <p:cNvPr id="7" name="Graphic 6" descr="Computer">
            <a:extLst>
              <a:ext uri="{FF2B5EF4-FFF2-40B4-BE49-F238E27FC236}">
                <a16:creationId xmlns:a16="http://schemas.microsoft.com/office/drawing/2014/main" id="{28441F7F-0D0C-4FD9-890F-FAE1F001146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575352" y="4177759"/>
            <a:ext cx="1202635" cy="1202635"/>
          </a:xfrm>
          <a:prstGeom prst="rect">
            <a:avLst/>
          </a:prstGeom>
        </p:spPr>
      </p:pic>
      <p:pic>
        <p:nvPicPr>
          <p:cNvPr id="8" name="Graphic 7" descr="User">
            <a:extLst>
              <a:ext uri="{FF2B5EF4-FFF2-40B4-BE49-F238E27FC236}">
                <a16:creationId xmlns:a16="http://schemas.microsoft.com/office/drawing/2014/main" id="{AF4A9773-3E2E-40BF-8818-8AD9C4591D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464865" y="4942037"/>
            <a:ext cx="1202635" cy="1202635"/>
          </a:xfrm>
          <a:prstGeom prst="rect">
            <a:avLst/>
          </a:prstGeom>
        </p:spPr>
      </p:pic>
      <p:pic>
        <p:nvPicPr>
          <p:cNvPr id="9" name="Graphic 8" descr="Computer">
            <a:extLst>
              <a:ext uri="{FF2B5EF4-FFF2-40B4-BE49-F238E27FC236}">
                <a16:creationId xmlns:a16="http://schemas.microsoft.com/office/drawing/2014/main" id="{BAE2A498-8400-4ABC-BD63-5B46D80268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365474" y="4177759"/>
            <a:ext cx="1202635" cy="1202635"/>
          </a:xfrm>
          <a:prstGeom prst="rect">
            <a:avLst/>
          </a:prstGeom>
        </p:spPr>
      </p:pic>
      <p:pic>
        <p:nvPicPr>
          <p:cNvPr id="10" name="Graphic 9" descr="User">
            <a:extLst>
              <a:ext uri="{FF2B5EF4-FFF2-40B4-BE49-F238E27FC236}">
                <a16:creationId xmlns:a16="http://schemas.microsoft.com/office/drawing/2014/main" id="{B152A65E-3315-4D68-A82D-2B2EE4F1B4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516719" y="4942037"/>
            <a:ext cx="1202635" cy="1202635"/>
          </a:xfrm>
          <a:prstGeom prst="rect">
            <a:avLst/>
          </a:prstGeom>
        </p:spPr>
      </p:pic>
      <p:pic>
        <p:nvPicPr>
          <p:cNvPr id="11" name="Graphic 10" descr="Computer">
            <a:extLst>
              <a:ext uri="{FF2B5EF4-FFF2-40B4-BE49-F238E27FC236}">
                <a16:creationId xmlns:a16="http://schemas.microsoft.com/office/drawing/2014/main" id="{165049A9-4BB9-4A3A-9733-8BDC7A311B8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417328" y="4177759"/>
            <a:ext cx="1202635" cy="1202635"/>
          </a:xfrm>
          <a:prstGeom prst="rect">
            <a:avLst/>
          </a:prstGeom>
        </p:spPr>
      </p:pic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131470A4-5991-4EAF-92C4-30B480A4CBE8}"/>
              </a:ext>
            </a:extLst>
          </p:cNvPr>
          <p:cNvSpPr/>
          <p:nvPr/>
        </p:nvSpPr>
        <p:spPr>
          <a:xfrm>
            <a:off x="5594018" y="1739377"/>
            <a:ext cx="705573" cy="1386816"/>
          </a:xfrm>
          <a:custGeom>
            <a:avLst/>
            <a:gdLst>
              <a:gd name="connsiteX0" fmla="*/ 235744 w 276225"/>
              <a:gd name="connsiteY0" fmla="*/ 102394 h 542925"/>
              <a:gd name="connsiteX1" fmla="*/ 45244 w 276225"/>
              <a:gd name="connsiteY1" fmla="*/ 102394 h 542925"/>
              <a:gd name="connsiteX2" fmla="*/ 45244 w 276225"/>
              <a:gd name="connsiteY2" fmla="*/ 45244 h 542925"/>
              <a:gd name="connsiteX3" fmla="*/ 235744 w 276225"/>
              <a:gd name="connsiteY3" fmla="*/ 45244 h 542925"/>
              <a:gd name="connsiteX4" fmla="*/ 235744 w 276225"/>
              <a:gd name="connsiteY4" fmla="*/ 102394 h 542925"/>
              <a:gd name="connsiteX5" fmla="*/ 235744 w 276225"/>
              <a:gd name="connsiteY5" fmla="*/ 197644 h 542925"/>
              <a:gd name="connsiteX6" fmla="*/ 45244 w 276225"/>
              <a:gd name="connsiteY6" fmla="*/ 197644 h 542925"/>
              <a:gd name="connsiteX7" fmla="*/ 45244 w 276225"/>
              <a:gd name="connsiteY7" fmla="*/ 140494 h 542925"/>
              <a:gd name="connsiteX8" fmla="*/ 235744 w 276225"/>
              <a:gd name="connsiteY8" fmla="*/ 140494 h 542925"/>
              <a:gd name="connsiteX9" fmla="*/ 235744 w 276225"/>
              <a:gd name="connsiteY9" fmla="*/ 197644 h 542925"/>
              <a:gd name="connsiteX10" fmla="*/ 140494 w 276225"/>
              <a:gd name="connsiteY10" fmla="*/ 483394 h 542925"/>
              <a:gd name="connsiteX11" fmla="*/ 111919 w 276225"/>
              <a:gd name="connsiteY11" fmla="*/ 454819 h 542925"/>
              <a:gd name="connsiteX12" fmla="*/ 140494 w 276225"/>
              <a:gd name="connsiteY12" fmla="*/ 426244 h 542925"/>
              <a:gd name="connsiteX13" fmla="*/ 169069 w 276225"/>
              <a:gd name="connsiteY13" fmla="*/ 454819 h 542925"/>
              <a:gd name="connsiteX14" fmla="*/ 140494 w 276225"/>
              <a:gd name="connsiteY14" fmla="*/ 483394 h 542925"/>
              <a:gd name="connsiteX15" fmla="*/ 235744 w 276225"/>
              <a:gd name="connsiteY15" fmla="*/ 7144 h 542925"/>
              <a:gd name="connsiteX16" fmla="*/ 45244 w 276225"/>
              <a:gd name="connsiteY16" fmla="*/ 7144 h 542925"/>
              <a:gd name="connsiteX17" fmla="*/ 7144 w 276225"/>
              <a:gd name="connsiteY17" fmla="*/ 45244 h 542925"/>
              <a:gd name="connsiteX18" fmla="*/ 7144 w 276225"/>
              <a:gd name="connsiteY18" fmla="*/ 502444 h 542925"/>
              <a:gd name="connsiteX19" fmla="*/ 45244 w 276225"/>
              <a:gd name="connsiteY19" fmla="*/ 540544 h 542925"/>
              <a:gd name="connsiteX20" fmla="*/ 235744 w 276225"/>
              <a:gd name="connsiteY20" fmla="*/ 540544 h 542925"/>
              <a:gd name="connsiteX21" fmla="*/ 273844 w 276225"/>
              <a:gd name="connsiteY21" fmla="*/ 502444 h 542925"/>
              <a:gd name="connsiteX22" fmla="*/ 273844 w 276225"/>
              <a:gd name="connsiteY22" fmla="*/ 45244 h 542925"/>
              <a:gd name="connsiteX23" fmla="*/ 235744 w 276225"/>
              <a:gd name="connsiteY23" fmla="*/ 7144 h 542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276225" h="542925">
                <a:moveTo>
                  <a:pt x="235744" y="102394"/>
                </a:moveTo>
                <a:lnTo>
                  <a:pt x="45244" y="102394"/>
                </a:lnTo>
                <a:lnTo>
                  <a:pt x="45244" y="45244"/>
                </a:lnTo>
                <a:lnTo>
                  <a:pt x="235744" y="45244"/>
                </a:lnTo>
                <a:lnTo>
                  <a:pt x="235744" y="102394"/>
                </a:lnTo>
                <a:close/>
                <a:moveTo>
                  <a:pt x="235744" y="197644"/>
                </a:moveTo>
                <a:lnTo>
                  <a:pt x="45244" y="197644"/>
                </a:lnTo>
                <a:lnTo>
                  <a:pt x="45244" y="140494"/>
                </a:lnTo>
                <a:lnTo>
                  <a:pt x="235744" y="140494"/>
                </a:lnTo>
                <a:lnTo>
                  <a:pt x="235744" y="197644"/>
                </a:lnTo>
                <a:close/>
                <a:moveTo>
                  <a:pt x="140494" y="483394"/>
                </a:moveTo>
                <a:cubicBezTo>
                  <a:pt x="124301" y="483394"/>
                  <a:pt x="111919" y="471011"/>
                  <a:pt x="111919" y="454819"/>
                </a:cubicBezTo>
                <a:cubicBezTo>
                  <a:pt x="111919" y="438626"/>
                  <a:pt x="124301" y="426244"/>
                  <a:pt x="140494" y="426244"/>
                </a:cubicBezTo>
                <a:cubicBezTo>
                  <a:pt x="156686" y="426244"/>
                  <a:pt x="169069" y="438626"/>
                  <a:pt x="169069" y="454819"/>
                </a:cubicBezTo>
                <a:cubicBezTo>
                  <a:pt x="169069" y="471011"/>
                  <a:pt x="156686" y="483394"/>
                  <a:pt x="140494" y="483394"/>
                </a:cubicBezTo>
                <a:close/>
                <a:moveTo>
                  <a:pt x="235744" y="7144"/>
                </a:moveTo>
                <a:lnTo>
                  <a:pt x="45244" y="7144"/>
                </a:lnTo>
                <a:cubicBezTo>
                  <a:pt x="24289" y="7144"/>
                  <a:pt x="7144" y="24289"/>
                  <a:pt x="7144" y="45244"/>
                </a:cubicBezTo>
                <a:lnTo>
                  <a:pt x="7144" y="502444"/>
                </a:lnTo>
                <a:cubicBezTo>
                  <a:pt x="7144" y="523399"/>
                  <a:pt x="24289" y="540544"/>
                  <a:pt x="45244" y="540544"/>
                </a:cubicBezTo>
                <a:lnTo>
                  <a:pt x="235744" y="540544"/>
                </a:lnTo>
                <a:cubicBezTo>
                  <a:pt x="256699" y="540544"/>
                  <a:pt x="273844" y="523399"/>
                  <a:pt x="273844" y="502444"/>
                </a:cubicBezTo>
                <a:lnTo>
                  <a:pt x="273844" y="45244"/>
                </a:lnTo>
                <a:cubicBezTo>
                  <a:pt x="273844" y="24289"/>
                  <a:pt x="256699" y="7144"/>
                  <a:pt x="235744" y="7144"/>
                </a:cubicBezTo>
                <a:close/>
              </a:path>
            </a:pathLst>
          </a:custGeom>
          <a:solidFill>
            <a:srgbClr val="000000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7CA5D720-7BF9-469B-973C-E8E0AD2270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4742" y="5962138"/>
            <a:ext cx="1202635" cy="424732"/>
          </a:xfrm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US" sz="2400" dirty="0">
                <a:solidFill>
                  <a:schemeClr val="tx1"/>
                </a:solidFill>
              </a:rPr>
              <a:t>Alice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5F789EDB-5EEA-47F4-AB61-16C2775C0463}"/>
              </a:ext>
            </a:extLst>
          </p:cNvPr>
          <p:cNvSpPr txBox="1">
            <a:spLocks/>
          </p:cNvSpPr>
          <p:nvPr/>
        </p:nvSpPr>
        <p:spPr>
          <a:xfrm>
            <a:off x="5630410" y="5962138"/>
            <a:ext cx="894523" cy="4247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400" dirty="0">
                <a:solidFill>
                  <a:schemeClr val="tx1"/>
                </a:solidFill>
              </a:rPr>
              <a:t>Bob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363C64ED-FBE7-43EB-899E-67A96164D3B8}"/>
              </a:ext>
            </a:extLst>
          </p:cNvPr>
          <p:cNvSpPr txBox="1">
            <a:spLocks/>
          </p:cNvSpPr>
          <p:nvPr/>
        </p:nvSpPr>
        <p:spPr>
          <a:xfrm>
            <a:off x="9516719" y="5932306"/>
            <a:ext cx="1202635" cy="4247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400" dirty="0">
                <a:solidFill>
                  <a:schemeClr val="tx1"/>
                </a:solidFill>
              </a:rPr>
              <a:t>Claire</a:t>
            </a: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9D8AD551-259F-4525-B575-032E7324647D}"/>
              </a:ext>
            </a:extLst>
          </p:cNvPr>
          <p:cNvSpPr txBox="1">
            <a:spLocks/>
          </p:cNvSpPr>
          <p:nvPr/>
        </p:nvSpPr>
        <p:spPr>
          <a:xfrm>
            <a:off x="5085468" y="1314645"/>
            <a:ext cx="2021064" cy="4247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400" dirty="0" err="1">
                <a:solidFill>
                  <a:schemeClr val="tx1"/>
                </a:solidFill>
              </a:rPr>
              <a:t>npm</a:t>
            </a:r>
            <a:r>
              <a:rPr lang="en-US" sz="2400" dirty="0">
                <a:solidFill>
                  <a:schemeClr val="tx1"/>
                </a:solidFill>
              </a:rPr>
              <a:t> registry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087E2125-F4EB-4B64-898E-F660BC92726F}"/>
              </a:ext>
            </a:extLst>
          </p:cNvPr>
          <p:cNvSpPr/>
          <p:nvPr/>
        </p:nvSpPr>
        <p:spPr>
          <a:xfrm>
            <a:off x="2799576" y="4415117"/>
            <a:ext cx="1358348" cy="52378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Package X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2AF72133-8482-4371-A083-C1C1340B0301}"/>
              </a:ext>
            </a:extLst>
          </p:cNvPr>
          <p:cNvCxnSpPr>
            <a:cxnSpLocks/>
          </p:cNvCxnSpPr>
          <p:nvPr/>
        </p:nvCxnSpPr>
        <p:spPr>
          <a:xfrm flipV="1">
            <a:off x="2554357" y="2454967"/>
            <a:ext cx="2811117" cy="177148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302A71C4-B0A9-415A-8067-22D99D28BC1E}"/>
              </a:ext>
            </a:extLst>
          </p:cNvPr>
          <p:cNvSpPr/>
          <p:nvPr/>
        </p:nvSpPr>
        <p:spPr>
          <a:xfrm>
            <a:off x="6427358" y="1804286"/>
            <a:ext cx="1358348" cy="52378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Package X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549DC279-B3F4-49B0-A2F0-71437FC28FD5}"/>
              </a:ext>
            </a:extLst>
          </p:cNvPr>
          <p:cNvCxnSpPr>
            <a:cxnSpLocks/>
          </p:cNvCxnSpPr>
          <p:nvPr/>
        </p:nvCxnSpPr>
        <p:spPr>
          <a:xfrm>
            <a:off x="6096000" y="3325799"/>
            <a:ext cx="0" cy="80275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4C25895A-4A08-4630-8183-7216DBC906DF}"/>
              </a:ext>
            </a:extLst>
          </p:cNvPr>
          <p:cNvCxnSpPr>
            <a:cxnSpLocks/>
          </p:cNvCxnSpPr>
          <p:nvPr/>
        </p:nvCxnSpPr>
        <p:spPr>
          <a:xfrm>
            <a:off x="6518467" y="3269837"/>
            <a:ext cx="2537738" cy="108350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42E2D920-739E-4FC5-BC58-C43A6E2BA11C}"/>
              </a:ext>
            </a:extLst>
          </p:cNvPr>
          <p:cNvSpPr/>
          <p:nvPr/>
        </p:nvSpPr>
        <p:spPr>
          <a:xfrm>
            <a:off x="6568109" y="4382316"/>
            <a:ext cx="1358348" cy="52378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Package X</a:t>
            </a:r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B61F09DE-6E51-4AF8-BF02-59679313EDA0}"/>
              </a:ext>
            </a:extLst>
          </p:cNvPr>
          <p:cNvSpPr/>
          <p:nvPr/>
        </p:nvSpPr>
        <p:spPr>
          <a:xfrm>
            <a:off x="10636526" y="4390125"/>
            <a:ext cx="1358348" cy="52378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Package X</a:t>
            </a:r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C80E99EC-A63F-4264-B158-37C672AAF32B}"/>
              </a:ext>
            </a:extLst>
          </p:cNvPr>
          <p:cNvSpPr/>
          <p:nvPr/>
        </p:nvSpPr>
        <p:spPr>
          <a:xfrm>
            <a:off x="7913473" y="1801340"/>
            <a:ext cx="1358348" cy="52378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Package Y</a:t>
            </a:r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9B9FE284-E55C-4E16-B9D0-CC8B9CCDDF08}"/>
              </a:ext>
            </a:extLst>
          </p:cNvPr>
          <p:cNvSpPr/>
          <p:nvPr/>
        </p:nvSpPr>
        <p:spPr>
          <a:xfrm>
            <a:off x="9390823" y="1801340"/>
            <a:ext cx="1358348" cy="52378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Package Z</a:t>
            </a:r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6B62BFA4-EB33-4EAD-969C-3C8FC1F9E03F}"/>
              </a:ext>
            </a:extLst>
          </p:cNvPr>
          <p:cNvSpPr/>
          <p:nvPr/>
        </p:nvSpPr>
        <p:spPr>
          <a:xfrm>
            <a:off x="6442269" y="2400621"/>
            <a:ext cx="1358348" cy="52378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Package U</a:t>
            </a:r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4556D87A-12BB-45C3-B394-EBB4BC0727FB}"/>
              </a:ext>
            </a:extLst>
          </p:cNvPr>
          <p:cNvSpPr/>
          <p:nvPr/>
        </p:nvSpPr>
        <p:spPr>
          <a:xfrm>
            <a:off x="7913473" y="2409305"/>
            <a:ext cx="1358348" cy="52378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Package V</a:t>
            </a:r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74E6DEA5-2BCE-4374-A3E4-D63596B0E5BF}"/>
              </a:ext>
            </a:extLst>
          </p:cNvPr>
          <p:cNvSpPr/>
          <p:nvPr/>
        </p:nvSpPr>
        <p:spPr>
          <a:xfrm>
            <a:off x="9414499" y="2409305"/>
            <a:ext cx="1358348" cy="52378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Package W</a:t>
            </a:r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E58F54DD-371A-4A90-9B97-B3B0B2FB69E1}"/>
              </a:ext>
            </a:extLst>
          </p:cNvPr>
          <p:cNvSpPr/>
          <p:nvPr/>
        </p:nvSpPr>
        <p:spPr>
          <a:xfrm>
            <a:off x="6584675" y="4971014"/>
            <a:ext cx="1358348" cy="52378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Package V</a:t>
            </a:r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1C4C1218-3E94-4B1E-8FA0-A6BFB03E351D}"/>
              </a:ext>
            </a:extLst>
          </p:cNvPr>
          <p:cNvSpPr/>
          <p:nvPr/>
        </p:nvSpPr>
        <p:spPr>
          <a:xfrm>
            <a:off x="10636526" y="4978651"/>
            <a:ext cx="1358348" cy="52378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Package Z</a:t>
            </a:r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F916050B-F2A2-4345-986A-1004E3A320B9}"/>
              </a:ext>
            </a:extLst>
          </p:cNvPr>
          <p:cNvSpPr/>
          <p:nvPr/>
        </p:nvSpPr>
        <p:spPr>
          <a:xfrm>
            <a:off x="10636526" y="5604632"/>
            <a:ext cx="1358348" cy="52378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Package U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A1EE50F4-20FC-4A9E-A4A1-8809D132C363}"/>
              </a:ext>
            </a:extLst>
          </p:cNvPr>
          <p:cNvSpPr/>
          <p:nvPr/>
        </p:nvSpPr>
        <p:spPr>
          <a:xfrm>
            <a:off x="714774" y="1693819"/>
            <a:ext cx="3881191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The registry:</a:t>
            </a:r>
          </a:p>
          <a:p>
            <a:r>
              <a:rPr lang="en-US" sz="2800" dirty="0">
                <a:solidFill>
                  <a:schemeClr val="bg1"/>
                </a:solidFill>
              </a:rPr>
              <a:t>   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https://www.npmjs.com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77536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9" grpId="0" build="p"/>
      <p:bldP spid="20" grpId="0"/>
      <p:bldP spid="21" grpId="0"/>
      <p:bldP spid="22" grpId="0"/>
      <p:bldP spid="23" grpId="0" animBg="1"/>
      <p:bldP spid="26" grpId="0" animBg="1"/>
      <p:bldP spid="34" grpId="0" animBg="1"/>
      <p:bldP spid="35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I use </a:t>
            </a:r>
            <a:r>
              <a:rPr lang="en-US" dirty="0" err="1"/>
              <a:t>npm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2185727"/>
          </a:xfrm>
        </p:spPr>
        <p:txBody>
          <a:bodyPr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Install </a:t>
            </a:r>
            <a:r>
              <a:rPr lang="en-US" dirty="0" err="1"/>
              <a:t>npm</a:t>
            </a:r>
            <a:r>
              <a:rPr lang="en-US" dirty="0"/>
              <a:t> on your computer.</a:t>
            </a:r>
          </a:p>
          <a:p>
            <a:pPr lvl="1"/>
            <a:r>
              <a:rPr lang="en-US" dirty="0" err="1"/>
              <a:t>npm</a:t>
            </a:r>
            <a:r>
              <a:rPr lang="en-US" dirty="0"/>
              <a:t> is the default package manager for Node.js.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Use the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npm</a:t>
            </a:r>
            <a:r>
              <a:rPr lang="en-US" dirty="0"/>
              <a:t> command to:</a:t>
            </a:r>
          </a:p>
          <a:p>
            <a:pPr lvl="1"/>
            <a:r>
              <a:rPr lang="en-US" dirty="0"/>
              <a:t>Setup </a:t>
            </a:r>
            <a:r>
              <a:rPr lang="en-US" dirty="0" err="1"/>
              <a:t>npm</a:t>
            </a:r>
            <a:r>
              <a:rPr lang="en-US" dirty="0"/>
              <a:t> for your Node.js project.</a:t>
            </a:r>
          </a:p>
          <a:p>
            <a:pPr lvl="1"/>
            <a:r>
              <a:rPr lang="en-US" dirty="0"/>
              <a:t>Download </a:t>
            </a:r>
            <a:r>
              <a:rPr lang="en-US" dirty="0" err="1"/>
              <a:t>npm</a:t>
            </a:r>
            <a:r>
              <a:rPr lang="en-US" dirty="0"/>
              <a:t> packages to your Node.js project.</a:t>
            </a:r>
          </a:p>
        </p:txBody>
      </p:sp>
    </p:spTree>
    <p:extLst>
      <p:ext uri="{BB962C8B-B14F-4D97-AF65-F5344CB8AC3E}">
        <p14:creationId xmlns:p14="http://schemas.microsoft.com/office/powerpoint/2010/main" val="630265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2028248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mkdir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my-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nodejs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-project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cd my-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nodejs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-project</a:t>
            </a:r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npm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--yes</a:t>
            </a:r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npm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install express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A25A8A-06FE-406F-B04B-A011538B7062}"/>
              </a:ext>
            </a:extLst>
          </p:cNvPr>
          <p:cNvSpPr txBox="1">
            <a:spLocks/>
          </p:cNvSpPr>
          <p:nvPr/>
        </p:nvSpPr>
        <p:spPr>
          <a:xfrm>
            <a:off x="6520069" y="1342818"/>
            <a:ext cx="5277679" cy="300313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"name": "my-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nodejs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-project",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"version": "1.0.0",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"dependencies": {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"express": "^4.16.3"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C72FDECF-0321-4566-83B2-2F78403E387E}"/>
              </a:ext>
            </a:extLst>
          </p:cNvPr>
          <p:cNvSpPr txBox="1">
            <a:spLocks/>
          </p:cNvSpPr>
          <p:nvPr/>
        </p:nvSpPr>
        <p:spPr>
          <a:xfrm>
            <a:off x="586409" y="4748094"/>
            <a:ext cx="5933660" cy="83843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express = </a:t>
            </a:r>
            <a:r>
              <a:rPr lang="en-US" sz="22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require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('express')</a:t>
            </a:r>
          </a:p>
          <a:p>
            <a:pPr marL="0" indent="0">
              <a:buNone/>
            </a:pPr>
            <a:r>
              <a:rPr lang="en-US" sz="22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...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6A09BC45-1E02-44C8-8A7D-9C6385BAC4D2}"/>
              </a:ext>
            </a:extLst>
          </p:cNvPr>
          <p:cNvSpPr txBox="1">
            <a:spLocks/>
          </p:cNvSpPr>
          <p:nvPr/>
        </p:nvSpPr>
        <p:spPr>
          <a:xfrm>
            <a:off x="6520069" y="4505305"/>
            <a:ext cx="5277679" cy="37702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my-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nodejs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-project/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package.json</a:t>
            </a:r>
            <a:endParaRPr lang="en-US" sz="20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1C76AB01-13DA-4F3B-9E04-7956982D563B}"/>
              </a:ext>
            </a:extLst>
          </p:cNvPr>
          <p:cNvSpPr txBox="1">
            <a:spLocks/>
          </p:cNvSpPr>
          <p:nvPr/>
        </p:nvSpPr>
        <p:spPr>
          <a:xfrm>
            <a:off x="1297884" y="5730588"/>
            <a:ext cx="4510709" cy="37702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my-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nodejs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-project/main.js</a:t>
            </a:r>
          </a:p>
        </p:txBody>
      </p:sp>
    </p:spTree>
    <p:extLst>
      <p:ext uri="{BB962C8B-B14F-4D97-AF65-F5344CB8AC3E}">
        <p14:creationId xmlns:p14="http://schemas.microsoft.com/office/powerpoint/2010/main" val="1232662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uiExpand="1" build="p" animBg="1"/>
      <p:bldP spid="7" grpId="0" uiExpand="1" build="p" animBg="1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32F28B-7807-4C73-ACC8-0D4DB6A9B2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Practicable demonstration.</a:t>
            </a:r>
          </a:p>
        </p:txBody>
      </p:sp>
    </p:spTree>
    <p:extLst>
      <p:ext uri="{BB962C8B-B14F-4D97-AF65-F5344CB8AC3E}">
        <p14:creationId xmlns:p14="http://schemas.microsoft.com/office/powerpoint/2010/main" val="6174804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npm</a:t>
            </a:r>
            <a:r>
              <a:rPr lang="en-US" dirty="0"/>
              <a:t> scripts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A25A8A-06FE-406F-B04B-A011538B7062}"/>
              </a:ext>
            </a:extLst>
          </p:cNvPr>
          <p:cNvSpPr txBox="1">
            <a:spLocks/>
          </p:cNvSpPr>
          <p:nvPr/>
        </p:nvSpPr>
        <p:spPr>
          <a:xfrm>
            <a:off x="1263214" y="1838177"/>
            <a:ext cx="5748131" cy="4301947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"name": "my-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nodejs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-project",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"version": "1.0.0",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"dependencies": {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"express": "^4.16.3"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},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"scripts": {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"start": "node main.js"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6A09BC45-1E02-44C8-8A7D-9C6385BAC4D2}"/>
              </a:ext>
            </a:extLst>
          </p:cNvPr>
          <p:cNvSpPr txBox="1">
            <a:spLocks/>
          </p:cNvSpPr>
          <p:nvPr/>
        </p:nvSpPr>
        <p:spPr>
          <a:xfrm>
            <a:off x="1263214" y="6220662"/>
            <a:ext cx="5748131" cy="37702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package.json</a:t>
            </a:r>
            <a:endParaRPr lang="en-US" sz="20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Content Placeholder 5">
            <a:extLst>
              <a:ext uri="{FF2B5EF4-FFF2-40B4-BE49-F238E27FC236}">
                <a16:creationId xmlns:a16="http://schemas.microsoft.com/office/drawing/2014/main" id="{48B7F357-EB96-4CF5-9B02-258C8F0E8D54}"/>
              </a:ext>
            </a:extLst>
          </p:cNvPr>
          <p:cNvSpPr txBox="1">
            <a:spLocks/>
          </p:cNvSpPr>
          <p:nvPr/>
        </p:nvSpPr>
        <p:spPr>
          <a:xfrm>
            <a:off x="7639877" y="3200006"/>
            <a:ext cx="3614058" cy="99617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latin typeface="+mn-lt"/>
                <a:cs typeface="Courier New" panose="02070309020205020404" pitchFamily="49" charset="0"/>
              </a:rPr>
              <a:t>To run script:</a:t>
            </a: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npm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run start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420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 animBg="1"/>
      <p:bldP spid="8" grpId="0"/>
      <p:bldP spid="10" grpId="0"/>
    </p:bldLst>
  </p:timing>
</p:sld>
</file>

<file path=ppt/theme/theme1.xml><?xml version="1.0" encoding="utf-8"?>
<a:theme xmlns:a="http://schemas.openxmlformats.org/drawingml/2006/main" name="JU Grå">
  <a:themeElements>
    <a:clrScheme name="JU">
      <a:dk1>
        <a:srgbClr val="000000"/>
      </a:dk1>
      <a:lt1>
        <a:srgbClr val="FFFFFF"/>
      </a:lt1>
      <a:dk2>
        <a:srgbClr val="003865"/>
      </a:dk2>
      <a:lt2>
        <a:srgbClr val="EBEBDF"/>
      </a:lt2>
      <a:accent1>
        <a:srgbClr val="961B81"/>
      </a:accent1>
      <a:accent2>
        <a:srgbClr val="FFB500"/>
      </a:accent2>
      <a:accent3>
        <a:srgbClr val="003865"/>
      </a:accent3>
      <a:accent4>
        <a:srgbClr val="EBEBDF"/>
      </a:accent4>
      <a:accent5>
        <a:srgbClr val="009CDE"/>
      </a:accent5>
      <a:accent6>
        <a:srgbClr val="007A33"/>
      </a:accent6>
      <a:hlink>
        <a:srgbClr val="EBEBDF"/>
      </a:hlink>
      <a:folHlink>
        <a:srgbClr val="961B81"/>
      </a:folHlink>
    </a:clrScheme>
    <a:fontScheme name="Custom 1">
      <a:majorFont>
        <a:latin typeface="Arial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26555</TotalTime>
  <Words>223</Words>
  <Application>Microsoft Office PowerPoint</Application>
  <PresentationFormat>Widescreen</PresentationFormat>
  <Paragraphs>61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Courier New</vt:lpstr>
      <vt:lpstr>Georgia</vt:lpstr>
      <vt:lpstr>JU Grå</vt:lpstr>
      <vt:lpstr>PowerPoint Presentation</vt:lpstr>
      <vt:lpstr>npm</vt:lpstr>
      <vt:lpstr>What is it?</vt:lpstr>
      <vt:lpstr>How do I use npm?</vt:lpstr>
      <vt:lpstr>Example</vt:lpstr>
      <vt:lpstr>Example</vt:lpstr>
      <vt:lpstr>npm scripts</vt:lpstr>
    </vt:vector>
  </TitlesOfParts>
  <Company>Jönköping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Oskar Pollack</dc:creator>
  <cp:lastModifiedBy>Peter Larsson-Green</cp:lastModifiedBy>
  <cp:revision>391</cp:revision>
  <dcterms:created xsi:type="dcterms:W3CDTF">2015-07-17T09:22:03Z</dcterms:created>
  <dcterms:modified xsi:type="dcterms:W3CDTF">2018-08-26T09:06:16Z</dcterms:modified>
</cp:coreProperties>
</file>