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412" r:id="rId3"/>
    <p:sldId id="413" r:id="rId4"/>
    <p:sldId id="457" r:id="rId5"/>
    <p:sldId id="396" r:id="rId6"/>
    <p:sldId id="404" r:id="rId7"/>
    <p:sldId id="397" r:id="rId8"/>
    <p:sldId id="398" r:id="rId9"/>
    <p:sldId id="415" r:id="rId10"/>
    <p:sldId id="452" r:id="rId11"/>
    <p:sldId id="453" r:id="rId12"/>
    <p:sldId id="454" r:id="rId13"/>
    <p:sldId id="456" r:id="rId14"/>
    <p:sldId id="445" r:id="rId15"/>
    <p:sldId id="446" r:id="rId16"/>
    <p:sldId id="447" r:id="rId17"/>
    <p:sldId id="444" r:id="rId18"/>
    <p:sldId id="406" r:id="rId19"/>
    <p:sldId id="403" r:id="rId20"/>
    <p:sldId id="402" r:id="rId21"/>
    <p:sldId id="405" r:id="rId2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8C00"/>
    <a:srgbClr val="787878"/>
    <a:srgbClr val="DE9F00"/>
    <a:srgbClr val="C88F00"/>
    <a:srgbClr val="006E9A"/>
    <a:srgbClr val="007EB0"/>
    <a:srgbClr val="FFB500"/>
    <a:srgbClr val="003865"/>
    <a:srgbClr val="961B81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3842" autoAdjust="0"/>
  </p:normalViewPr>
  <p:slideViewPr>
    <p:cSldViewPr snapToGrid="0">
      <p:cViewPr varScale="1">
        <p:scale>
          <a:sx n="63" d="100"/>
          <a:sy n="63" d="100"/>
        </p:scale>
        <p:origin x="764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5E8AE-67CB-425F-A941-9EF2C260E158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D9500-0E6C-49D5-A107-84DBCD3E4A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2977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66049-D807-473D-9795-762417EEF104}" type="datetimeFigureOut">
              <a:rPr lang="en-US" smtClean="0"/>
              <a:t>2018-11-19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99416-7FF3-4448-BBB1-EB14C80E0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83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 Intro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029" y="2514600"/>
            <a:ext cx="3295941" cy="183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0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8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>
                <a:solidFill>
                  <a:srgbClr val="78787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80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97247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819472"/>
          </a:xfrm>
          <a:prstGeom prst="round2Diag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52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67019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789244"/>
          </a:xfrm>
          <a:prstGeom prst="round2DiagRect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43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0092" y="1175275"/>
            <a:ext cx="3798000" cy="3797247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84977" y="2817853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7854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47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9112" y="1175274"/>
            <a:ext cx="3798000" cy="3798000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93997" y="2818606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8606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33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60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99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2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Grey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  <p:cxnSp>
        <p:nvCxnSpPr>
          <p:cNvPr id="11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150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73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5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47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49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2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Orange">
    <p:bg>
      <p:bgPr>
        <a:solidFill>
          <a:srgbClr val="FFB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6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5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78787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8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Blue">
    <p:bg>
      <p:bgPr>
        <a:solidFill>
          <a:srgbClr val="0038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Purple">
    <p:bg>
      <p:bgPr>
        <a:solidFill>
          <a:srgbClr val="961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1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3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9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7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59CC-B640-4DB3-BB6F-301CDED75AAD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18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49" r:id="rId2"/>
    <p:sldLayoutId id="2147483674" r:id="rId3"/>
    <p:sldLayoutId id="2147483681" r:id="rId4"/>
    <p:sldLayoutId id="2147483673" r:id="rId5"/>
    <p:sldLayoutId id="2147483672" r:id="rId6"/>
    <p:sldLayoutId id="2147483650" r:id="rId7"/>
    <p:sldLayoutId id="2147483682" r:id="rId8"/>
    <p:sldLayoutId id="2147483652" r:id="rId9"/>
    <p:sldLayoutId id="2147483683" r:id="rId10"/>
    <p:sldLayoutId id="2147483689" r:id="rId11"/>
    <p:sldLayoutId id="2147483690" r:id="rId12"/>
    <p:sldLayoutId id="2147483675" r:id="rId13"/>
    <p:sldLayoutId id="2147483676" r:id="rId14"/>
    <p:sldLayoutId id="2147483686" r:id="rId15"/>
    <p:sldLayoutId id="2147483687" r:id="rId16"/>
    <p:sldLayoutId id="2147483654" r:id="rId17"/>
    <p:sldLayoutId id="2147483684" r:id="rId18"/>
    <p:sldLayoutId id="2147483655" r:id="rId19"/>
    <p:sldLayoutId id="2147483685" r:id="rId20"/>
    <p:sldLayoutId id="2147483677" r:id="rId21"/>
    <p:sldLayoutId id="2147483678" r:id="rId22"/>
    <p:sldLayoutId id="2147483680" r:id="rId23"/>
    <p:sldLayoutId id="2147483679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BentonSans Medium" panose="02000603000000020004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527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Complex</a:t>
            </a:r>
            <a:r>
              <a:rPr lang="sv-SE" dirty="0"/>
              <a:t> data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B9509CC-0A9A-48F4-BE72-CA8FF402D2BE}"/>
              </a:ext>
            </a:extLst>
          </p:cNvPr>
          <p:cNvSpPr txBox="1">
            <a:spLocks/>
          </p:cNvSpPr>
          <p:nvPr/>
        </p:nvSpPr>
        <p:spPr>
          <a:xfrm>
            <a:off x="7473002" y="1285449"/>
            <a:ext cx="3946838" cy="199798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room = 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"name": "Living Room",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"side-length-1": 5,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"side-length-2": 10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D638646-1B1A-4FA6-8869-EAEDF09C7A60}"/>
              </a:ext>
            </a:extLst>
          </p:cNvPr>
          <p:cNvSpPr txBox="1">
            <a:spLocks/>
          </p:cNvSpPr>
          <p:nvPr/>
        </p:nvSpPr>
        <p:spPr>
          <a:xfrm>
            <a:off x="3429000" y="1690688"/>
            <a:ext cx="3570918" cy="159274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house = 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"city": "Jönköping",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"color": "yellow"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97B2DC3-CE47-4BB2-9A33-093215907F27}"/>
              </a:ext>
            </a:extLst>
          </p:cNvPr>
          <p:cNvSpPr txBox="1">
            <a:spLocks/>
          </p:cNvSpPr>
          <p:nvPr/>
        </p:nvSpPr>
        <p:spPr>
          <a:xfrm>
            <a:off x="838200" y="3560462"/>
            <a:ext cx="10591800" cy="32137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house = 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"city": "Jönköping",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"color": "yellow",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"rooms": [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{"name": "Living Room", "side-length-1": 7, "side-length-2": 8},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{"name": "Kitchen",     "side-length-1": 5, "side-length-2": 5}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]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2851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  <p:bldP spid="8" grpId="0" uiExpand="1" build="p" animBg="1"/>
      <p:bldP spid="9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Complex</a:t>
            </a:r>
            <a:r>
              <a:rPr lang="sv-SE" dirty="0"/>
              <a:t> data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D638646-1B1A-4FA6-8869-EAEDF09C7A60}"/>
              </a:ext>
            </a:extLst>
          </p:cNvPr>
          <p:cNvSpPr txBox="1">
            <a:spLocks/>
          </p:cNvSpPr>
          <p:nvPr/>
        </p:nvSpPr>
        <p:spPr>
          <a:xfrm>
            <a:off x="838200" y="1380217"/>
            <a:ext cx="10591800" cy="199798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get_total_area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(house):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area = 0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 room in house["rooms"]: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area += room["side-length-1"]*room["side-length-2"]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area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97B2DC3-CE47-4BB2-9A33-093215907F27}"/>
              </a:ext>
            </a:extLst>
          </p:cNvPr>
          <p:cNvSpPr txBox="1">
            <a:spLocks/>
          </p:cNvSpPr>
          <p:nvPr/>
        </p:nvSpPr>
        <p:spPr>
          <a:xfrm>
            <a:off x="838200" y="3560462"/>
            <a:ext cx="10591800" cy="32137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house = 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"city": "Jönköping",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"color": "yellow",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"rooms": [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{"name": "Living Room", "side-length-1": 7, "side-length-2": 8},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{"name": "Kitchen",     "side-length-1": 5, "side-length-2": 5}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]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CF96B7C-1212-4C43-BFDA-EA8BB1AEC585}"/>
              </a:ext>
            </a:extLst>
          </p:cNvPr>
          <p:cNvSpPr txBox="1">
            <a:spLocks/>
          </p:cNvSpPr>
          <p:nvPr/>
        </p:nvSpPr>
        <p:spPr>
          <a:xfrm>
            <a:off x="5581663" y="818845"/>
            <a:ext cx="5848337" cy="37702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get_total_area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(house)</a:t>
            </a:r>
          </a:p>
        </p:txBody>
      </p:sp>
    </p:spTree>
    <p:extLst>
      <p:ext uri="{BB962C8B-B14F-4D97-AF65-F5344CB8AC3E}">
        <p14:creationId xmlns:p14="http://schemas.microsoft.com/office/powerpoint/2010/main" val="516896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Complex</a:t>
            </a:r>
            <a:r>
              <a:rPr lang="sv-SE" dirty="0"/>
              <a:t> data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B9509CC-0A9A-48F4-BE72-CA8FF402D2BE}"/>
              </a:ext>
            </a:extLst>
          </p:cNvPr>
          <p:cNvSpPr txBox="1">
            <a:spLocks/>
          </p:cNvSpPr>
          <p:nvPr/>
        </p:nvSpPr>
        <p:spPr>
          <a:xfrm>
            <a:off x="7510445" y="3311644"/>
            <a:ext cx="3946838" cy="159274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 = 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"name": "me.jpeg",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"size": 2048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D638646-1B1A-4FA6-8869-EAEDF09C7A60}"/>
              </a:ext>
            </a:extLst>
          </p:cNvPr>
          <p:cNvSpPr txBox="1">
            <a:spLocks/>
          </p:cNvSpPr>
          <p:nvPr/>
        </p:nvSpPr>
        <p:spPr>
          <a:xfrm>
            <a:off x="7510444" y="1690688"/>
            <a:ext cx="3946837" cy="118750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folder = 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"name": "images"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A39213E-80B7-4EEA-AAE4-06286FEAADF7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6212840" cy="32137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folder = 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"name": "images",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"files": [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{"name": "me.jpeg",  "size": 2048},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{"name": "you.png",  "size": 4096},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{"name": "dad.jpeg", "size": 4096}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]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45511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  <p:bldP spid="8" grpId="0" uiExpand="1" build="p" animBg="1"/>
      <p:bldP spid="10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Complex</a:t>
            </a:r>
            <a:r>
              <a:rPr lang="sv-SE" dirty="0"/>
              <a:t> data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97B2DC3-CE47-4BB2-9A33-093215907F27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6212840" cy="32137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folder = 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"name": "images",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"files": [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{"name": "me.jpeg",  "size": 2048},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{"name": "you.png",  "size": 4096},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{"name": "dad.jpeg", "size": 4096}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]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39A49FE-8B26-4785-8182-1D5B8AA07839}"/>
              </a:ext>
            </a:extLst>
          </p:cNvPr>
          <p:cNvSpPr txBox="1">
            <a:spLocks/>
          </p:cNvSpPr>
          <p:nvPr/>
        </p:nvSpPr>
        <p:spPr>
          <a:xfrm>
            <a:off x="5339080" y="4260341"/>
            <a:ext cx="6680200" cy="2403222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glow rad="139700">
              <a:schemeClr val="bg1">
                <a:lumMod val="8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get_files_with_extension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(folder,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files = []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 file in folder["files"]: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file["name"].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endswith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files.append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(file)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files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D79826C-E9A3-44D8-B306-A4ED5369D8A1}"/>
              </a:ext>
            </a:extLst>
          </p:cNvPr>
          <p:cNvSpPr txBox="1">
            <a:spLocks/>
          </p:cNvSpPr>
          <p:nvPr/>
        </p:nvSpPr>
        <p:spPr>
          <a:xfrm>
            <a:off x="5581663" y="839393"/>
            <a:ext cx="6437617" cy="37702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get_files_with_extension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(folder, ".jpeg")</a:t>
            </a:r>
          </a:p>
        </p:txBody>
      </p:sp>
    </p:spTree>
    <p:extLst>
      <p:ext uri="{BB962C8B-B14F-4D97-AF65-F5344CB8AC3E}">
        <p14:creationId xmlns:p14="http://schemas.microsoft.com/office/powerpoint/2010/main" val="3127968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8FD3CD1-FDC0-42C7-AC26-5FD31F62AA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39" y="2204929"/>
            <a:ext cx="7066281" cy="3907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examples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C76B667-1C5D-4DC3-B4F5-9A2CBE7AD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4851400" cy="480131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A playlist on Spotify.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BCA951F-62FD-43E4-A5AC-94E1562EFC72}"/>
              </a:ext>
            </a:extLst>
          </p:cNvPr>
          <p:cNvSpPr txBox="1">
            <a:spLocks/>
          </p:cNvSpPr>
          <p:nvPr/>
        </p:nvSpPr>
        <p:spPr>
          <a:xfrm>
            <a:off x="7340921" y="1930753"/>
            <a:ext cx="4475159" cy="442941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songs = [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{"title": "Honor To...",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"length": 184},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{"title": "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Reflecti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...",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"length": 147},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{"title": "I'll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...",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"length": 202},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{"title": "A Girl W...",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"length": 146},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# ...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639033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5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8FD3CD1-FDC0-42C7-AC26-5FD31F62AA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39" y="2204929"/>
            <a:ext cx="7066281" cy="3907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examples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C76B667-1C5D-4DC3-B4F5-9A2CBE7AD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4851400" cy="480131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A playlist on Spotify.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BCA951F-62FD-43E4-A5AC-94E1562EFC72}"/>
              </a:ext>
            </a:extLst>
          </p:cNvPr>
          <p:cNvSpPr txBox="1">
            <a:spLocks/>
          </p:cNvSpPr>
          <p:nvPr/>
        </p:nvSpPr>
        <p:spPr>
          <a:xfrm>
            <a:off x="7340921" y="1930753"/>
            <a:ext cx="4475159" cy="442941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songs = [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{"title": "Honor To...",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"length": 184},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{"title": "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Reflecti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...",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"length": 147},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{"title": "I'll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...",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"length": 202},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{"title": "A Girl W...",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"length": 146},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# ...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6FAF342-E7C6-4B17-8E82-BE3E7ABFB5B8}"/>
              </a:ext>
            </a:extLst>
          </p:cNvPr>
          <p:cNvSpPr txBox="1">
            <a:spLocks/>
          </p:cNvSpPr>
          <p:nvPr/>
        </p:nvSpPr>
        <p:spPr>
          <a:xfrm>
            <a:off x="794152" y="4369883"/>
            <a:ext cx="4513140" cy="199028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get_total_length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(songs):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sum = 0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 song in songs: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sum += song["length"]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sum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EAB8F9D-C911-4F57-9E6B-0B6E36E4DF70}"/>
              </a:ext>
            </a:extLst>
          </p:cNvPr>
          <p:cNvSpPr txBox="1">
            <a:spLocks/>
          </p:cNvSpPr>
          <p:nvPr/>
        </p:nvSpPr>
        <p:spPr>
          <a:xfrm>
            <a:off x="794151" y="1334826"/>
            <a:ext cx="4513142" cy="199028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get_in_units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(seconds):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"mins": seconds // 60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"secs": seconds  % 60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2019287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8" grpId="0" uiExpand="1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examples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C76B667-1C5D-4DC3-B4F5-9A2CBE7AD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4851400" cy="480131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Bookmarks in a web browser.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EEB5B0A-3F16-4F12-8626-4DD2CC8479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5547"/>
          <a:stretch/>
        </p:blipFill>
        <p:spPr>
          <a:xfrm>
            <a:off x="175260" y="2170819"/>
            <a:ext cx="6703060" cy="215886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89DE897-EE99-47BF-A305-8211D0DE17B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6464" b="73605"/>
          <a:stretch/>
        </p:blipFill>
        <p:spPr>
          <a:xfrm>
            <a:off x="175260" y="4451827"/>
            <a:ext cx="6703060" cy="2158864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544EF24-F202-45C3-813B-8517710FFAE4}"/>
              </a:ext>
            </a:extLst>
          </p:cNvPr>
          <p:cNvSpPr txBox="1">
            <a:spLocks/>
          </p:cNvSpPr>
          <p:nvPr/>
        </p:nvSpPr>
        <p:spPr>
          <a:xfrm>
            <a:off x="7340921" y="1930753"/>
            <a:ext cx="4475159" cy="482696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bookmarks = [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{"text": "SVT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Nyhet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..."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"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": "https://www..."},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{"text": "Nintendo",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"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": "https://nin..."},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{"text": "SVT Play",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"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": "https://www..."},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{"text": "Jönköping...",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"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": "https://ju.se"},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{"text": "SVT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Målser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...",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"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": "https://www..."}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6A2C8A1-4EBD-42DA-B938-7E2036BC914B}"/>
              </a:ext>
            </a:extLst>
          </p:cNvPr>
          <p:cNvSpPr txBox="1">
            <a:spLocks/>
          </p:cNvSpPr>
          <p:nvPr/>
        </p:nvSpPr>
        <p:spPr>
          <a:xfrm>
            <a:off x="1815551" y="2414286"/>
            <a:ext cx="5294069" cy="2395528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glow rad="139700">
              <a:schemeClr val="bg1">
                <a:lumMod val="8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get_matches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(bookmarks, text):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matches = []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 bookmark in bookmarks: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text in bookmark["text"]: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matches.append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(bookmark)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matches</a:t>
            </a:r>
          </a:p>
        </p:txBody>
      </p:sp>
    </p:spTree>
    <p:extLst>
      <p:ext uri="{BB962C8B-B14F-4D97-AF65-F5344CB8AC3E}">
        <p14:creationId xmlns:p14="http://schemas.microsoft.com/office/powerpoint/2010/main" val="1835715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10" grpId="0" build="p" animBg="1"/>
      <p:bldP spid="7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Modelling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250399" y="2524062"/>
          <a:ext cx="3408104" cy="2344902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426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6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6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6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6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6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60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0817"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17"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17"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817"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817"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817"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2" name="Content Placeholder 2"/>
          <p:cNvSpPr>
            <a:spLocks noGrp="1"/>
          </p:cNvSpPr>
          <p:nvPr>
            <p:ph idx="1"/>
          </p:nvPr>
        </p:nvSpPr>
        <p:spPr>
          <a:xfrm>
            <a:off x="1291000" y="1820229"/>
            <a:ext cx="3367503" cy="480131"/>
          </a:xfr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sv-SE" dirty="0"/>
              <a:t>5 in a row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726924" y="2919175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X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143590" y="2919175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X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564263" y="3314289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X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990197" y="3314289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X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143590" y="3703639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O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143589" y="3322734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O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575838" y="3707721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O </a:t>
            </a:r>
          </a:p>
        </p:txBody>
      </p:sp>
    </p:spTree>
    <p:extLst>
      <p:ext uri="{BB962C8B-B14F-4D97-AF65-F5344CB8AC3E}">
        <p14:creationId xmlns:p14="http://schemas.microsoft.com/office/powerpoint/2010/main" val="1098154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Modelling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50399" y="2524062"/>
          <a:ext cx="3408104" cy="2344902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426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6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6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6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6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6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60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0817"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17"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17"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817"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817"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817"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1250399" y="2199972"/>
            <a:ext cx="0" cy="2668992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250399" y="4868964"/>
            <a:ext cx="3722225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91000" y="4868963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"/>
              </a:rPr>
              <a:t>0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8366" y="4499631"/>
            <a:ext cx="411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"/>
              </a:rPr>
              <a:t>0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8200" y="4104517"/>
            <a:ext cx="411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"/>
              </a:rPr>
              <a:t>1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38200" y="3709403"/>
            <a:ext cx="411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"/>
              </a:rPr>
              <a:t>2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8200" y="3314289"/>
            <a:ext cx="411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"/>
              </a:rPr>
              <a:t>3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38200" y="2919175"/>
            <a:ext cx="411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"/>
              </a:rPr>
              <a:t>4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38200" y="2524061"/>
            <a:ext cx="411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"/>
              </a:rPr>
              <a:t>5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688353" y="4868963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"/>
              </a:rPr>
              <a:t>1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126308" y="4877620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"/>
              </a:rPr>
              <a:t>2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64263" y="4868963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"/>
              </a:rPr>
              <a:t>3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002218" y="4868963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"/>
              </a:rPr>
              <a:t>4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40173" y="4877620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"/>
              </a:rPr>
              <a:t>5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78128" y="4868963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"/>
              </a:rPr>
              <a:t>6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316084" y="4868963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"/>
              </a:rPr>
              <a:t>7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972624" y="4638130"/>
            <a:ext cx="411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b="1" dirty="0">
                <a:latin typeface="Courier"/>
              </a:rPr>
              <a:t>x</a:t>
            </a:r>
            <a:r>
              <a:rPr lang="sv-SE" dirty="0">
                <a:latin typeface="Courier"/>
              </a:rPr>
              <a:t>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050342" y="1741834"/>
            <a:ext cx="411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b="1" dirty="0">
                <a:latin typeface="Courier"/>
              </a:rPr>
              <a:t>y</a:t>
            </a:r>
            <a:r>
              <a:rPr lang="sv-SE" dirty="0">
                <a:latin typeface="Courier"/>
              </a:rPr>
              <a:t> 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5629948" y="1027906"/>
            <a:ext cx="5723852" cy="523220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game = 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'width': 8,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'height': 6,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'moves': [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{'x': 1, 'y': 4, 'player': 'X'},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{'x': 2, 'y': 3, 'player': 'O'},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{'x': 2, 'y': 4, 'player': 'X'},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{'x': 2, 'y': 2, 'player': 'O'},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{'x': 3, 'y': 3, 'player': 'X'},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{'x': 3, 'y': 2, 'player': 'O'},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{'x': 4, 'y': 3, 'player': 'X'}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]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2" name="Content Placeholder 2"/>
          <p:cNvSpPr>
            <a:spLocks noGrp="1"/>
          </p:cNvSpPr>
          <p:nvPr>
            <p:ph idx="1"/>
          </p:nvPr>
        </p:nvSpPr>
        <p:spPr>
          <a:xfrm>
            <a:off x="1291000" y="1820229"/>
            <a:ext cx="3367503" cy="480131"/>
          </a:xfr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sv-SE" dirty="0"/>
              <a:t>5 in a row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726924" y="2919175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X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143590" y="2919175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X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564263" y="3314289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X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990197" y="3314289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X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143590" y="3703639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O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143589" y="3322734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O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575838" y="3707721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O </a:t>
            </a:r>
          </a:p>
        </p:txBody>
      </p:sp>
    </p:spTree>
    <p:extLst>
      <p:ext uri="{BB962C8B-B14F-4D97-AF65-F5344CB8AC3E}">
        <p14:creationId xmlns:p14="http://schemas.microsoft.com/office/powerpoint/2010/main" val="3503433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3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Modelling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6435524" y="495470"/>
            <a:ext cx="4918276" cy="604268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game = 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'width': 8,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'height': 6,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'x-moves': [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{'x': 1, 'y': 4},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{'x': 2, 'y': 4},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{'x': 3, 'y': 3},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{'x': 4, 'y': 3}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],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'o-moves': [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{'x': 2, 'y': 3},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{'x': 2, 'y': 2},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{'x': 3, 'y': 2}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]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51" name="Table 50"/>
          <p:cNvGraphicFramePr>
            <a:graphicFrameLocks noGrp="1"/>
          </p:cNvGraphicFramePr>
          <p:nvPr>
            <p:extLst/>
          </p:nvPr>
        </p:nvGraphicFramePr>
        <p:xfrm>
          <a:off x="1250399" y="2524062"/>
          <a:ext cx="3408104" cy="2344902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426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6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6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6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6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6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60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0817"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17"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17"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817"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817"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817"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52" name="Straight Arrow Connector 51"/>
          <p:cNvCxnSpPr/>
          <p:nvPr/>
        </p:nvCxnSpPr>
        <p:spPr>
          <a:xfrm flipV="1">
            <a:off x="1250399" y="2199972"/>
            <a:ext cx="0" cy="2668992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1250399" y="4868964"/>
            <a:ext cx="3722225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291000" y="4868963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"/>
              </a:rPr>
              <a:t>0 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38366" y="4499631"/>
            <a:ext cx="411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"/>
              </a:rPr>
              <a:t>0 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838200" y="4104517"/>
            <a:ext cx="411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"/>
              </a:rPr>
              <a:t>1 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38200" y="3709403"/>
            <a:ext cx="411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"/>
              </a:rPr>
              <a:t>2 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38200" y="3314289"/>
            <a:ext cx="411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"/>
              </a:rPr>
              <a:t>3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838200" y="2919175"/>
            <a:ext cx="411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"/>
              </a:rPr>
              <a:t>4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838200" y="2524061"/>
            <a:ext cx="411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"/>
              </a:rPr>
              <a:t>5 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688353" y="4868963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"/>
              </a:rPr>
              <a:t>1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126308" y="4877620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"/>
              </a:rPr>
              <a:t>2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564263" y="4868963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"/>
              </a:rPr>
              <a:t>3 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002218" y="4868963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"/>
              </a:rPr>
              <a:t>4 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440173" y="4877620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"/>
              </a:rPr>
              <a:t>5 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878128" y="4868963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"/>
              </a:rPr>
              <a:t>6 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316084" y="4868963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"/>
              </a:rPr>
              <a:t>7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972624" y="4638130"/>
            <a:ext cx="411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b="1" dirty="0">
                <a:latin typeface="Courier"/>
              </a:rPr>
              <a:t>x</a:t>
            </a:r>
            <a:r>
              <a:rPr lang="sv-SE" dirty="0">
                <a:latin typeface="Courier"/>
              </a:rPr>
              <a:t> 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050342" y="1741834"/>
            <a:ext cx="411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b="1" dirty="0">
                <a:latin typeface="Courier"/>
              </a:rPr>
              <a:t>y</a:t>
            </a:r>
            <a:r>
              <a:rPr lang="sv-SE" dirty="0">
                <a:latin typeface="Courier"/>
              </a:rPr>
              <a:t> </a:t>
            </a:r>
          </a:p>
        </p:txBody>
      </p:sp>
      <p:sp>
        <p:nvSpPr>
          <p:cNvPr id="70" name="Content Placeholder 2"/>
          <p:cNvSpPr txBox="1">
            <a:spLocks/>
          </p:cNvSpPr>
          <p:nvPr/>
        </p:nvSpPr>
        <p:spPr>
          <a:xfrm>
            <a:off x="1291000" y="1820229"/>
            <a:ext cx="3367503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v-SE"/>
              <a:t>5 in a row</a:t>
            </a:r>
            <a:endParaRPr lang="sv-SE" dirty="0"/>
          </a:p>
        </p:txBody>
      </p:sp>
      <p:sp>
        <p:nvSpPr>
          <p:cNvPr id="71" name="TextBox 70"/>
          <p:cNvSpPr txBox="1"/>
          <p:nvPr/>
        </p:nvSpPr>
        <p:spPr>
          <a:xfrm>
            <a:off x="1726924" y="2919175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X 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143590" y="2919175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X 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564263" y="3314289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X 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990197" y="3314289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X 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143590" y="3703639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O 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143589" y="3322734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O 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575838" y="3707721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O </a:t>
            </a:r>
          </a:p>
        </p:txBody>
      </p:sp>
    </p:spTree>
    <p:extLst>
      <p:ext uri="{BB962C8B-B14F-4D97-AF65-F5344CB8AC3E}">
        <p14:creationId xmlns:p14="http://schemas.microsoft.com/office/powerpoint/2010/main" val="3790925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/>
      <p:bldP spid="73" grpId="0"/>
      <p:bldP spid="74" grpId="0"/>
      <p:bldP spid="75" grpId="0"/>
      <p:bldP spid="76" grpId="0"/>
      <p:bldP spid="7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Modelling in Python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Peter Larsson-Green</a:t>
            </a:r>
          </a:p>
          <a:p>
            <a:r>
              <a:rPr lang="en-US" dirty="0"/>
              <a:t>Jönköping University</a:t>
            </a:r>
          </a:p>
          <a:p>
            <a:r>
              <a:rPr lang="en-US" dirty="0"/>
              <a:t>Autumn 2018</a:t>
            </a:r>
          </a:p>
        </p:txBody>
      </p:sp>
    </p:spTree>
    <p:extLst>
      <p:ext uri="{BB962C8B-B14F-4D97-AF65-F5344CB8AC3E}">
        <p14:creationId xmlns:p14="http://schemas.microsoft.com/office/powerpoint/2010/main" val="1138247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Modelling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5698612" y="1690688"/>
            <a:ext cx="5855245" cy="449456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game = 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'width': 8,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'height': 6,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'board': [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[' ', ' ', ' ', ' ', ' ', ' ', ' ', ' '],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[' ', 'X', 'X', ' ', ' ', ' ', ' ', ' '],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[' ', ' ', 'O', 'X', 'X', ' ', ' ', ' '],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[' ', ' ', 'O', 'O', ' ', ' ', ' ', ' '],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[' ', ' ', ' ', ' ', ' ', ' ', ' ', ' '],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[' ', ' ', ' ', ' ', ' ', ' ', ' ', ' ']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]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51" name="Table 50"/>
          <p:cNvGraphicFramePr>
            <a:graphicFrameLocks noGrp="1"/>
          </p:cNvGraphicFramePr>
          <p:nvPr>
            <p:extLst/>
          </p:nvPr>
        </p:nvGraphicFramePr>
        <p:xfrm>
          <a:off x="1250399" y="2524062"/>
          <a:ext cx="3408104" cy="2344902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426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6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6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6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6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6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60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0817"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17"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17"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817"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817"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817"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52" name="Straight Arrow Connector 51"/>
          <p:cNvCxnSpPr/>
          <p:nvPr/>
        </p:nvCxnSpPr>
        <p:spPr>
          <a:xfrm flipV="1">
            <a:off x="1250399" y="2199972"/>
            <a:ext cx="0" cy="2668992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1250399" y="4868964"/>
            <a:ext cx="3722225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291000" y="4868963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"/>
              </a:rPr>
              <a:t>0 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38366" y="4499631"/>
            <a:ext cx="411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"/>
              </a:rPr>
              <a:t>0 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838200" y="4104517"/>
            <a:ext cx="411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"/>
              </a:rPr>
              <a:t>1 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38200" y="3709403"/>
            <a:ext cx="411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"/>
              </a:rPr>
              <a:t>2 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38200" y="3314289"/>
            <a:ext cx="411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"/>
              </a:rPr>
              <a:t>3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838200" y="2919175"/>
            <a:ext cx="411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"/>
              </a:rPr>
              <a:t>4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838200" y="2524061"/>
            <a:ext cx="411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"/>
              </a:rPr>
              <a:t>5 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688353" y="4868963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"/>
              </a:rPr>
              <a:t>1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126308" y="4877620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"/>
              </a:rPr>
              <a:t>2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564263" y="4868963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"/>
              </a:rPr>
              <a:t>3 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002218" y="4868963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"/>
              </a:rPr>
              <a:t>4 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440173" y="4877620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"/>
              </a:rPr>
              <a:t>5 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878128" y="4868963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"/>
              </a:rPr>
              <a:t>6 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316084" y="4868963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"/>
              </a:rPr>
              <a:t>7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972624" y="4638130"/>
            <a:ext cx="411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b="1" dirty="0">
                <a:latin typeface="Courier"/>
              </a:rPr>
              <a:t>x</a:t>
            </a:r>
            <a:r>
              <a:rPr lang="sv-SE" dirty="0">
                <a:latin typeface="Courier"/>
              </a:rPr>
              <a:t> 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050342" y="1741834"/>
            <a:ext cx="411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b="1" dirty="0">
                <a:latin typeface="Courier"/>
              </a:rPr>
              <a:t>y</a:t>
            </a:r>
            <a:r>
              <a:rPr lang="sv-SE" dirty="0">
                <a:latin typeface="Courier"/>
              </a:rPr>
              <a:t> </a:t>
            </a:r>
          </a:p>
        </p:txBody>
      </p:sp>
      <p:sp>
        <p:nvSpPr>
          <p:cNvPr id="70" name="Content Placeholder 2"/>
          <p:cNvSpPr>
            <a:spLocks noGrp="1"/>
          </p:cNvSpPr>
          <p:nvPr>
            <p:ph idx="1"/>
          </p:nvPr>
        </p:nvSpPr>
        <p:spPr>
          <a:xfrm>
            <a:off x="1291000" y="1820229"/>
            <a:ext cx="3367503" cy="480131"/>
          </a:xfr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sv-SE" dirty="0"/>
              <a:t>5 in a row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726924" y="2919175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X 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143590" y="2919175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X 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564263" y="3314289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X 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990197" y="3314289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X 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143590" y="3703639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O 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143589" y="3322734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O 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575838" y="3707721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O </a:t>
            </a:r>
          </a:p>
        </p:txBody>
      </p:sp>
    </p:spTree>
    <p:extLst>
      <p:ext uri="{BB962C8B-B14F-4D97-AF65-F5344CB8AC3E}">
        <p14:creationId xmlns:p14="http://schemas.microsoft.com/office/powerpoint/2010/main" val="336495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Modelling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6423949" y="1022542"/>
            <a:ext cx="4929851" cy="523220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game = 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'width': 8,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'height': 6,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'board': 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(1, 4): 'X',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(2, 3): 'O',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(2, 4): 'X',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(2, 2): 'O',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(3, 3): 'X',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(3, 2): 'O',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(4, 3): 'X'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51" name="Table 50"/>
          <p:cNvGraphicFramePr>
            <a:graphicFrameLocks noGrp="1"/>
          </p:cNvGraphicFramePr>
          <p:nvPr>
            <p:extLst/>
          </p:nvPr>
        </p:nvGraphicFramePr>
        <p:xfrm>
          <a:off x="1250399" y="2524062"/>
          <a:ext cx="3408104" cy="2344902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426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6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6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6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6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6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60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0817"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17"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17"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817"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817"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817"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52" name="Straight Arrow Connector 51"/>
          <p:cNvCxnSpPr/>
          <p:nvPr/>
        </p:nvCxnSpPr>
        <p:spPr>
          <a:xfrm flipV="1">
            <a:off x="1250399" y="2199972"/>
            <a:ext cx="0" cy="2668992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1250399" y="4868964"/>
            <a:ext cx="3722225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291000" y="4868963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"/>
              </a:rPr>
              <a:t>0 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38366" y="4499631"/>
            <a:ext cx="411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"/>
              </a:rPr>
              <a:t>0 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838200" y="4104517"/>
            <a:ext cx="411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"/>
              </a:rPr>
              <a:t>1 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38200" y="3709403"/>
            <a:ext cx="411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"/>
              </a:rPr>
              <a:t>2 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38200" y="3314289"/>
            <a:ext cx="411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"/>
              </a:rPr>
              <a:t>3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838200" y="2919175"/>
            <a:ext cx="411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"/>
              </a:rPr>
              <a:t>4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838200" y="2524061"/>
            <a:ext cx="411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"/>
              </a:rPr>
              <a:t>5 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688353" y="4868963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"/>
              </a:rPr>
              <a:t>1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126308" y="4877620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"/>
              </a:rPr>
              <a:t>2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564263" y="4868963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"/>
              </a:rPr>
              <a:t>3 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002218" y="4868963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"/>
              </a:rPr>
              <a:t>4 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440173" y="4877620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"/>
              </a:rPr>
              <a:t>5 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878128" y="4868963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"/>
              </a:rPr>
              <a:t>6 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316084" y="4868963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"/>
              </a:rPr>
              <a:t>7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972624" y="4638130"/>
            <a:ext cx="411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b="1" dirty="0">
                <a:latin typeface="Courier"/>
              </a:rPr>
              <a:t>x</a:t>
            </a:r>
            <a:r>
              <a:rPr lang="sv-SE" dirty="0">
                <a:latin typeface="Courier"/>
              </a:rPr>
              <a:t> 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050342" y="1741834"/>
            <a:ext cx="411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b="1" dirty="0">
                <a:latin typeface="Courier"/>
              </a:rPr>
              <a:t>y</a:t>
            </a:r>
            <a:r>
              <a:rPr lang="sv-SE" dirty="0">
                <a:latin typeface="Courier"/>
              </a:rPr>
              <a:t> </a:t>
            </a:r>
          </a:p>
        </p:txBody>
      </p:sp>
      <p:sp>
        <p:nvSpPr>
          <p:cNvPr id="70" name="Content Placeholder 2"/>
          <p:cNvSpPr>
            <a:spLocks noGrp="1"/>
          </p:cNvSpPr>
          <p:nvPr>
            <p:ph idx="1"/>
          </p:nvPr>
        </p:nvSpPr>
        <p:spPr>
          <a:xfrm>
            <a:off x="1291000" y="1820229"/>
            <a:ext cx="3367503" cy="480131"/>
          </a:xfr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sv-SE" dirty="0"/>
              <a:t>5 in a row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726924" y="2919175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X 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143590" y="2919175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X 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564263" y="3314289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X 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990197" y="3314289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X 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143590" y="3703639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O 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143589" y="3322734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O 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575838" y="3707721"/>
            <a:ext cx="34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O </a:t>
            </a:r>
          </a:p>
        </p:txBody>
      </p:sp>
    </p:spTree>
    <p:extLst>
      <p:ext uri="{BB962C8B-B14F-4D97-AF65-F5344CB8AC3E}">
        <p14:creationId xmlns:p14="http://schemas.microsoft.com/office/powerpoint/2010/main" val="1611881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/>
      <p:bldP spid="73" grpId="0"/>
      <p:bldP spid="74" grpId="0"/>
      <p:bldP spid="75" grpId="0"/>
      <p:bldP spid="76" grpId="0"/>
      <p:bldP spid="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modelling?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07360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/>
              <a:t>Representing data.</a:t>
            </a:r>
          </a:p>
          <a:p>
            <a:r>
              <a:rPr lang="en-US" dirty="0"/>
              <a:t>Represent the age of a human?</a:t>
            </a:r>
          </a:p>
          <a:p>
            <a:pPr lvl="1"/>
            <a:r>
              <a:rPr lang="en-US" dirty="0"/>
              <a:t>Use an integer.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age = 10</a:t>
            </a:r>
          </a:p>
          <a:p>
            <a:r>
              <a:rPr lang="en-US" dirty="0"/>
              <a:t>Represent the name of a human?</a:t>
            </a:r>
          </a:p>
          <a:p>
            <a:pPr lvl="1"/>
            <a:r>
              <a:rPr lang="en-US" dirty="0"/>
              <a:t>Use a string.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 = "Alice"</a:t>
            </a:r>
          </a:p>
          <a:p>
            <a:r>
              <a:rPr lang="en-US" dirty="0"/>
              <a:t>Represent whether a human is dead or alive?</a:t>
            </a:r>
          </a:p>
          <a:p>
            <a:pPr lvl="1"/>
            <a:r>
              <a:rPr lang="en-US" dirty="0"/>
              <a:t>Use a </a:t>
            </a:r>
            <a:r>
              <a:rPr lang="en-US" dirty="0" err="1"/>
              <a:t>boolean</a:t>
            </a:r>
            <a:r>
              <a:rPr lang="en-US" dirty="0"/>
              <a:t>.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alive = True</a:t>
            </a:r>
          </a:p>
        </p:txBody>
      </p:sp>
    </p:spTree>
    <p:extLst>
      <p:ext uri="{BB962C8B-B14F-4D97-AF65-F5344CB8AC3E}">
        <p14:creationId xmlns:p14="http://schemas.microsoft.com/office/powerpoint/2010/main" val="368459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modelling?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94803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/>
              <a:t>Representing data.</a:t>
            </a:r>
          </a:p>
          <a:p>
            <a:r>
              <a:rPr lang="en-US" dirty="0"/>
              <a:t>Represent a circle?</a:t>
            </a:r>
          </a:p>
          <a:p>
            <a:pPr lvl="1"/>
            <a:r>
              <a:rPr lang="en-US" dirty="0"/>
              <a:t>Use an integer.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radius = 10</a:t>
            </a:r>
          </a:p>
          <a:p>
            <a:r>
              <a:rPr lang="en-US" dirty="0"/>
              <a:t>Represent a circle with a color?</a:t>
            </a:r>
          </a:p>
          <a:p>
            <a:pPr lvl="1"/>
            <a:r>
              <a:rPr lang="en-US" dirty="0"/>
              <a:t>Use multiple values.</a:t>
            </a:r>
          </a:p>
          <a:p>
            <a:pPr lvl="1"/>
            <a:r>
              <a:rPr lang="en-US" dirty="0" err="1">
                <a:latin typeface="Courier"/>
              </a:rPr>
              <a:t>circle_radius</a:t>
            </a:r>
            <a:r>
              <a:rPr lang="en-US" dirty="0">
                <a:latin typeface="Courier"/>
              </a:rPr>
              <a:t> = 10</a:t>
            </a:r>
          </a:p>
          <a:p>
            <a:pPr lvl="1"/>
            <a:r>
              <a:rPr lang="en-US" dirty="0" err="1">
                <a:latin typeface="Courier"/>
              </a:rPr>
              <a:t>circle_color</a:t>
            </a:r>
            <a:r>
              <a:rPr lang="en-US" dirty="0">
                <a:latin typeface="Courier"/>
              </a:rPr>
              <a:t> = "red"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B241A45-6EFE-416E-90CC-7108FF292645}"/>
              </a:ext>
            </a:extLst>
          </p:cNvPr>
          <p:cNvSpPr/>
          <p:nvPr/>
        </p:nvSpPr>
        <p:spPr>
          <a:xfrm>
            <a:off x="7642261" y="1825625"/>
            <a:ext cx="1561672" cy="1561672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062C516-56FC-4D1E-B195-61ED7E7862C5}"/>
              </a:ext>
            </a:extLst>
          </p:cNvPr>
          <p:cNvSpPr/>
          <p:nvPr/>
        </p:nvSpPr>
        <p:spPr>
          <a:xfrm>
            <a:off x="7642261" y="3893693"/>
            <a:ext cx="1561672" cy="156167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0AC96B8-D2DA-4D77-8209-1D10465574BE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7642261" y="2606461"/>
            <a:ext cx="780836" cy="0"/>
          </a:xfrm>
          <a:prstGeom prst="line">
            <a:avLst/>
          </a:prstGeom>
          <a:ln w="38100" cap="sq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17D1A9B-52F2-4D7E-8648-DDE8722B119A}"/>
              </a:ext>
            </a:extLst>
          </p:cNvPr>
          <p:cNvCxnSpPr>
            <a:cxnSpLocks/>
          </p:cNvCxnSpPr>
          <p:nvPr/>
        </p:nvCxnSpPr>
        <p:spPr>
          <a:xfrm>
            <a:off x="7632753" y="2578383"/>
            <a:ext cx="0" cy="64453"/>
          </a:xfrm>
          <a:prstGeom prst="line">
            <a:avLst/>
          </a:prstGeom>
          <a:ln w="38100" cap="sq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F47F1D4-7AB6-463B-98C1-431C473F5F06}"/>
              </a:ext>
            </a:extLst>
          </p:cNvPr>
          <p:cNvCxnSpPr>
            <a:cxnSpLocks/>
          </p:cNvCxnSpPr>
          <p:nvPr/>
        </p:nvCxnSpPr>
        <p:spPr>
          <a:xfrm>
            <a:off x="8425099" y="2578383"/>
            <a:ext cx="0" cy="64453"/>
          </a:xfrm>
          <a:prstGeom prst="line">
            <a:avLst/>
          </a:prstGeom>
          <a:ln w="38100" cap="sq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5987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Grouping</a:t>
            </a:r>
            <a:r>
              <a:rPr lang="sv-SE" dirty="0"/>
              <a:t>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dirty="0" err="1"/>
              <a:t>Use</a:t>
            </a:r>
            <a:r>
              <a:rPr lang="sv-SE" dirty="0"/>
              <a:t> </a:t>
            </a:r>
            <a:r>
              <a:rPr lang="sv-SE" dirty="0" err="1"/>
              <a:t>dicts</a:t>
            </a:r>
            <a:r>
              <a:rPr lang="sv-SE" dirty="0"/>
              <a:t> to </a:t>
            </a:r>
            <a:r>
              <a:rPr lang="sv-SE" dirty="0" err="1"/>
              <a:t>group</a:t>
            </a:r>
            <a:r>
              <a:rPr lang="sv-SE" dirty="0"/>
              <a:t> data </a:t>
            </a:r>
            <a:r>
              <a:rPr lang="sv-SE" dirty="0" err="1"/>
              <a:t>together</a:t>
            </a:r>
            <a:r>
              <a:rPr lang="sv-SE" dirty="0"/>
              <a:t>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942004" y="3880177"/>
            <a:ext cx="7955973" cy="170431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human_name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"Alice"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human_age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10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human_city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"Atlanta"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print_human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human_name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human_age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human_city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224597" y="2162142"/>
            <a:ext cx="3401291" cy="2570191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glow rad="139700">
              <a:schemeClr val="bg1">
                <a:lumMod val="8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 = 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'name': "Alice",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'age': 10,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'city': "Atlanta"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print_human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(human)</a:t>
            </a:r>
          </a:p>
        </p:txBody>
      </p:sp>
    </p:spTree>
    <p:extLst>
      <p:ext uri="{BB962C8B-B14F-4D97-AF65-F5344CB8AC3E}">
        <p14:creationId xmlns:p14="http://schemas.microsoft.com/office/powerpoint/2010/main" val="130151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Grouping</a:t>
            </a:r>
            <a:r>
              <a:rPr lang="sv-SE" dirty="0"/>
              <a:t>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dirty="0" err="1"/>
              <a:t>Use</a:t>
            </a:r>
            <a:r>
              <a:rPr lang="sv-SE" dirty="0"/>
              <a:t> </a:t>
            </a:r>
            <a:r>
              <a:rPr lang="sv-SE" dirty="0" err="1"/>
              <a:t>dicts</a:t>
            </a:r>
            <a:r>
              <a:rPr lang="sv-SE" dirty="0"/>
              <a:t> to </a:t>
            </a:r>
            <a:r>
              <a:rPr lang="sv-SE" dirty="0" err="1"/>
              <a:t>group</a:t>
            </a:r>
            <a:r>
              <a:rPr lang="sv-SE" dirty="0"/>
              <a:t> data </a:t>
            </a:r>
            <a:r>
              <a:rPr lang="sv-SE" dirty="0" err="1"/>
              <a:t>together</a:t>
            </a:r>
            <a:r>
              <a:rPr lang="sv-SE" dirty="0"/>
              <a:t>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942004" y="3880177"/>
            <a:ext cx="7955973" cy="170431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date_year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2016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date_month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date_day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16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print_date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date_year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date_month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date_day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224597" y="2162142"/>
            <a:ext cx="3401291" cy="2570191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glow rad="139700">
              <a:schemeClr val="bg1">
                <a:lumMod val="8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 = 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'year': 2016,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'month': 3,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'day': 16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print_date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(date)</a:t>
            </a:r>
          </a:p>
        </p:txBody>
      </p:sp>
    </p:spTree>
    <p:extLst>
      <p:ext uri="{BB962C8B-B14F-4D97-AF65-F5344CB8AC3E}">
        <p14:creationId xmlns:p14="http://schemas.microsoft.com/office/powerpoint/2010/main" val="3953455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141597" cy="1325563"/>
          </a:xfrm>
        </p:spPr>
        <p:txBody>
          <a:bodyPr/>
          <a:lstStyle/>
          <a:p>
            <a:r>
              <a:rPr lang="sv-SE" dirty="0"/>
              <a:t>Dictionaries VS Lists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49170" y="1690687"/>
            <a:ext cx="3718016" cy="199798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 = 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'name': "Alice",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'age': 10,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'city': "Atlanta"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018713" y="1690686"/>
            <a:ext cx="3718016" cy="199798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 = [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"Alice",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10,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"Atlanta"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808806" y="4036274"/>
            <a:ext cx="4927923" cy="239552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print_human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(human):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print(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human[0]+" comes from "+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human[2]+" and is "+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(human[1])+" years old."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)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49170" y="4036274"/>
            <a:ext cx="5530770" cy="239552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print_human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(human):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print(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human['name']+" comes from "+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human['city']+" and is "+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(human['age'])+" years old."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)</a:t>
            </a:r>
          </a:p>
        </p:txBody>
      </p:sp>
    </p:spTree>
    <p:extLst>
      <p:ext uri="{BB962C8B-B14F-4D97-AF65-F5344CB8AC3E}">
        <p14:creationId xmlns:p14="http://schemas.microsoft.com/office/powerpoint/2010/main" val="1290705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uiExpand="1" build="p" animBg="1"/>
      <p:bldP spid="9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General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170" y="1820229"/>
            <a:ext cx="10515600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dirty="0"/>
              <a:t>Use a dict to represent a single entity.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49170" y="2429901"/>
            <a:ext cx="3146384" cy="199798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 = 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'name': "Alice",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'age': 10,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'city': "Atlanta"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384712" y="4569000"/>
            <a:ext cx="7340443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sv-SE" dirty="0"/>
              <a:t>Use a list to represent a collection of entities.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900670" y="2441476"/>
            <a:ext cx="7824486" cy="199028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humans = [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{'name': "Alice", 'age': 10, 'city': "Atlanta"},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{'name': "Belle", 'age': 15, 'city': "Bilbao"},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{'name': "Clair", 'age': 20, 'city': "Chicago"}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4207495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  <p:bldP spid="6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 structure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E99C80-F21D-4B40-97F9-D41CD16060B5}"/>
              </a:ext>
            </a:extLst>
          </p:cNvPr>
          <p:cNvSpPr/>
          <p:nvPr/>
        </p:nvSpPr>
        <p:spPr>
          <a:xfrm>
            <a:off x="1205273" y="1776164"/>
            <a:ext cx="3139314" cy="1084081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The data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A2B6AAF-9A7A-4E74-BA94-1FF65DB4E85E}"/>
              </a:ext>
            </a:extLst>
          </p:cNvPr>
          <p:cNvSpPr/>
          <p:nvPr/>
        </p:nvSpPr>
        <p:spPr>
          <a:xfrm>
            <a:off x="1205273" y="2935698"/>
            <a:ext cx="3139314" cy="1084081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Computations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ED52463-159A-406F-9590-6C28A4C194CC}"/>
              </a:ext>
            </a:extLst>
          </p:cNvPr>
          <p:cNvSpPr/>
          <p:nvPr/>
        </p:nvSpPr>
        <p:spPr>
          <a:xfrm>
            <a:off x="1205273" y="4095232"/>
            <a:ext cx="3139314" cy="1084081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User Interface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C38ABAA8-D76E-4C1A-83B5-D53A770658D7}"/>
              </a:ext>
            </a:extLst>
          </p:cNvPr>
          <p:cNvSpPr txBox="1">
            <a:spLocks/>
          </p:cNvSpPr>
          <p:nvPr/>
        </p:nvSpPr>
        <p:spPr>
          <a:xfrm>
            <a:off x="4542741" y="2129691"/>
            <a:ext cx="647976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ages = [43, 47, 10, 7, 3]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06F4C233-D9DD-4840-80D2-3B77EA810A66}"/>
              </a:ext>
            </a:extLst>
          </p:cNvPr>
          <p:cNvSpPr txBox="1">
            <a:spLocks/>
          </p:cNvSpPr>
          <p:nvPr/>
        </p:nvSpPr>
        <p:spPr>
          <a:xfrm>
            <a:off x="4542741" y="3086605"/>
            <a:ext cx="6479765" cy="7822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average(numbers):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sum(numbers)/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(numbers)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D74106AD-5C0E-4791-A6E8-40E95709EAED}"/>
              </a:ext>
            </a:extLst>
          </p:cNvPr>
          <p:cNvSpPr txBox="1">
            <a:spLocks/>
          </p:cNvSpPr>
          <p:nvPr/>
        </p:nvSpPr>
        <p:spPr>
          <a:xfrm>
            <a:off x="4542741" y="4456452"/>
            <a:ext cx="645736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print("Average age: "+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(average(ages)))</a:t>
            </a:r>
          </a:p>
        </p:txBody>
      </p:sp>
    </p:spTree>
    <p:extLst>
      <p:ext uri="{BB962C8B-B14F-4D97-AF65-F5344CB8AC3E}">
        <p14:creationId xmlns:p14="http://schemas.microsoft.com/office/powerpoint/2010/main" val="3922084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18" grpId="0" animBg="1"/>
      <p:bldP spid="19" grpId="0" build="p" animBg="1"/>
      <p:bldP spid="20" grpId="0" animBg="1"/>
    </p:bldLst>
  </p:timing>
</p:sld>
</file>

<file path=ppt/theme/theme1.xml><?xml version="1.0" encoding="utf-8"?>
<a:theme xmlns:a="http://schemas.openxmlformats.org/drawingml/2006/main" name="JU Grå">
  <a:themeElements>
    <a:clrScheme name="Custom 5">
      <a:dk1>
        <a:srgbClr val="000000"/>
      </a:dk1>
      <a:lt1>
        <a:srgbClr val="FFFFFF"/>
      </a:lt1>
      <a:dk2>
        <a:srgbClr val="003865"/>
      </a:dk2>
      <a:lt2>
        <a:srgbClr val="EBEBDF"/>
      </a:lt2>
      <a:accent1>
        <a:srgbClr val="961B81"/>
      </a:accent1>
      <a:accent2>
        <a:srgbClr val="FFB500"/>
      </a:accent2>
      <a:accent3>
        <a:srgbClr val="003865"/>
      </a:accent3>
      <a:accent4>
        <a:srgbClr val="EBEBDF"/>
      </a:accent4>
      <a:accent5>
        <a:srgbClr val="009CDE"/>
      </a:accent5>
      <a:accent6>
        <a:srgbClr val="007A33"/>
      </a:accent6>
      <a:hlink>
        <a:srgbClr val="EBEBDF"/>
      </a:hlink>
      <a:folHlink>
        <a:srgbClr val="EBEBDF"/>
      </a:folHlink>
    </a:clrScheme>
    <a:fontScheme name="Custom 1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7966</TotalTime>
  <Words>1780</Words>
  <Application>Microsoft Office PowerPoint</Application>
  <PresentationFormat>Widescreen</PresentationFormat>
  <Paragraphs>375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BentonSans Medium</vt:lpstr>
      <vt:lpstr>BentonSans Regular</vt:lpstr>
      <vt:lpstr>Calibri</vt:lpstr>
      <vt:lpstr>Courier</vt:lpstr>
      <vt:lpstr>Courier New</vt:lpstr>
      <vt:lpstr>Georgia</vt:lpstr>
      <vt:lpstr>JU Grå</vt:lpstr>
      <vt:lpstr>PowerPoint Presentation</vt:lpstr>
      <vt:lpstr>Modelling in Python</vt:lpstr>
      <vt:lpstr>What is modelling?</vt:lpstr>
      <vt:lpstr>What is modelling?</vt:lpstr>
      <vt:lpstr>Grouping data</vt:lpstr>
      <vt:lpstr>Grouping data</vt:lpstr>
      <vt:lpstr>Dictionaries VS Lists</vt:lpstr>
      <vt:lpstr>General guidelines</vt:lpstr>
      <vt:lpstr>Program structure</vt:lpstr>
      <vt:lpstr>Complex data</vt:lpstr>
      <vt:lpstr>Complex data</vt:lpstr>
      <vt:lpstr>Complex data</vt:lpstr>
      <vt:lpstr>Complex data</vt:lpstr>
      <vt:lpstr>Modeling examples</vt:lpstr>
      <vt:lpstr>Modeling examples</vt:lpstr>
      <vt:lpstr>Modeling examples</vt:lpstr>
      <vt:lpstr>Modelling</vt:lpstr>
      <vt:lpstr>Modelling</vt:lpstr>
      <vt:lpstr>Modelling</vt:lpstr>
      <vt:lpstr>Modelling</vt:lpstr>
      <vt:lpstr>Modelling</vt:lpstr>
    </vt:vector>
  </TitlesOfParts>
  <Company>Jönköping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Oskar Pollack</dc:creator>
  <cp:lastModifiedBy>Peter Larsson-Green</cp:lastModifiedBy>
  <cp:revision>226</cp:revision>
  <dcterms:created xsi:type="dcterms:W3CDTF">2015-07-17T09:22:03Z</dcterms:created>
  <dcterms:modified xsi:type="dcterms:W3CDTF">2018-11-19T08:55:07Z</dcterms:modified>
</cp:coreProperties>
</file>