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56" r:id="rId2"/>
    <p:sldId id="412" r:id="rId3"/>
    <p:sldId id="415" r:id="rId4"/>
    <p:sldId id="41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3" r:id="rId14"/>
    <p:sldId id="285" r:id="rId15"/>
    <p:sldId id="270" r:id="rId16"/>
    <p:sldId id="267" r:id="rId17"/>
    <p:sldId id="268" r:id="rId18"/>
    <p:sldId id="417" r:id="rId19"/>
    <p:sldId id="418" r:id="rId2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8C00"/>
    <a:srgbClr val="787878"/>
    <a:srgbClr val="DE9F00"/>
    <a:srgbClr val="C88F00"/>
    <a:srgbClr val="006E9A"/>
    <a:srgbClr val="007EB0"/>
    <a:srgbClr val="FFB500"/>
    <a:srgbClr val="003865"/>
    <a:srgbClr val="961B81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842" autoAdjust="0"/>
  </p:normalViewPr>
  <p:slideViewPr>
    <p:cSldViewPr snapToGrid="0">
      <p:cViewPr varScale="1">
        <p:scale>
          <a:sx n="63" d="100"/>
          <a:sy n="63" d="100"/>
        </p:scale>
        <p:origin x="764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5E8AE-67CB-425F-A941-9EF2C260E158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D9500-0E6C-49D5-A107-84DBCD3E4A1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2977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2018-11-27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BentonSans Medium" panose="02000603000000020004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BentonSans Regular" panose="02000503000000020004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constructor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5130114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Circle: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__init__(self, radius):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self.radius = radius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199" y="3512686"/>
            <a:ext cx="5130115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small_circle = Circle(10)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small_circle.radius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big_circle = Circle(200)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big_circle.radius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58465" y="1690687"/>
            <a:ext cx="4895335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Circle: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self.radius = 10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454346" y="3512686"/>
            <a:ext cx="4895335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circle_a.radius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circle_b.radius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57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Methods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641376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Circle: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__init__(self, radius):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self.radius = radius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get_area(self):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(self.radius ** 2) * 3.14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get_perimeter(self):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self.radius * 2 * 3.14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38200" y="4969348"/>
            <a:ext cx="10641376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my_circle = Circle(30)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my_circle.get_area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     #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2826.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my_circle.get_perimeter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#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188.4.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63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641376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Rectangle: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__init__(self, width, height):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self.width = width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self.height = height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get_area(self):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self.width * self.height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get_perimeter(self):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self.width*2 + self.height*2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38200" y="5379656"/>
            <a:ext cx="10641376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 = Rectangle(10, 20)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rectangle.get_area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     #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200.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rectangle.get_perimeter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 #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60.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84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9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Example - Calculator lab 3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41CB735-E6FD-4E59-A201-40BA201F7864}"/>
              </a:ext>
            </a:extLst>
          </p:cNvPr>
          <p:cNvSpPr txBox="1">
            <a:spLocks/>
          </p:cNvSpPr>
          <p:nvPr/>
        </p:nvSpPr>
        <p:spPr>
          <a:xfrm>
            <a:off x="838200" y="1690688"/>
            <a:ext cx="5826760" cy="3206006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initial memory value: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operation (add/sub/quit):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operand: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is stored in memory.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operation (add/sub/quit):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sub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operand: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15 is stored in memory.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Enter operation (add/sub/quit):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quit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37FA6B-9D83-4F43-9DEB-47F28E476E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49088"/>
            <a:ext cx="8834120" cy="1273169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We can use a class to represent the calculator.</a:t>
            </a:r>
          </a:p>
          <a:p>
            <a:pPr lvl="1"/>
            <a:r>
              <a:rPr lang="en-US" noProof="0" dirty="0"/>
              <a:t>Need to keep track of the memory value.</a:t>
            </a:r>
          </a:p>
          <a:p>
            <a:pPr lvl="1"/>
            <a:r>
              <a:rPr lang="en-US" dirty="0">
                <a:latin typeface="Georgia" panose="02040502050405020303" pitchFamily="18" charset="0"/>
              </a:rPr>
              <a:t>Need to be able to change the memory value (add/sub).</a:t>
            </a:r>
            <a:endParaRPr lang="en-US" noProof="0" dirty="0">
              <a:latin typeface="Georgia" panose="02040502050405020303" pitchFamily="18" charset="0"/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D910D83-37D6-4634-992E-071338096BBA}"/>
              </a:ext>
            </a:extLst>
          </p:cNvPr>
          <p:cNvSpPr txBox="1">
            <a:spLocks/>
          </p:cNvSpPr>
          <p:nvPr/>
        </p:nvSpPr>
        <p:spPr>
          <a:xfrm>
            <a:off x="7223759" y="3036571"/>
            <a:ext cx="4130041" cy="169584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Calculator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calc.add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calc.subtract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calc.get_memory_value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9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8" grpId="0" uiExpand="1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Calculator lab 3</a:t>
            </a:r>
            <a:endParaRPr lang="en-US" noProof="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838200" y="1690688"/>
            <a:ext cx="7870371" cy="3860544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Calculator: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__(self,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initial_memory_value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self.memory_value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initial_memory_value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add(self, operand):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self.memory_value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operand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subtract(self, operand):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self.memory_value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-= operand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get_memory_value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self.memory_value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BCB8B9C1-C08D-46ED-982F-BFF36A01B259}"/>
              </a:ext>
            </a:extLst>
          </p:cNvPr>
          <p:cNvSpPr txBox="1">
            <a:spLocks/>
          </p:cNvSpPr>
          <p:nvPr/>
        </p:nvSpPr>
        <p:spPr>
          <a:xfrm>
            <a:off x="7223759" y="3036571"/>
            <a:ext cx="4130041" cy="1695849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Calculator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(0)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calc.add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(20)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calc.subtract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(5)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calc.get_memory_value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501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Calculator lab 3</a:t>
            </a:r>
            <a:endParaRPr lang="en-US" noProof="0" dirty="0"/>
          </a:p>
        </p:txBody>
      </p:sp>
      <p:sp>
        <p:nvSpPr>
          <p:cNvPr id="9" name="Content Placeholder 3"/>
          <p:cNvSpPr txBox="1">
            <a:spLocks/>
          </p:cNvSpPr>
          <p:nvPr/>
        </p:nvSpPr>
        <p:spPr>
          <a:xfrm>
            <a:off x="738052" y="1665913"/>
            <a:ext cx="10715897" cy="482696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initial_memory_value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(input("Enter initial memory value: "))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calculator = Calculator(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initial_memory_value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operation = ""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operation != "quit":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operation = input("Enter operation (add/sub/quit): ")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operation != "quit":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operand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(input("Enter operand: "))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operation == "add":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calculator.add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(operand)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operation == "sub":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calculator.subtract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(operand)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calculator.get_memory_value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())+" is stored in memory.")</a:t>
            </a:r>
          </a:p>
        </p:txBody>
      </p:sp>
    </p:spTree>
    <p:extLst>
      <p:ext uri="{BB962C8B-B14F-4D97-AF65-F5344CB8AC3E}">
        <p14:creationId xmlns:p14="http://schemas.microsoft.com/office/powerpoint/2010/main" val="18325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Dice Example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Dice: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self.roll()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roll(self):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from random import randint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self.number_of_pips = randint(1, 6)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200" y="4532741"/>
            <a:ext cx="10515600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 = Dice()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 got: "+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dice.number_of_pips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)+".")</a:t>
            </a:r>
          </a:p>
          <a:p>
            <a:pPr marL="0" indent="0">
              <a:buNone/>
            </a:pP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dice.roll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You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got: "+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dice.number_of_pips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)+".")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5913120" y="1330115"/>
            <a:ext cx="5992441" cy="19902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import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randint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dice_value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randint(1, 6)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 got: "+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dice_value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)+".")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dice_value = randint(1, 6)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print("You got "+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dice_value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)+".")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8" grpId="0" build="p" animBg="1"/>
      <p:bldP spid="6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Dice Example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53461" y="1690688"/>
            <a:ext cx="6135476" cy="4429418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SetOfDice: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__init__(self, number_of_dice):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self.dice_list = []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i in range(number_of_dice):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self.dice_list.append(Dice())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get_number_of_ones(self):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count = 0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dice in self.dice_list: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if dice.number_of_pips == 1: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count += 1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count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5739786" y="3783893"/>
            <a:ext cx="6452213" cy="1990288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set_of_dice = SetOfDice(5)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set_of_dice.get_number_of_ones() == 0: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print("Nice!")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print("That's too bad.")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3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8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Room Example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10515600" cy="280846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Room: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__init__(self,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side_length_1, side_length_2):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self.name 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endParaRPr lang="sv-SE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self.side_length_1 = side_length_1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self.side_length_2 = side_length_2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get_area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self.side_length_1 * self.side_length_2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D5493C0-4999-4106-86DB-BC8FC6F87BFA}"/>
              </a:ext>
            </a:extLst>
          </p:cNvPr>
          <p:cNvSpPr txBox="1">
            <a:spLocks/>
          </p:cNvSpPr>
          <p:nvPr/>
        </p:nvSpPr>
        <p:spPr>
          <a:xfrm>
            <a:off x="838200" y="4776179"/>
            <a:ext cx="10515600" cy="1592744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room1 = Room("Kitchen", 7, 5)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print(room1.name+" is "+str(room1.get_area()+" m^2 big."))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room2 = Room("Bed Room", 3, 4)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print(room2.name+" is "+str(room2.get_area()+" m^2 big."))</a:t>
            </a:r>
          </a:p>
        </p:txBody>
      </p:sp>
    </p:spTree>
    <p:extLst>
      <p:ext uri="{BB962C8B-B14F-4D97-AF65-F5344CB8AC3E}">
        <p14:creationId xmlns:p14="http://schemas.microsoft.com/office/powerpoint/2010/main" val="2317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House Example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4485640" cy="402417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House: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self.rooms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add_room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self.rooms.append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get_area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self.rooms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room.get_area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v-SE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v-SE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sum</a:t>
            </a:r>
            <a:endParaRPr lang="en-US" sz="20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D5493C0-4999-4106-86DB-BC8FC6F87BFA}"/>
              </a:ext>
            </a:extLst>
          </p:cNvPr>
          <p:cNvSpPr txBox="1">
            <a:spLocks/>
          </p:cNvSpPr>
          <p:nvPr/>
        </p:nvSpPr>
        <p:spPr>
          <a:xfrm>
            <a:off x="5603240" y="1690688"/>
            <a:ext cx="6436360" cy="1997983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glow rad="139700">
              <a:schemeClr val="bg1">
                <a:lumMod val="8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my_house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House()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my_house.add_room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(Room("Kitchen", 7, 5))</a:t>
            </a:r>
          </a:p>
          <a:p>
            <a:pPr marL="0" indent="0">
              <a:buNone/>
            </a:pP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my_house.add_room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(Room("Bed Room", 3, 4))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area =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my_house.get_area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print("Area of my house: "+str(area)+".")</a:t>
            </a:r>
          </a:p>
        </p:txBody>
      </p:sp>
    </p:spTree>
    <p:extLst>
      <p:ext uri="{BB962C8B-B14F-4D97-AF65-F5344CB8AC3E}">
        <p14:creationId xmlns:p14="http://schemas.microsoft.com/office/powerpoint/2010/main" val="338984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OOP in Python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Jönköping University</a:t>
            </a:r>
          </a:p>
          <a:p>
            <a:r>
              <a:rPr lang="en-US" dirty="0"/>
              <a:t>Autumn 2018</a:t>
            </a:r>
          </a:p>
        </p:txBody>
      </p:sp>
    </p:spTree>
    <p:extLst>
      <p:ext uri="{BB962C8B-B14F-4D97-AF65-F5344CB8AC3E}">
        <p14:creationId xmlns:p14="http://schemas.microsoft.com/office/powerpoint/2010/main" val="1138247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E99C80-F21D-4B40-97F9-D41CD16060B5}"/>
              </a:ext>
            </a:extLst>
          </p:cNvPr>
          <p:cNvSpPr/>
          <p:nvPr/>
        </p:nvSpPr>
        <p:spPr>
          <a:xfrm>
            <a:off x="1205273" y="1776164"/>
            <a:ext cx="3139314" cy="1084081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The data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2B6AAF-9A7A-4E74-BA94-1FF65DB4E85E}"/>
              </a:ext>
            </a:extLst>
          </p:cNvPr>
          <p:cNvSpPr/>
          <p:nvPr/>
        </p:nvSpPr>
        <p:spPr>
          <a:xfrm>
            <a:off x="1205273" y="2935698"/>
            <a:ext cx="3139314" cy="1084081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Computations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ED52463-159A-406F-9590-6C28A4C194CC}"/>
              </a:ext>
            </a:extLst>
          </p:cNvPr>
          <p:cNvSpPr/>
          <p:nvPr/>
        </p:nvSpPr>
        <p:spPr>
          <a:xfrm>
            <a:off x="1205273" y="4095232"/>
            <a:ext cx="3139314" cy="1084081"/>
          </a:xfrm>
          <a:prstGeom prst="rect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User Interface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38ABAA8-D76E-4C1A-83B5-D53A770658D7}"/>
              </a:ext>
            </a:extLst>
          </p:cNvPr>
          <p:cNvSpPr txBox="1">
            <a:spLocks/>
          </p:cNvSpPr>
          <p:nvPr/>
        </p:nvSpPr>
        <p:spPr>
          <a:xfrm>
            <a:off x="4542741" y="2129691"/>
            <a:ext cx="647976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ages = [43, 47, 10, 7, 3]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6F4C233-D9DD-4840-80D2-3B77EA810A66}"/>
              </a:ext>
            </a:extLst>
          </p:cNvPr>
          <p:cNvSpPr txBox="1">
            <a:spLocks/>
          </p:cNvSpPr>
          <p:nvPr/>
        </p:nvSpPr>
        <p:spPr>
          <a:xfrm>
            <a:off x="4542741" y="3086605"/>
            <a:ext cx="6479765" cy="78226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average(numbers):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sum(numbers)/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(numbers)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D74106AD-5C0E-4791-A6E8-40E95709EAED}"/>
              </a:ext>
            </a:extLst>
          </p:cNvPr>
          <p:cNvSpPr txBox="1">
            <a:spLocks/>
          </p:cNvSpPr>
          <p:nvPr/>
        </p:nvSpPr>
        <p:spPr>
          <a:xfrm>
            <a:off x="4542741" y="4456452"/>
            <a:ext cx="6457360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print("Average age: "+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(average(ages)))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43CBAB-2EA6-433F-8E63-96BF3FBCB90F}"/>
              </a:ext>
            </a:extLst>
          </p:cNvPr>
          <p:cNvSpPr txBox="1"/>
          <p:nvPr/>
        </p:nvSpPr>
        <p:spPr>
          <a:xfrm rot="21347936">
            <a:off x="2701475" y="5190252"/>
            <a:ext cx="5203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Object-Oriented Programming keeps</a:t>
            </a:r>
            <a:br>
              <a:rPr lang="en-US" sz="2400" dirty="0"/>
            </a:br>
            <a:r>
              <a:rPr lang="en-US" sz="2400" dirty="0"/>
              <a:t>data and functions together.</a:t>
            </a:r>
          </a:p>
        </p:txBody>
      </p:sp>
    </p:spTree>
    <p:extLst>
      <p:ext uri="{BB962C8B-B14F-4D97-AF65-F5344CB8AC3E}">
        <p14:creationId xmlns:p14="http://schemas.microsoft.com/office/powerpoint/2010/main" val="39220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16" grpId="0" animBg="1"/>
      <p:bldP spid="18" grpId="0" animBg="1"/>
      <p:bldP spid="19" grpId="0" build="p" animBg="1"/>
      <p:bldP spid="20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Modelling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38ABAA8-D76E-4C1A-83B5-D53A770658D7}"/>
              </a:ext>
            </a:extLst>
          </p:cNvPr>
          <p:cNvSpPr txBox="1">
            <a:spLocks/>
          </p:cNvSpPr>
          <p:nvPr/>
        </p:nvSpPr>
        <p:spPr>
          <a:xfrm>
            <a:off x="838201" y="2149608"/>
            <a:ext cx="5135880" cy="361893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humans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{"name": "Alice", "age": 10},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{"name": "Bob", "age": 15}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get_average_age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(humans):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human in humans: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sum += human["age"]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 /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(humans)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5FD73428-9EB6-46FF-BCEA-98E31585EF18}"/>
              </a:ext>
            </a:extLst>
          </p:cNvPr>
          <p:cNvSpPr txBox="1">
            <a:spLocks/>
          </p:cNvSpPr>
          <p:nvPr/>
        </p:nvSpPr>
        <p:spPr>
          <a:xfrm>
            <a:off x="6436361" y="933890"/>
            <a:ext cx="5034279" cy="483465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pets = [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{"type": "dog", "age": 2},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{"type": "cat", "age": 4}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get_average_age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(pets):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sum = 0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for pet in pets: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pet["type"] == "dog":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+= pet["age"] * 7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sum += pet["age"] * 4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sum / </a:t>
            </a:r>
            <a:r>
              <a:rPr lang="en-US" sz="20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0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(pets)</a:t>
            </a:r>
          </a:p>
        </p:txBody>
      </p:sp>
    </p:spTree>
    <p:extLst>
      <p:ext uri="{BB962C8B-B14F-4D97-AF65-F5344CB8AC3E}">
        <p14:creationId xmlns:p14="http://schemas.microsoft.com/office/powerpoint/2010/main" val="4273784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uiExpand="1" build="p" animBg="1"/>
      <p:bldP spid="10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 class is a description of/template for </a:t>
            </a:r>
            <a:r>
              <a:rPr lang="en-US" i="1" noProof="0" dirty="0">
                <a:latin typeface="Georgia" panose="02040502050405020303" pitchFamily="18" charset="0"/>
              </a:rPr>
              <a:t>something</a:t>
            </a:r>
            <a:r>
              <a:rPr lang="en-US" noProof="0" dirty="0">
                <a:latin typeface="Georgia" panose="02040502050405020303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1272746" y="2483705"/>
            <a:ext cx="5325762" cy="291619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34065" y="2784387"/>
            <a:ext cx="1552832" cy="749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9438" y="4070518"/>
            <a:ext cx="1042086" cy="98648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43849" y="2928547"/>
            <a:ext cx="1213021" cy="19153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843849" y="5775305"/>
            <a:ext cx="7004222" cy="48013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Objects are instances of classes.</a:t>
            </a: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7132319" y="2395905"/>
            <a:ext cx="4038601" cy="334912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Use a class to describe a rectangle:</a:t>
            </a:r>
          </a:p>
          <a:p>
            <a:pPr lvl="1"/>
            <a:r>
              <a:rPr lang="en-US" dirty="0"/>
              <a:t>Width &amp; height</a:t>
            </a:r>
          </a:p>
          <a:p>
            <a:pPr lvl="1"/>
            <a:r>
              <a:rPr lang="en-US" dirty="0"/>
              <a:t>Position</a:t>
            </a:r>
          </a:p>
          <a:p>
            <a:pPr lvl="1"/>
            <a:r>
              <a:rPr lang="en-US" dirty="0"/>
              <a:t>Color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Create 3 instances to represent your actual rectangles.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272745" y="5384534"/>
            <a:ext cx="5325763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sv-SE" sz="1800" dirty="0"/>
              <a:t>Screen.</a:t>
            </a:r>
          </a:p>
        </p:txBody>
      </p:sp>
    </p:spTree>
    <p:extLst>
      <p:ext uri="{BB962C8B-B14F-4D97-AF65-F5344CB8AC3E}">
        <p14:creationId xmlns:p14="http://schemas.microsoft.com/office/powerpoint/2010/main" val="299270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2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You have already used OOP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All values in Python are objects.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134762" y="2440693"/>
            <a:ext cx="5303108" cy="3618939"/>
          </a:xfrm>
          <a:prstGeom prst="rect">
            <a:avLst/>
          </a:prstGeom>
          <a:solidFill>
            <a:schemeClr val="tx1"/>
          </a:solidFill>
          <a:effectLst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 = 123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type(a)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'int'&gt;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 = "abc"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type(b)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'str'&gt;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 = [1, 2]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&gt;&gt;&gt;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type(c)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&lt;class 'list'&gt;</a:t>
            </a:r>
          </a:p>
        </p:txBody>
      </p:sp>
    </p:spTree>
    <p:extLst>
      <p:ext uri="{BB962C8B-B14F-4D97-AF65-F5344CB8AC3E}">
        <p14:creationId xmlns:p14="http://schemas.microsoft.com/office/powerpoint/2010/main" val="42534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Classes And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202897"/>
            <a:ext cx="10515600" cy="23052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A class is a description of/template for objects.</a:t>
            </a:r>
          </a:p>
          <a:p>
            <a:pPr marL="0" indent="0">
              <a:buNone/>
            </a:pPr>
            <a:r>
              <a:rPr lang="en-US" noProof="0" dirty="0"/>
              <a:t>Consists of:</a:t>
            </a:r>
            <a:endParaRPr lang="en-US" noProof="0" dirty="0">
              <a:latin typeface="Georgia" panose="02040502050405020303" pitchFamily="18" charset="0"/>
            </a:endParaRPr>
          </a:p>
          <a:p>
            <a:r>
              <a:rPr lang="en-US" noProof="0" dirty="0">
                <a:latin typeface="Georgia" panose="02040502050405020303" pitchFamily="18" charset="0"/>
              </a:rPr>
              <a:t>Methods (defines what you can do with the objects).</a:t>
            </a:r>
          </a:p>
          <a:p>
            <a:pPr lvl="1"/>
            <a:r>
              <a:rPr lang="en-US" noProof="0" dirty="0"/>
              <a:t>Constructor.</a:t>
            </a:r>
          </a:p>
          <a:p>
            <a:pPr lvl="1"/>
            <a:r>
              <a:rPr lang="en-US" noProof="0" dirty="0">
                <a:latin typeface="Georgia" panose="02040502050405020303" pitchFamily="18" charset="0"/>
              </a:rPr>
              <a:t>Operations.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38200" y="1690688"/>
            <a:ext cx="10515600" cy="151220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Objects are instances of classes.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Consists of:</a:t>
            </a:r>
          </a:p>
          <a:p>
            <a:r>
              <a:rPr lang="en-US" dirty="0"/>
              <a:t>Data fields (store values).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7188887" y="1690688"/>
            <a:ext cx="2381051" cy="1186971"/>
          </a:xfrm>
          <a:prstGeom prst="cloudCallout">
            <a:avLst>
              <a:gd name="adj1" fmla="val -133870"/>
              <a:gd name="adj2" fmla="val 43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≈ as dicts!</a:t>
            </a:r>
          </a:p>
        </p:txBody>
      </p:sp>
    </p:spTree>
    <p:extLst>
      <p:ext uri="{BB962C8B-B14F-4D97-AF65-F5344CB8AC3E}">
        <p14:creationId xmlns:p14="http://schemas.microsoft.com/office/powerpoint/2010/main" val="75532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 simple class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4273167" y="1921441"/>
            <a:ext cx="3645665" cy="83843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MyClass: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pass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3425910" y="3459759"/>
            <a:ext cx="5340178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object_a = MyClass()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object_a.three = 3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print(object_a.three)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object_b = MyClass()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object_b.three = "three"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print(object_b.three)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print(object_a.three)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7760043" y="469557"/>
            <a:ext cx="2656703" cy="1322173"/>
          </a:xfrm>
          <a:prstGeom prst="cloudCallout">
            <a:avLst>
              <a:gd name="adj1" fmla="val -99438"/>
              <a:gd name="adj2" fmla="val 5128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The name of the class.</a:t>
            </a:r>
            <a:endParaRPr lang="en-US" dirty="0"/>
          </a:p>
        </p:txBody>
      </p:sp>
      <p:sp>
        <p:nvSpPr>
          <p:cNvPr id="11" name="Cloud Callout 10"/>
          <p:cNvSpPr/>
          <p:nvPr/>
        </p:nvSpPr>
        <p:spPr>
          <a:xfrm>
            <a:off x="8766087" y="2238628"/>
            <a:ext cx="2656703" cy="1322173"/>
          </a:xfrm>
          <a:prstGeom prst="cloudCallout">
            <a:avLst>
              <a:gd name="adj1" fmla="val -119040"/>
              <a:gd name="adj2" fmla="val 517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Creates a new instance of the class.</a:t>
            </a:r>
            <a:endParaRPr lang="en-US" dirty="0"/>
          </a:p>
        </p:txBody>
      </p:sp>
      <p:sp>
        <p:nvSpPr>
          <p:cNvPr id="8" name="Cloud Callout 7"/>
          <p:cNvSpPr/>
          <p:nvPr/>
        </p:nvSpPr>
        <p:spPr>
          <a:xfrm>
            <a:off x="9088394" y="4031907"/>
            <a:ext cx="1650658" cy="636879"/>
          </a:xfrm>
          <a:prstGeom prst="cloudCallout">
            <a:avLst>
              <a:gd name="adj1" fmla="val -169441"/>
              <a:gd name="adj2" fmla="val 260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Prints: 3</a:t>
            </a:r>
            <a:endParaRPr lang="en-US" dirty="0"/>
          </a:p>
        </p:txBody>
      </p:sp>
      <p:sp>
        <p:nvSpPr>
          <p:cNvPr id="12" name="Cloud Callout 11"/>
          <p:cNvSpPr/>
          <p:nvPr/>
        </p:nvSpPr>
        <p:spPr>
          <a:xfrm>
            <a:off x="8766087" y="4957092"/>
            <a:ext cx="2258475" cy="636879"/>
          </a:xfrm>
          <a:prstGeom prst="cloudCallout">
            <a:avLst>
              <a:gd name="adj1" fmla="val -121877"/>
              <a:gd name="adj2" fmla="val 816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Prints: three</a:t>
            </a:r>
            <a:endParaRPr lang="en-US" dirty="0"/>
          </a:p>
        </p:txBody>
      </p:sp>
      <p:sp>
        <p:nvSpPr>
          <p:cNvPr id="10" name="Cloud Callout 9"/>
          <p:cNvSpPr/>
          <p:nvPr/>
        </p:nvSpPr>
        <p:spPr>
          <a:xfrm>
            <a:off x="9088394" y="5705758"/>
            <a:ext cx="1650658" cy="636879"/>
          </a:xfrm>
          <a:prstGeom prst="cloudCallout">
            <a:avLst>
              <a:gd name="adj1" fmla="val -170776"/>
              <a:gd name="adj2" fmla="val 364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Prints: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376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 animBg="1"/>
      <p:bldP spid="9" grpId="0" animBg="1"/>
      <p:bldP spid="11" grpId="0" animBg="1"/>
      <p:bldP spid="8" grpId="0" animBg="1"/>
      <p:bldP spid="12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The constructor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1" y="1690688"/>
            <a:ext cx="4141574" cy="829971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Circle: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pass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838200" y="3512686"/>
            <a:ext cx="4141574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Circle()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circle_a.radius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circle_a.radius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Circle()</a:t>
            </a:r>
          </a:p>
          <a:p>
            <a:pPr marL="0" indent="0">
              <a:buNone/>
            </a:pP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circle_b.radius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10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circle_b.radius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6458465" y="1690687"/>
            <a:ext cx="4895335" cy="126291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Circle: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def __init__(self):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self.radius = 10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454346" y="3512686"/>
            <a:ext cx="4895335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circle_a.radius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 = 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sv-SE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circle_b.radius</a:t>
            </a: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28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build="p" animBg="1"/>
      <p:bldP spid="6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JU Grå">
  <a:themeElements>
    <a:clrScheme name="Custom 5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EBEBDF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5816</TotalTime>
  <Words>1710</Words>
  <Application>Microsoft Office PowerPoint</Application>
  <PresentationFormat>Widescreen</PresentationFormat>
  <Paragraphs>238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BentonSans Medium</vt:lpstr>
      <vt:lpstr>BentonSans Regular</vt:lpstr>
      <vt:lpstr>Calibri</vt:lpstr>
      <vt:lpstr>Courier New</vt:lpstr>
      <vt:lpstr>Georgia</vt:lpstr>
      <vt:lpstr>JU Grå</vt:lpstr>
      <vt:lpstr>PowerPoint Presentation</vt:lpstr>
      <vt:lpstr>OOP in Python</vt:lpstr>
      <vt:lpstr>Modelling</vt:lpstr>
      <vt:lpstr>Modelling</vt:lpstr>
      <vt:lpstr>Classes and Objects</vt:lpstr>
      <vt:lpstr>You have already used OOP</vt:lpstr>
      <vt:lpstr>Classes And Objects</vt:lpstr>
      <vt:lpstr>A simple class</vt:lpstr>
      <vt:lpstr>The constructor</vt:lpstr>
      <vt:lpstr>The constructor</vt:lpstr>
      <vt:lpstr>Methods</vt:lpstr>
      <vt:lpstr>Example</vt:lpstr>
      <vt:lpstr>Example - Calculator lab 3</vt:lpstr>
      <vt:lpstr>Example - Calculator lab 3</vt:lpstr>
      <vt:lpstr>Example - Calculator lab 3</vt:lpstr>
      <vt:lpstr>Dice Example</vt:lpstr>
      <vt:lpstr>Dice Example</vt:lpstr>
      <vt:lpstr>Room Example</vt:lpstr>
      <vt:lpstr>House Example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197</cp:revision>
  <dcterms:created xsi:type="dcterms:W3CDTF">2015-07-17T09:22:03Z</dcterms:created>
  <dcterms:modified xsi:type="dcterms:W3CDTF">2018-11-27T10:01:22Z</dcterms:modified>
</cp:coreProperties>
</file>