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335" r:id="rId3"/>
    <p:sldId id="360" r:id="rId4"/>
    <p:sldId id="343" r:id="rId5"/>
    <p:sldId id="559" r:id="rId6"/>
    <p:sldId id="321" r:id="rId7"/>
    <p:sldId id="560" r:id="rId8"/>
    <p:sldId id="561" r:id="rId9"/>
    <p:sldId id="562" r:id="rId10"/>
    <p:sldId id="564" r:id="rId11"/>
    <p:sldId id="546" r:id="rId12"/>
    <p:sldId id="307" r:id="rId13"/>
    <p:sldId id="547" r:id="rId14"/>
    <p:sldId id="548" r:id="rId15"/>
    <p:sldId id="549" r:id="rId16"/>
    <p:sldId id="550" r:id="rId17"/>
    <p:sldId id="314" r:id="rId18"/>
    <p:sldId id="302" r:id="rId19"/>
    <p:sldId id="551" r:id="rId20"/>
    <p:sldId id="552" r:id="rId21"/>
    <p:sldId id="553" r:id="rId22"/>
    <p:sldId id="356" r:id="rId23"/>
    <p:sldId id="357" r:id="rId24"/>
    <p:sldId id="358" r:id="rId25"/>
    <p:sldId id="359" r:id="rId2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C0C0C0"/>
    <a:srgbClr val="F2F2F2"/>
    <a:srgbClr val="EAEAEA"/>
    <a:srgbClr val="787878"/>
    <a:srgbClr val="FFB500"/>
    <a:srgbClr val="961B81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5501" autoAdjust="0"/>
  </p:normalViewPr>
  <p:slideViewPr>
    <p:cSldViewPr snapToGrid="0">
      <p:cViewPr varScale="1">
        <p:scale>
          <a:sx n="110" d="100"/>
          <a:sy n="110" d="100"/>
        </p:scale>
        <p:origin x="120" y="186"/>
      </p:cViewPr>
      <p:guideLst/>
    </p:cSldViewPr>
  </p:slideViewPr>
  <p:outlineViewPr>
    <p:cViewPr>
      <p:scale>
        <a:sx n="33" d="100"/>
        <a:sy n="33" d="100"/>
      </p:scale>
      <p:origin x="0" y="-1188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2022-01-06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2022-01-06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2022-01-06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2022-01-06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console.developers.google.com/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s.google.com/identity/protocols/OAuth2WebServer" TargetMode="External"/><Relationship Id="rId2" Type="http://schemas.openxmlformats.org/officeDocument/2006/relationships/hyperlink" Target="https://developers.google.com/identity/protocols/OAuth2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evelopers.google.com/oauthplayground/" TargetMode="External"/><Relationship Id="rId5" Type="http://schemas.openxmlformats.org/officeDocument/2006/relationships/hyperlink" Target="https://developers.google.com/google-apps/calendar/v3/reference/" TargetMode="External"/><Relationship Id="rId4" Type="http://schemas.openxmlformats.org/officeDocument/2006/relationships/hyperlink" Target="https://developers.google.com/google-apps/calendar/auth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47400" cy="1325563"/>
          </a:xfrm>
        </p:spPr>
        <p:txBody>
          <a:bodyPr>
            <a:normAutofit/>
          </a:bodyPr>
          <a:lstStyle/>
          <a:p>
            <a:r>
              <a:rPr lang="en-US" sz="3600" noProof="0" dirty="0"/>
              <a:t>Authorization with tokens</a:t>
            </a:r>
          </a:p>
        </p:txBody>
      </p:sp>
      <p:pic>
        <p:nvPicPr>
          <p:cNvPr id="6" name="Graphic 5" descr="Computer">
            <a:extLst>
              <a:ext uri="{FF2B5EF4-FFF2-40B4-BE49-F238E27FC236}">
                <a16:creationId xmlns:a16="http://schemas.microsoft.com/office/drawing/2014/main" id="{DBCE107A-367E-4A91-B795-E8AB39C6F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17355" y="1152076"/>
            <a:ext cx="1372107" cy="137379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64EAECD-4B29-4766-9148-33F2CC83AC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2340" y="1410819"/>
            <a:ext cx="442249" cy="856306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577EFEA-BBCE-4D19-A16A-91755058A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3305" y="2294218"/>
            <a:ext cx="1600200" cy="424732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400" noProof="0" dirty="0"/>
              <a:t>Client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0B96A42-9C17-4E25-8524-23782D6448CA}"/>
              </a:ext>
            </a:extLst>
          </p:cNvPr>
          <p:cNvSpPr txBox="1">
            <a:spLocks/>
          </p:cNvSpPr>
          <p:nvPr/>
        </p:nvSpPr>
        <p:spPr>
          <a:xfrm>
            <a:off x="7203364" y="2231480"/>
            <a:ext cx="1600200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Server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F445CD2-8DBF-4034-A1A1-3192CF296F7A}"/>
              </a:ext>
            </a:extLst>
          </p:cNvPr>
          <p:cNvCxnSpPr>
            <a:cxnSpLocks/>
          </p:cNvCxnSpPr>
          <p:nvPr/>
        </p:nvCxnSpPr>
        <p:spPr>
          <a:xfrm flipH="1">
            <a:off x="3082808" y="2718950"/>
            <a:ext cx="1" cy="333353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0E7786C-A90E-4105-9846-FBFFB54AD2B6}"/>
              </a:ext>
            </a:extLst>
          </p:cNvPr>
          <p:cNvCxnSpPr/>
          <p:nvPr/>
        </p:nvCxnSpPr>
        <p:spPr>
          <a:xfrm flipH="1">
            <a:off x="8003463" y="2736382"/>
            <a:ext cx="1" cy="333353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76638111-3C24-49F8-9DBB-DD4081F9C211}"/>
              </a:ext>
            </a:extLst>
          </p:cNvPr>
          <p:cNvSpPr txBox="1">
            <a:spLocks/>
          </p:cNvSpPr>
          <p:nvPr/>
        </p:nvSpPr>
        <p:spPr>
          <a:xfrm>
            <a:off x="8254251" y="2653580"/>
            <a:ext cx="3666287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Store account in database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F43622F4-F5AD-4470-A4BC-01636B99A53F}"/>
              </a:ext>
            </a:extLst>
          </p:cNvPr>
          <p:cNvSpPr txBox="1">
            <a:spLocks/>
          </p:cNvSpPr>
          <p:nvPr/>
        </p:nvSpPr>
        <p:spPr>
          <a:xfrm>
            <a:off x="9429936" y="2983347"/>
            <a:ext cx="2762064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Id: 123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Username: Alice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Password: abc777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A64A8D43-57D6-4EA9-A6F5-D3515EE4D5DB}"/>
              </a:ext>
            </a:extLst>
          </p:cNvPr>
          <p:cNvSpPr txBox="1">
            <a:spLocks/>
          </p:cNvSpPr>
          <p:nvPr/>
        </p:nvSpPr>
        <p:spPr>
          <a:xfrm>
            <a:off x="8224589" y="4956937"/>
            <a:ext cx="3271502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Store note in database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D2FC46F2-5231-44AB-BA36-ECF0C4FB4DC3}"/>
              </a:ext>
            </a:extLst>
          </p:cNvPr>
          <p:cNvSpPr txBox="1">
            <a:spLocks/>
          </p:cNvSpPr>
          <p:nvPr/>
        </p:nvSpPr>
        <p:spPr>
          <a:xfrm>
            <a:off x="9331874" y="5251075"/>
            <a:ext cx="2762064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Id: 456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Title: To Buy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Content: Milk &amp; Bread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Account id: 123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D3A677D-5391-42CD-9231-FAB2FC9D8903}"/>
              </a:ext>
            </a:extLst>
          </p:cNvPr>
          <p:cNvCxnSpPr>
            <a:cxnSpLocks/>
          </p:cNvCxnSpPr>
          <p:nvPr/>
        </p:nvCxnSpPr>
        <p:spPr>
          <a:xfrm>
            <a:off x="3178740" y="2791430"/>
            <a:ext cx="4699330" cy="2099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4F438DB-EA12-478E-ACB6-A1EEE1EF5B4C}"/>
              </a:ext>
            </a:extLst>
          </p:cNvPr>
          <p:cNvCxnSpPr>
            <a:cxnSpLocks/>
          </p:cNvCxnSpPr>
          <p:nvPr/>
        </p:nvCxnSpPr>
        <p:spPr>
          <a:xfrm>
            <a:off x="7859498" y="3015926"/>
            <a:ext cx="0" cy="22511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12B01F3D-65F3-4416-937D-D9E9C97D4924}"/>
              </a:ext>
            </a:extLst>
          </p:cNvPr>
          <p:cNvSpPr txBox="1">
            <a:spLocks/>
          </p:cNvSpPr>
          <p:nvPr/>
        </p:nvSpPr>
        <p:spPr>
          <a:xfrm>
            <a:off x="3789462" y="2077490"/>
            <a:ext cx="2762064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GET /notes/456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Token: </a:t>
            </a:r>
            <a:r>
              <a:rPr lang="en-US" sz="2000" dirty="0" err="1">
                <a:solidFill>
                  <a:schemeClr val="tx1"/>
                </a:solidFill>
              </a:rPr>
              <a:t>hhhhhh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B074205-13AE-4961-9009-4C0BA82810A2}"/>
              </a:ext>
            </a:extLst>
          </p:cNvPr>
          <p:cNvCxnSpPr>
            <a:cxnSpLocks/>
          </p:cNvCxnSpPr>
          <p:nvPr/>
        </p:nvCxnSpPr>
        <p:spPr>
          <a:xfrm flipH="1">
            <a:off x="3173075" y="3259742"/>
            <a:ext cx="4699330" cy="2099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CE894594-9DD6-4E6A-BDA5-C7822D211A75}"/>
              </a:ext>
            </a:extLst>
          </p:cNvPr>
          <p:cNvSpPr txBox="1">
            <a:spLocks/>
          </p:cNvSpPr>
          <p:nvPr/>
        </p:nvSpPr>
        <p:spPr>
          <a:xfrm>
            <a:off x="5169417" y="3379038"/>
            <a:ext cx="2762064" cy="147732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200 OK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Id: 456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Title: To Buy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Content: Milk &amp; Bread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Account id: 123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237B7474-AF3A-4581-9E1A-B7F8167EC87C}"/>
              </a:ext>
            </a:extLst>
          </p:cNvPr>
          <p:cNvSpPr txBox="1">
            <a:spLocks/>
          </p:cNvSpPr>
          <p:nvPr/>
        </p:nvSpPr>
        <p:spPr>
          <a:xfrm>
            <a:off x="8254251" y="3906161"/>
            <a:ext cx="3666287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Store token in database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76B8808D-DCA8-4C69-B81D-46A367EB07E4}"/>
              </a:ext>
            </a:extLst>
          </p:cNvPr>
          <p:cNvSpPr txBox="1">
            <a:spLocks/>
          </p:cNvSpPr>
          <p:nvPr/>
        </p:nvSpPr>
        <p:spPr>
          <a:xfrm>
            <a:off x="9429936" y="4235928"/>
            <a:ext cx="2762064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Token: </a:t>
            </a:r>
            <a:r>
              <a:rPr lang="en-US" sz="2000" dirty="0" err="1">
                <a:solidFill>
                  <a:schemeClr val="tx1"/>
                </a:solidFill>
              </a:rPr>
              <a:t>hhhhhh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Account id: 123</a:t>
            </a:r>
          </a:p>
        </p:txBody>
      </p:sp>
    </p:spTree>
    <p:extLst>
      <p:ext uri="{BB962C8B-B14F-4D97-AF65-F5344CB8AC3E}">
        <p14:creationId xmlns:p14="http://schemas.microsoft.com/office/powerpoint/2010/main" val="33223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10515601" cy="3060325"/>
          </a:xfrm>
        </p:spPr>
        <p:txBody>
          <a:bodyPr wrap="square">
            <a:spAutoFit/>
          </a:bodyPr>
          <a:lstStyle/>
          <a:p>
            <a:r>
              <a:rPr lang="en-US" dirty="0"/>
              <a:t>Correctly implementing authorization is important.</a:t>
            </a:r>
          </a:p>
          <a:p>
            <a:r>
              <a:rPr lang="en-US" dirty="0"/>
              <a:t>Proving that no security vulnerabilities exist is hard.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Authorization frameworks:</a:t>
            </a:r>
          </a:p>
          <a:p>
            <a:r>
              <a:rPr lang="en-US" dirty="0"/>
              <a:t>Proved to work good.</a:t>
            </a:r>
          </a:p>
          <a:p>
            <a:r>
              <a:rPr lang="en-US" dirty="0"/>
              <a:t>Everybody do it the same way. </a:t>
            </a:r>
          </a:p>
        </p:txBody>
      </p:sp>
    </p:spTree>
    <p:extLst>
      <p:ext uri="{BB962C8B-B14F-4D97-AF65-F5344CB8AC3E}">
        <p14:creationId xmlns:p14="http://schemas.microsoft.com/office/powerpoint/2010/main" val="257791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OAuth 2.0 - 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10515601" cy="156760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A framework for an application with user resources </a:t>
            </a:r>
            <a:r>
              <a:rPr lang="en-US" dirty="0"/>
              <a:t>that</a:t>
            </a:r>
            <a:r>
              <a:rPr lang="en-US" dirty="0">
                <a:latin typeface="Georgia" panose="02040502050405020303" pitchFamily="18" charset="0"/>
              </a:rPr>
              <a:t> allows other applications to access these resources.</a:t>
            </a:r>
          </a:p>
          <a:p>
            <a:pPr marL="0" indent="0">
              <a:buNone/>
            </a:pPr>
            <a:endParaRPr lang="en-US" sz="1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b="1" u="sng" dirty="0"/>
              <a:t>Real-world example: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ECA9025-1F5C-4800-A88D-BDC016209F3D}"/>
              </a:ext>
            </a:extLst>
          </p:cNvPr>
          <p:cNvGrpSpPr/>
          <p:nvPr/>
        </p:nvGrpSpPr>
        <p:grpSpPr>
          <a:xfrm>
            <a:off x="1315779" y="3450312"/>
            <a:ext cx="951570" cy="1895708"/>
            <a:chOff x="1315779" y="3450312"/>
            <a:chExt cx="951570" cy="1895708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F7E78B0C-130E-4FD2-91B9-D42BC6B98F6B}"/>
                </a:ext>
              </a:extLst>
            </p:cNvPr>
            <p:cNvSpPr/>
            <p:nvPr/>
          </p:nvSpPr>
          <p:spPr>
            <a:xfrm>
              <a:off x="1520218" y="3450312"/>
              <a:ext cx="602166" cy="557561"/>
            </a:xfrm>
            <a:prstGeom prst="ellipse">
              <a:avLst/>
            </a:prstGeom>
            <a:solidFill>
              <a:schemeClr val="tx1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60F42772-01DA-4A4D-B3C5-00BB4E3B8352}"/>
                </a:ext>
              </a:extLst>
            </p:cNvPr>
            <p:cNvCxnSpPr/>
            <p:nvPr/>
          </p:nvCxnSpPr>
          <p:spPr>
            <a:xfrm>
              <a:off x="1832452" y="4007873"/>
              <a:ext cx="0" cy="8028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B52DBA85-E036-4B87-95C4-FB58A66FE346}"/>
                </a:ext>
              </a:extLst>
            </p:cNvPr>
            <p:cNvCxnSpPr/>
            <p:nvPr/>
          </p:nvCxnSpPr>
          <p:spPr>
            <a:xfrm flipH="1">
              <a:off x="1315779" y="4810761"/>
              <a:ext cx="516673" cy="53525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ECB4D56-7EA0-4DB5-945A-5668BF51D901}"/>
                </a:ext>
              </a:extLst>
            </p:cNvPr>
            <p:cNvCxnSpPr/>
            <p:nvPr/>
          </p:nvCxnSpPr>
          <p:spPr>
            <a:xfrm>
              <a:off x="1832452" y="4810761"/>
              <a:ext cx="434897" cy="53525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DE8C3DF-65EC-480D-8D1B-115F904771E4}"/>
                </a:ext>
              </a:extLst>
            </p:cNvPr>
            <p:cNvCxnSpPr/>
            <p:nvPr/>
          </p:nvCxnSpPr>
          <p:spPr>
            <a:xfrm flipV="1">
              <a:off x="1821301" y="4141687"/>
              <a:ext cx="301083" cy="18894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E3DB0FD-3C6B-4024-AC8E-7C43A905B576}"/>
                </a:ext>
              </a:extLst>
            </p:cNvPr>
            <p:cNvCxnSpPr/>
            <p:nvPr/>
          </p:nvCxnSpPr>
          <p:spPr>
            <a:xfrm>
              <a:off x="1542521" y="4153467"/>
              <a:ext cx="273205" cy="16137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91827216-5F24-4D2B-884C-55CFB4C4FA21}"/>
              </a:ext>
            </a:extLst>
          </p:cNvPr>
          <p:cNvSpPr/>
          <p:nvPr/>
        </p:nvSpPr>
        <p:spPr>
          <a:xfrm>
            <a:off x="5302243" y="3133649"/>
            <a:ext cx="2024743" cy="1088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Google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DA5D282-13DA-4D5C-B7CB-ACEB02F12D8A}"/>
              </a:ext>
            </a:extLst>
          </p:cNvPr>
          <p:cNvSpPr/>
          <p:nvPr/>
        </p:nvSpPr>
        <p:spPr>
          <a:xfrm>
            <a:off x="5302243" y="5139186"/>
            <a:ext cx="2024743" cy="10885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SMS app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7AB425F-3DE3-41E4-839C-5034081DEB2C}"/>
              </a:ext>
            </a:extLst>
          </p:cNvPr>
          <p:cNvCxnSpPr>
            <a:cxnSpLocks/>
            <a:endCxn id="10" idx="1"/>
          </p:cNvCxnSpPr>
          <p:nvPr/>
        </p:nvCxnSpPr>
        <p:spPr>
          <a:xfrm flipV="1">
            <a:off x="2558779" y="3677935"/>
            <a:ext cx="2743464" cy="37009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2C6F5C9-32C8-4209-AC5E-0DDB7335628D}"/>
              </a:ext>
            </a:extLst>
          </p:cNvPr>
          <p:cNvSpPr txBox="1">
            <a:spLocks/>
          </p:cNvSpPr>
          <p:nvPr/>
        </p:nvSpPr>
        <p:spPr>
          <a:xfrm rot="21154239">
            <a:off x="2781582" y="3427645"/>
            <a:ext cx="2286549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/>
              <a:t>Has contact list at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756DB16-F8FE-48AF-899E-7216C4E05EA7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2558779" y="4960954"/>
            <a:ext cx="2743464" cy="72251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0BF40AFB-DFD2-40BC-8EA3-E20C7F45E87F}"/>
              </a:ext>
            </a:extLst>
          </p:cNvPr>
          <p:cNvSpPr txBox="1">
            <a:spLocks/>
          </p:cNvSpPr>
          <p:nvPr/>
        </p:nvSpPr>
        <p:spPr>
          <a:xfrm rot="915735">
            <a:off x="2504764" y="5413123"/>
            <a:ext cx="2663590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/>
              <a:t>Uses 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67AA088-F2A9-4907-A87B-617A1A636530}"/>
              </a:ext>
            </a:extLst>
          </p:cNvPr>
          <p:cNvSpPr txBox="1">
            <a:spLocks/>
          </p:cNvSpPr>
          <p:nvPr/>
        </p:nvSpPr>
        <p:spPr>
          <a:xfrm>
            <a:off x="1240329" y="5370808"/>
            <a:ext cx="1172735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Peter</a:t>
            </a:r>
          </a:p>
        </p:txBody>
      </p:sp>
      <p:sp>
        <p:nvSpPr>
          <p:cNvPr id="37" name="Thought Bubble: Cloud 36">
            <a:extLst>
              <a:ext uri="{FF2B5EF4-FFF2-40B4-BE49-F238E27FC236}">
                <a16:creationId xmlns:a16="http://schemas.microsoft.com/office/drawing/2014/main" id="{53A21D16-CC7C-46BC-BE9B-13C996C33153}"/>
              </a:ext>
            </a:extLst>
          </p:cNvPr>
          <p:cNvSpPr/>
          <p:nvPr/>
        </p:nvSpPr>
        <p:spPr>
          <a:xfrm>
            <a:off x="7277480" y="2452812"/>
            <a:ext cx="2307771" cy="1054478"/>
          </a:xfrm>
          <a:prstGeom prst="cloudCallout">
            <a:avLst>
              <a:gd name="adj1" fmla="val -74481"/>
              <a:gd name="adj2" fmla="val 3249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Implements OAuth 2.0.</a:t>
            </a:r>
          </a:p>
        </p:txBody>
      </p:sp>
      <p:sp>
        <p:nvSpPr>
          <p:cNvPr id="14" name="Arrow: Circular 13">
            <a:extLst>
              <a:ext uri="{FF2B5EF4-FFF2-40B4-BE49-F238E27FC236}">
                <a16:creationId xmlns:a16="http://schemas.microsoft.com/office/drawing/2014/main" id="{CE7214C2-D41E-4FEC-9962-1E2588368543}"/>
              </a:ext>
            </a:extLst>
          </p:cNvPr>
          <p:cNvSpPr/>
          <p:nvPr/>
        </p:nvSpPr>
        <p:spPr>
          <a:xfrm>
            <a:off x="5427123" y="4118728"/>
            <a:ext cx="475101" cy="2406969"/>
          </a:xfrm>
          <a:prstGeom prst="circularArrow">
            <a:avLst>
              <a:gd name="adj1" fmla="val 7818"/>
              <a:gd name="adj2" fmla="val 1142319"/>
              <a:gd name="adj3" fmla="val 20457677"/>
              <a:gd name="adj4" fmla="val 10800000"/>
              <a:gd name="adj5" fmla="val 125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2B1A6E4-0C2C-46DD-BDDE-8F58DDBBC080}"/>
              </a:ext>
            </a:extLst>
          </p:cNvPr>
          <p:cNvSpPr txBox="1">
            <a:spLocks/>
          </p:cNvSpPr>
          <p:nvPr/>
        </p:nvSpPr>
        <p:spPr>
          <a:xfrm>
            <a:off x="4057359" y="4355009"/>
            <a:ext cx="1526315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/>
              <a:t>Get Peter's contacts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0EC5108D-F87F-4188-99A3-D7C8808777E5}"/>
              </a:ext>
            </a:extLst>
          </p:cNvPr>
          <p:cNvSpPr txBox="1">
            <a:spLocks/>
          </p:cNvSpPr>
          <p:nvPr/>
        </p:nvSpPr>
        <p:spPr>
          <a:xfrm>
            <a:off x="6743550" y="4378092"/>
            <a:ext cx="2463413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/>
              <a:t>Create new contact in Peter's calendar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9A52184-B7AA-462E-9A0B-296B7256B187}"/>
              </a:ext>
            </a:extLst>
          </p:cNvPr>
          <p:cNvCxnSpPr>
            <a:cxnSpLocks/>
          </p:cNvCxnSpPr>
          <p:nvPr/>
        </p:nvCxnSpPr>
        <p:spPr>
          <a:xfrm flipH="1" flipV="1">
            <a:off x="6858000" y="4212415"/>
            <a:ext cx="1" cy="92171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3421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/>
      <p:bldP spid="19" grpId="0"/>
      <p:bldP spid="22" grpId="0"/>
      <p:bldP spid="37" grpId="0" animBg="1"/>
      <p:bldP spid="14" grpId="0" animBg="1"/>
      <p:bldP spid="21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OAuth 2.0 - How does it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10515601" cy="5025478"/>
          </a:xfr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dirty="0"/>
              <a:t>The </a:t>
            </a:r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SMS app </a:t>
            </a:r>
            <a:r>
              <a:rPr lang="en-US" dirty="0"/>
              <a:t>pre-register itself as an client at </a:t>
            </a:r>
            <a:r>
              <a:rPr lang="en-US" dirty="0">
                <a:solidFill>
                  <a:schemeClr val="accent1"/>
                </a:solidFill>
              </a:rPr>
              <a:t>Google</a:t>
            </a:r>
            <a:r>
              <a:rPr lang="en-US" dirty="0"/>
              <a:t>.</a:t>
            </a:r>
          </a:p>
          <a:p>
            <a:pPr marL="514350" indent="-514350">
              <a:buAutoNum type="arabicPeriod"/>
            </a:pPr>
            <a:r>
              <a:rPr lang="en-US" dirty="0"/>
              <a:t>Peter starts using the </a:t>
            </a:r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SMS app</a:t>
            </a:r>
            <a:r>
              <a:rPr lang="en-US" dirty="0"/>
              <a:t>.</a:t>
            </a:r>
          </a:p>
          <a:p>
            <a:pPr marL="514350" indent="-514350">
              <a:buAutoNum type="arabicPeriod"/>
            </a:pPr>
            <a:r>
              <a:rPr lang="en-US" dirty="0"/>
              <a:t>The </a:t>
            </a:r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SMS app </a:t>
            </a:r>
            <a:r>
              <a:rPr lang="en-US" dirty="0"/>
              <a:t>tells Peter it would like to access Peter's contact list at </a:t>
            </a:r>
            <a:r>
              <a:rPr lang="en-US" dirty="0">
                <a:solidFill>
                  <a:schemeClr val="accent1"/>
                </a:solidFill>
              </a:rPr>
              <a:t>Google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SMS app</a:t>
            </a:r>
            <a:r>
              <a:rPr lang="en-US" dirty="0"/>
              <a:t> redirects Peter to </a:t>
            </a:r>
            <a:r>
              <a:rPr lang="en-US" dirty="0">
                <a:solidFill>
                  <a:schemeClr val="accent1"/>
                </a:solidFill>
              </a:rPr>
              <a:t>Google</a:t>
            </a:r>
            <a:r>
              <a:rPr lang="en-US" dirty="0"/>
              <a:t>.</a:t>
            </a:r>
          </a:p>
          <a:p>
            <a:pPr marL="514350" indent="-514350">
              <a:buAutoNum type="arabicPeriod"/>
            </a:pPr>
            <a:r>
              <a:rPr lang="en-US" dirty="0"/>
              <a:t>Peter tells </a:t>
            </a:r>
            <a:r>
              <a:rPr lang="en-US" dirty="0">
                <a:solidFill>
                  <a:schemeClr val="accent1"/>
                </a:solidFill>
              </a:rPr>
              <a:t>Google</a:t>
            </a:r>
            <a:r>
              <a:rPr lang="en-US" dirty="0"/>
              <a:t> that the </a:t>
            </a:r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SMS app</a:t>
            </a:r>
            <a:r>
              <a:rPr lang="en-US" dirty="0"/>
              <a:t> may access his contact list.</a:t>
            </a:r>
          </a:p>
          <a:p>
            <a:pPr lvl="1"/>
            <a:r>
              <a:rPr lang="en-US" dirty="0"/>
              <a:t>Peter receives a token with permission to access his contact list.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Google</a:t>
            </a:r>
            <a:r>
              <a:rPr lang="en-US" dirty="0"/>
              <a:t> redirects Peter back to the </a:t>
            </a:r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SMS app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Peter gives the token to the </a:t>
            </a:r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SMS app</a:t>
            </a:r>
            <a:r>
              <a:rPr lang="en-US" dirty="0"/>
              <a:t>.</a:t>
            </a:r>
          </a:p>
          <a:p>
            <a:pPr marL="514350" indent="-514350">
              <a:buAutoNum type="arabicPeriod"/>
            </a:pPr>
            <a:r>
              <a:rPr lang="en-US" dirty="0"/>
              <a:t>The </a:t>
            </a:r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SMS app</a:t>
            </a:r>
            <a:r>
              <a:rPr lang="en-US" dirty="0"/>
              <a:t> uses the token to prove to </a:t>
            </a:r>
            <a:r>
              <a:rPr lang="en-US" dirty="0">
                <a:solidFill>
                  <a:schemeClr val="accent1"/>
                </a:solidFill>
              </a:rPr>
              <a:t>Google</a:t>
            </a:r>
            <a:r>
              <a:rPr lang="en-US" dirty="0"/>
              <a:t> that it has permission to access Peter's contact list.</a:t>
            </a:r>
          </a:p>
        </p:txBody>
      </p:sp>
    </p:spTree>
    <p:extLst>
      <p:ext uri="{BB962C8B-B14F-4D97-AF65-F5344CB8AC3E}">
        <p14:creationId xmlns:p14="http://schemas.microsoft.com/office/powerpoint/2010/main" val="60645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OAuth 2.0 - Roles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10156783" y="1370482"/>
            <a:ext cx="583217" cy="1161879"/>
            <a:chOff x="9623140" y="2788214"/>
            <a:chExt cx="951570" cy="1895708"/>
          </a:xfrm>
        </p:grpSpPr>
        <p:sp>
          <p:nvSpPr>
            <p:cNvPr id="46" name="Oval 45"/>
            <p:cNvSpPr/>
            <p:nvPr/>
          </p:nvSpPr>
          <p:spPr>
            <a:xfrm>
              <a:off x="9827579" y="2788214"/>
              <a:ext cx="602166" cy="557561"/>
            </a:xfrm>
            <a:prstGeom prst="ellipse">
              <a:avLst/>
            </a:prstGeom>
            <a:solidFill>
              <a:schemeClr val="tx1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10139813" y="3345775"/>
              <a:ext cx="0" cy="8028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9623140" y="4148663"/>
              <a:ext cx="516673" cy="53525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0139813" y="4148663"/>
              <a:ext cx="434897" cy="53525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10128662" y="3479589"/>
              <a:ext cx="301083" cy="18894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9849882" y="3491369"/>
              <a:ext cx="273205" cy="16137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</p:grpSp>
      <p:sp>
        <p:nvSpPr>
          <p:cNvPr id="53" name="Rounded Rectangle 52"/>
          <p:cNvSpPr/>
          <p:nvPr/>
        </p:nvSpPr>
        <p:spPr>
          <a:xfrm>
            <a:off x="9380633" y="5093785"/>
            <a:ext cx="2185638" cy="10537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Resource Server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9370380" y="3573829"/>
            <a:ext cx="2185638" cy="10537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Authorization  Server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988516" y="1370482"/>
            <a:ext cx="1387221" cy="483476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Client</a:t>
            </a:r>
          </a:p>
        </p:txBody>
      </p:sp>
      <p:sp>
        <p:nvSpPr>
          <p:cNvPr id="68" name="Content Placeholder 2"/>
          <p:cNvSpPr txBox="1">
            <a:spLocks/>
          </p:cNvSpPr>
          <p:nvPr/>
        </p:nvSpPr>
        <p:spPr>
          <a:xfrm>
            <a:off x="9221950" y="2531982"/>
            <a:ext cx="2503003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Resource Owner</a:t>
            </a:r>
          </a:p>
        </p:txBody>
      </p:sp>
    </p:spTree>
    <p:extLst>
      <p:ext uri="{BB962C8B-B14F-4D97-AF65-F5344CB8AC3E}">
        <p14:creationId xmlns:p14="http://schemas.microsoft.com/office/powerpoint/2010/main" val="132322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  <p:bldP spid="6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OAuth 2.0 - Roles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10156783" y="1370482"/>
            <a:ext cx="583217" cy="1161879"/>
            <a:chOff x="9623140" y="2788214"/>
            <a:chExt cx="951570" cy="1895708"/>
          </a:xfrm>
        </p:grpSpPr>
        <p:sp>
          <p:nvSpPr>
            <p:cNvPr id="46" name="Oval 45"/>
            <p:cNvSpPr/>
            <p:nvPr/>
          </p:nvSpPr>
          <p:spPr>
            <a:xfrm>
              <a:off x="9827579" y="2788214"/>
              <a:ext cx="602166" cy="557561"/>
            </a:xfrm>
            <a:prstGeom prst="ellipse">
              <a:avLst/>
            </a:prstGeom>
            <a:solidFill>
              <a:schemeClr val="tx1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10139813" y="3345775"/>
              <a:ext cx="0" cy="8028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9623140" y="4148663"/>
              <a:ext cx="516673" cy="53525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0139813" y="4148663"/>
              <a:ext cx="434897" cy="53525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10128662" y="3479589"/>
              <a:ext cx="301083" cy="18894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9849882" y="3491369"/>
              <a:ext cx="273205" cy="16137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</p:grpSp>
      <p:sp>
        <p:nvSpPr>
          <p:cNvPr id="53" name="Rounded Rectangle 52"/>
          <p:cNvSpPr/>
          <p:nvPr/>
        </p:nvSpPr>
        <p:spPr>
          <a:xfrm>
            <a:off x="9380633" y="5093785"/>
            <a:ext cx="2185638" cy="10537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Google</a:t>
            </a:r>
            <a:br>
              <a:rPr lang="en-US" sz="2400" dirty="0"/>
            </a:br>
            <a:r>
              <a:rPr lang="en-US" sz="1400" dirty="0"/>
              <a:t>Resource Server</a:t>
            </a:r>
            <a:endParaRPr lang="en-US" dirty="0"/>
          </a:p>
        </p:txBody>
      </p:sp>
      <p:sp>
        <p:nvSpPr>
          <p:cNvPr id="54" name="Rounded Rectangle 53"/>
          <p:cNvSpPr/>
          <p:nvPr/>
        </p:nvSpPr>
        <p:spPr>
          <a:xfrm>
            <a:off x="9370380" y="3573829"/>
            <a:ext cx="2185638" cy="10537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Google</a:t>
            </a:r>
            <a:br>
              <a:rPr lang="en-US" sz="2400" dirty="0"/>
            </a:br>
            <a:r>
              <a:rPr lang="en-US" sz="1400" dirty="0"/>
              <a:t>Authorization Server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988516" y="1370482"/>
            <a:ext cx="1387221" cy="483476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SMS app</a:t>
            </a:r>
            <a:br>
              <a:rPr lang="en-US" sz="2400" dirty="0"/>
            </a:br>
            <a:r>
              <a:rPr lang="en-US" sz="1400" dirty="0"/>
              <a:t>Client</a:t>
            </a:r>
            <a:endParaRPr lang="en-US" sz="2400" dirty="0"/>
          </a:p>
        </p:txBody>
      </p:sp>
      <p:sp>
        <p:nvSpPr>
          <p:cNvPr id="68" name="Content Placeholder 2"/>
          <p:cNvSpPr txBox="1">
            <a:spLocks/>
          </p:cNvSpPr>
          <p:nvPr/>
        </p:nvSpPr>
        <p:spPr>
          <a:xfrm>
            <a:off x="9221950" y="2531982"/>
            <a:ext cx="2503003" cy="6186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Peter</a:t>
            </a:r>
            <a:br>
              <a:rPr lang="en-US" sz="2400" dirty="0"/>
            </a:br>
            <a:r>
              <a:rPr lang="en-US" sz="1400" dirty="0"/>
              <a:t>Resource Owner</a:t>
            </a:r>
            <a:endParaRPr lang="en-US" sz="24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0566316-6345-4576-B059-2F65B1BF842C}"/>
              </a:ext>
            </a:extLst>
          </p:cNvPr>
          <p:cNvSpPr txBox="1">
            <a:spLocks/>
          </p:cNvSpPr>
          <p:nvPr/>
        </p:nvSpPr>
        <p:spPr>
          <a:xfrm>
            <a:off x="1057344" y="2841297"/>
            <a:ext cx="3712029" cy="267560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The client needs to register itself at the server first. Retrieves:</a:t>
            </a:r>
          </a:p>
          <a:p>
            <a:pPr lvl="1"/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client_id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client_secret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18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OAuth 2.0 - Basic flow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10156783" y="1370482"/>
            <a:ext cx="583217" cy="1161879"/>
            <a:chOff x="9623140" y="2788214"/>
            <a:chExt cx="951570" cy="1895708"/>
          </a:xfrm>
        </p:grpSpPr>
        <p:sp>
          <p:nvSpPr>
            <p:cNvPr id="46" name="Oval 45"/>
            <p:cNvSpPr/>
            <p:nvPr/>
          </p:nvSpPr>
          <p:spPr>
            <a:xfrm>
              <a:off x="9827579" y="2788214"/>
              <a:ext cx="602166" cy="557561"/>
            </a:xfrm>
            <a:prstGeom prst="ellipse">
              <a:avLst/>
            </a:prstGeom>
            <a:solidFill>
              <a:schemeClr val="tx1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10139813" y="3345775"/>
              <a:ext cx="0" cy="8028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9623140" y="4148663"/>
              <a:ext cx="516673" cy="53525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0139813" y="4148663"/>
              <a:ext cx="434897" cy="53525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10128662" y="3479589"/>
              <a:ext cx="301083" cy="18894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9849882" y="3491369"/>
              <a:ext cx="273205" cy="16137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</p:grpSp>
      <p:sp>
        <p:nvSpPr>
          <p:cNvPr id="53" name="Rounded Rectangle 52"/>
          <p:cNvSpPr/>
          <p:nvPr/>
        </p:nvSpPr>
        <p:spPr>
          <a:xfrm>
            <a:off x="9380633" y="5093785"/>
            <a:ext cx="2185638" cy="10537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Google</a:t>
            </a:r>
            <a:br>
              <a:rPr lang="en-US" sz="2400" dirty="0"/>
            </a:br>
            <a:r>
              <a:rPr lang="en-US" sz="1400" dirty="0"/>
              <a:t>Resource Server</a:t>
            </a:r>
            <a:endParaRPr lang="en-US" sz="2400" dirty="0"/>
          </a:p>
        </p:txBody>
      </p:sp>
      <p:sp>
        <p:nvSpPr>
          <p:cNvPr id="54" name="Rounded Rectangle 53"/>
          <p:cNvSpPr/>
          <p:nvPr/>
        </p:nvSpPr>
        <p:spPr>
          <a:xfrm>
            <a:off x="9370380" y="3573829"/>
            <a:ext cx="2185638" cy="10537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Google</a:t>
            </a:r>
            <a:br>
              <a:rPr lang="en-US" sz="2400" dirty="0"/>
            </a:br>
            <a:r>
              <a:rPr lang="en-US" sz="1400" dirty="0"/>
              <a:t>Authorization Server</a:t>
            </a:r>
            <a:endParaRPr lang="en-US" sz="2400" dirty="0"/>
          </a:p>
        </p:txBody>
      </p:sp>
      <p:sp>
        <p:nvSpPr>
          <p:cNvPr id="55" name="Rectangle 54"/>
          <p:cNvSpPr/>
          <p:nvPr/>
        </p:nvSpPr>
        <p:spPr>
          <a:xfrm>
            <a:off x="4988516" y="1370482"/>
            <a:ext cx="1387221" cy="483476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SMS app</a:t>
            </a:r>
            <a:br>
              <a:rPr lang="en-US" sz="2400" dirty="0"/>
            </a:br>
            <a:r>
              <a:rPr lang="en-US" sz="1400" dirty="0"/>
              <a:t>Client</a:t>
            </a:r>
            <a:endParaRPr lang="en-US" sz="2400" dirty="0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6375737" y="2018369"/>
            <a:ext cx="29510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6375738" y="2226370"/>
            <a:ext cx="2951087" cy="211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6375737" y="4010721"/>
            <a:ext cx="300489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6375737" y="4239846"/>
            <a:ext cx="300489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375737" y="5534721"/>
            <a:ext cx="30048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6375737" y="5763846"/>
            <a:ext cx="300489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Content Placeholder 2"/>
          <p:cNvSpPr txBox="1">
            <a:spLocks/>
          </p:cNvSpPr>
          <p:nvPr/>
        </p:nvSpPr>
        <p:spPr>
          <a:xfrm>
            <a:off x="6379154" y="1649037"/>
            <a:ext cx="3033144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1. Authorization Request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Content Placeholder 2"/>
          <p:cNvSpPr txBox="1">
            <a:spLocks/>
          </p:cNvSpPr>
          <p:nvPr/>
        </p:nvSpPr>
        <p:spPr>
          <a:xfrm>
            <a:off x="6622634" y="2226370"/>
            <a:ext cx="2789664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2. Authorization Grant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6483352" y="3632021"/>
            <a:ext cx="2789664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3. Authorization Grant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Content Placeholder 2"/>
          <p:cNvSpPr txBox="1">
            <a:spLocks/>
          </p:cNvSpPr>
          <p:nvPr/>
        </p:nvSpPr>
        <p:spPr>
          <a:xfrm>
            <a:off x="6483352" y="4262948"/>
            <a:ext cx="2789664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4. Access Token</a:t>
            </a:r>
          </a:p>
        </p:txBody>
      </p:sp>
      <p:sp>
        <p:nvSpPr>
          <p:cNvPr id="66" name="Content Placeholder 2"/>
          <p:cNvSpPr txBox="1">
            <a:spLocks/>
          </p:cNvSpPr>
          <p:nvPr/>
        </p:nvSpPr>
        <p:spPr>
          <a:xfrm>
            <a:off x="6483352" y="5149955"/>
            <a:ext cx="2789664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5. Access Token</a:t>
            </a:r>
          </a:p>
        </p:txBody>
      </p:sp>
      <p:sp>
        <p:nvSpPr>
          <p:cNvPr id="67" name="Content Placeholder 2"/>
          <p:cNvSpPr txBox="1">
            <a:spLocks/>
          </p:cNvSpPr>
          <p:nvPr/>
        </p:nvSpPr>
        <p:spPr>
          <a:xfrm>
            <a:off x="6537161" y="5778235"/>
            <a:ext cx="2789664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6. Protected Resource</a:t>
            </a:r>
          </a:p>
        </p:txBody>
      </p:sp>
      <p:sp>
        <p:nvSpPr>
          <p:cNvPr id="68" name="Content Placeholder 2"/>
          <p:cNvSpPr txBox="1">
            <a:spLocks/>
          </p:cNvSpPr>
          <p:nvPr/>
        </p:nvSpPr>
        <p:spPr>
          <a:xfrm>
            <a:off x="9221950" y="2531982"/>
            <a:ext cx="2503003" cy="6186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Peter</a:t>
            </a:r>
            <a:br>
              <a:rPr lang="en-US" sz="2400" dirty="0"/>
            </a:br>
            <a:r>
              <a:rPr lang="en-US" sz="1400" dirty="0"/>
              <a:t>Resource Owner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995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Obtaining the Token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4194958" cy="138396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There are four ways:</a:t>
            </a:r>
          </a:p>
          <a:p>
            <a:pPr lvl="0"/>
            <a:r>
              <a:rPr lang="en-US" dirty="0">
                <a:solidFill>
                  <a:srgbClr val="FFFFFF"/>
                </a:solidFill>
              </a:rPr>
              <a:t>Implicit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(</a:t>
            </a:r>
            <a:r>
              <a:rPr lang="en-US" sz="2000" dirty="0">
                <a:solidFill>
                  <a:srgbClr val="FFFFFF"/>
                </a:solidFill>
              </a:rPr>
              <a:t>client="SPA or smartphone"</a:t>
            </a:r>
            <a:r>
              <a:rPr lang="en-US" dirty="0">
                <a:solidFill>
                  <a:srgbClr val="FFFFFF"/>
                </a:solidFill>
              </a:rPr>
              <a:t>).</a:t>
            </a:r>
            <a:endParaRPr lang="en-US" dirty="0">
              <a:latin typeface="Georgia" panose="02040502050405020303" pitchFamily="18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0156783" y="1370482"/>
            <a:ext cx="583217" cy="1161879"/>
            <a:chOff x="9623140" y="2788214"/>
            <a:chExt cx="951570" cy="1895708"/>
          </a:xfrm>
        </p:grpSpPr>
        <p:sp>
          <p:nvSpPr>
            <p:cNvPr id="30" name="Oval 29"/>
            <p:cNvSpPr/>
            <p:nvPr/>
          </p:nvSpPr>
          <p:spPr>
            <a:xfrm>
              <a:off x="9827579" y="2788214"/>
              <a:ext cx="602166" cy="557561"/>
            </a:xfrm>
            <a:prstGeom prst="ellipse">
              <a:avLst/>
            </a:prstGeom>
            <a:solidFill>
              <a:schemeClr val="tx1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10139813" y="3345775"/>
              <a:ext cx="0" cy="8028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9623140" y="4148663"/>
              <a:ext cx="516673" cy="53525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0139813" y="4148663"/>
              <a:ext cx="434897" cy="53525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10128662" y="3479589"/>
              <a:ext cx="301083" cy="18894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9849882" y="3491369"/>
              <a:ext cx="273205" cy="16137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</p:grpSp>
      <p:sp>
        <p:nvSpPr>
          <p:cNvPr id="36" name="Content Placeholder 2"/>
          <p:cNvSpPr txBox="1">
            <a:spLocks/>
          </p:cNvSpPr>
          <p:nvPr/>
        </p:nvSpPr>
        <p:spPr>
          <a:xfrm>
            <a:off x="9221950" y="2531982"/>
            <a:ext cx="2503003" cy="6186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Peter</a:t>
            </a:r>
            <a:br>
              <a:rPr lang="en-US" sz="2400" dirty="0"/>
            </a:br>
            <a:r>
              <a:rPr lang="en-US" sz="1400" dirty="0"/>
              <a:t>Resource Owner</a:t>
            </a:r>
            <a:endParaRPr lang="en-US" sz="2400" dirty="0"/>
          </a:p>
        </p:txBody>
      </p:sp>
      <p:sp>
        <p:nvSpPr>
          <p:cNvPr id="37" name="Rounded Rectangle 36"/>
          <p:cNvSpPr/>
          <p:nvPr/>
        </p:nvSpPr>
        <p:spPr>
          <a:xfrm>
            <a:off x="9380633" y="5093785"/>
            <a:ext cx="2185638" cy="10537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Google</a:t>
            </a:r>
            <a:br>
              <a:rPr lang="en-US" sz="2400" dirty="0"/>
            </a:br>
            <a:r>
              <a:rPr lang="en-US" sz="1400" dirty="0"/>
              <a:t>Resource Server</a:t>
            </a:r>
            <a:endParaRPr lang="en-US" sz="2400" dirty="0"/>
          </a:p>
        </p:txBody>
      </p:sp>
      <p:sp>
        <p:nvSpPr>
          <p:cNvPr id="38" name="Rounded Rectangle 37"/>
          <p:cNvSpPr/>
          <p:nvPr/>
        </p:nvSpPr>
        <p:spPr>
          <a:xfrm>
            <a:off x="9370380" y="3573829"/>
            <a:ext cx="2185638" cy="10537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Google</a:t>
            </a:r>
            <a:br>
              <a:rPr lang="en-US" sz="2400" dirty="0"/>
            </a:br>
            <a:r>
              <a:rPr lang="en-US" sz="1400" dirty="0"/>
              <a:t>Authorization Server</a:t>
            </a:r>
            <a:endParaRPr lang="en-US" sz="2400" dirty="0"/>
          </a:p>
        </p:txBody>
      </p:sp>
      <p:sp>
        <p:nvSpPr>
          <p:cNvPr id="39" name="Rectangle 38"/>
          <p:cNvSpPr/>
          <p:nvPr/>
        </p:nvSpPr>
        <p:spPr>
          <a:xfrm>
            <a:off x="4988516" y="1370482"/>
            <a:ext cx="1387221" cy="483476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SMS app</a:t>
            </a:r>
            <a:br>
              <a:rPr lang="en-US" sz="2400" dirty="0"/>
            </a:br>
            <a:r>
              <a:rPr lang="en-US" sz="1400" dirty="0"/>
              <a:t>Client</a:t>
            </a:r>
            <a:endParaRPr lang="en-US" sz="2400" dirty="0"/>
          </a:p>
        </p:txBody>
      </p:sp>
      <p:cxnSp>
        <p:nvCxnSpPr>
          <p:cNvPr id="40" name="Straight Arrow Connector 39"/>
          <p:cNvCxnSpPr>
            <a:cxnSpLocks/>
          </p:cNvCxnSpPr>
          <p:nvPr/>
        </p:nvCxnSpPr>
        <p:spPr>
          <a:xfrm>
            <a:off x="11017405" y="3150613"/>
            <a:ext cx="0" cy="42321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Content Placeholder 2"/>
          <p:cNvSpPr txBox="1">
            <a:spLocks/>
          </p:cNvSpPr>
          <p:nvPr/>
        </p:nvSpPr>
        <p:spPr>
          <a:xfrm>
            <a:off x="10036049" y="3026825"/>
            <a:ext cx="983315" cy="5909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tx1"/>
                </a:solidFill>
              </a:rPr>
              <a:t>Grants access.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/>
          <p:cNvCxnSpPr>
            <a:cxnSpLocks/>
          </p:cNvCxnSpPr>
          <p:nvPr/>
        </p:nvCxnSpPr>
        <p:spPr>
          <a:xfrm flipV="1">
            <a:off x="9993232" y="3150613"/>
            <a:ext cx="0" cy="4232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6375737" y="1600224"/>
            <a:ext cx="2951089" cy="16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Content Placeholder 2"/>
          <p:cNvSpPr txBox="1">
            <a:spLocks/>
          </p:cNvSpPr>
          <p:nvPr/>
        </p:nvSpPr>
        <p:spPr>
          <a:xfrm>
            <a:off x="6622634" y="1292203"/>
            <a:ext cx="2789664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Is using client.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6375737" y="1750738"/>
            <a:ext cx="29510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Content Placeholder 2"/>
          <p:cNvSpPr txBox="1">
            <a:spLocks/>
          </p:cNvSpPr>
          <p:nvPr/>
        </p:nvSpPr>
        <p:spPr>
          <a:xfrm>
            <a:off x="6622634" y="1733671"/>
            <a:ext cx="2789664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Redirects user to authorization server.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7070391" y="2895684"/>
            <a:ext cx="2790922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Redirects user to client with </a:t>
            </a:r>
            <a:r>
              <a:rPr lang="en-US" sz="1800" i="1" dirty="0">
                <a:solidFill>
                  <a:schemeClr val="tx1"/>
                </a:solidFill>
              </a:rPr>
              <a:t>access token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 flipH="1">
            <a:off x="6375737" y="2826050"/>
            <a:ext cx="2951088" cy="170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6441069" y="5289333"/>
            <a:ext cx="29510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H="1" flipV="1">
            <a:off x="6419291" y="5941699"/>
            <a:ext cx="2951089" cy="16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Content Placeholder 2"/>
          <p:cNvSpPr txBox="1">
            <a:spLocks/>
          </p:cNvSpPr>
          <p:nvPr/>
        </p:nvSpPr>
        <p:spPr>
          <a:xfrm>
            <a:off x="6463681" y="5319598"/>
            <a:ext cx="2856544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Use access token for authorization.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40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1" grpId="0"/>
      <p:bldP spid="49" grpId="0"/>
      <p:bldP spid="51" grpId="0"/>
      <p:bldP spid="58" grpId="0"/>
      <p:bldP spid="7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Obtaining the Token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4194958" cy="1900007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There are four ways:</a:t>
            </a:r>
          </a:p>
          <a:p>
            <a:r>
              <a:rPr lang="en-US" dirty="0">
                <a:latin typeface="Georgia" panose="02040502050405020303" pitchFamily="18" charset="0"/>
              </a:rPr>
              <a:t>Implicit.</a:t>
            </a:r>
          </a:p>
          <a:p>
            <a:r>
              <a:rPr lang="en-US" dirty="0">
                <a:latin typeface="Georgia" panose="02040502050405020303" pitchFamily="18" charset="0"/>
              </a:rPr>
              <a:t>Authorization code</a:t>
            </a:r>
            <a:br>
              <a:rPr lang="en-US" dirty="0">
                <a:latin typeface="Georgia" panose="02040502050405020303" pitchFamily="18" charset="0"/>
              </a:rPr>
            </a:br>
            <a:r>
              <a:rPr lang="en-US" dirty="0">
                <a:latin typeface="Georgia" panose="02040502050405020303" pitchFamily="18" charset="0"/>
              </a:rPr>
              <a:t>(</a:t>
            </a:r>
            <a:r>
              <a:rPr lang="en-US" sz="2000" dirty="0">
                <a:latin typeface="Georgia" panose="02040502050405020303" pitchFamily="18" charset="0"/>
              </a:rPr>
              <a:t>client="web app"</a:t>
            </a:r>
            <a:r>
              <a:rPr lang="en-US" dirty="0">
                <a:latin typeface="Georgia" panose="02040502050405020303" pitchFamily="18" charset="0"/>
              </a:rPr>
              <a:t>).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10156783" y="1370482"/>
            <a:ext cx="583217" cy="1161879"/>
            <a:chOff x="9623140" y="2788214"/>
            <a:chExt cx="951570" cy="1895708"/>
          </a:xfrm>
        </p:grpSpPr>
        <p:sp>
          <p:nvSpPr>
            <p:cNvPr id="30" name="Oval 29"/>
            <p:cNvSpPr/>
            <p:nvPr/>
          </p:nvSpPr>
          <p:spPr>
            <a:xfrm>
              <a:off x="9827579" y="2788214"/>
              <a:ext cx="602166" cy="557561"/>
            </a:xfrm>
            <a:prstGeom prst="ellipse">
              <a:avLst/>
            </a:prstGeom>
            <a:solidFill>
              <a:schemeClr val="tx1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10139813" y="3345775"/>
              <a:ext cx="0" cy="8028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9623140" y="4148663"/>
              <a:ext cx="516673" cy="53525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0139813" y="4148663"/>
              <a:ext cx="434897" cy="53525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10128662" y="3479589"/>
              <a:ext cx="301083" cy="18894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9849882" y="3491369"/>
              <a:ext cx="273205" cy="16137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</p:grpSp>
      <p:sp>
        <p:nvSpPr>
          <p:cNvPr id="36" name="Content Placeholder 2"/>
          <p:cNvSpPr txBox="1">
            <a:spLocks/>
          </p:cNvSpPr>
          <p:nvPr/>
        </p:nvSpPr>
        <p:spPr>
          <a:xfrm>
            <a:off x="9221950" y="2531982"/>
            <a:ext cx="2503003" cy="6186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Peter</a:t>
            </a:r>
            <a:br>
              <a:rPr lang="en-US" sz="2400" dirty="0"/>
            </a:br>
            <a:r>
              <a:rPr lang="en-US" sz="1400" dirty="0"/>
              <a:t>Resource Owner</a:t>
            </a:r>
            <a:endParaRPr lang="en-US" sz="2400" dirty="0"/>
          </a:p>
        </p:txBody>
      </p:sp>
      <p:sp>
        <p:nvSpPr>
          <p:cNvPr id="37" name="Rounded Rectangle 36"/>
          <p:cNvSpPr/>
          <p:nvPr/>
        </p:nvSpPr>
        <p:spPr>
          <a:xfrm>
            <a:off x="9380633" y="5093785"/>
            <a:ext cx="2185638" cy="10537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Google</a:t>
            </a:r>
            <a:br>
              <a:rPr lang="en-US" sz="2400" dirty="0"/>
            </a:br>
            <a:r>
              <a:rPr lang="en-US" sz="1400" dirty="0"/>
              <a:t>Resource Server</a:t>
            </a:r>
            <a:endParaRPr lang="en-US" sz="2400" dirty="0"/>
          </a:p>
        </p:txBody>
      </p:sp>
      <p:sp>
        <p:nvSpPr>
          <p:cNvPr id="38" name="Rounded Rectangle 37"/>
          <p:cNvSpPr/>
          <p:nvPr/>
        </p:nvSpPr>
        <p:spPr>
          <a:xfrm>
            <a:off x="9370380" y="3573829"/>
            <a:ext cx="2185638" cy="10537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Google</a:t>
            </a:r>
            <a:br>
              <a:rPr lang="en-US" sz="2400" dirty="0"/>
            </a:br>
            <a:r>
              <a:rPr lang="en-US" sz="1400" dirty="0"/>
              <a:t>Authorization Server</a:t>
            </a:r>
            <a:endParaRPr lang="en-US" sz="2400" dirty="0"/>
          </a:p>
        </p:txBody>
      </p:sp>
      <p:sp>
        <p:nvSpPr>
          <p:cNvPr id="39" name="Rectangle 38"/>
          <p:cNvSpPr/>
          <p:nvPr/>
        </p:nvSpPr>
        <p:spPr>
          <a:xfrm>
            <a:off x="4988516" y="1370482"/>
            <a:ext cx="1387221" cy="483476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SMS app</a:t>
            </a:r>
            <a:br>
              <a:rPr lang="en-US" sz="2400" dirty="0"/>
            </a:br>
            <a:r>
              <a:rPr lang="en-US" sz="1400" dirty="0"/>
              <a:t>Client</a:t>
            </a:r>
            <a:endParaRPr lang="en-US" sz="2400" dirty="0"/>
          </a:p>
        </p:txBody>
      </p:sp>
      <p:cxnSp>
        <p:nvCxnSpPr>
          <p:cNvPr id="52" name="Straight Arrow Connector 51"/>
          <p:cNvCxnSpPr/>
          <p:nvPr/>
        </p:nvCxnSpPr>
        <p:spPr>
          <a:xfrm flipH="1" flipV="1">
            <a:off x="6375737" y="1600224"/>
            <a:ext cx="2951089" cy="16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Content Placeholder 2"/>
          <p:cNvSpPr txBox="1">
            <a:spLocks/>
          </p:cNvSpPr>
          <p:nvPr/>
        </p:nvSpPr>
        <p:spPr>
          <a:xfrm>
            <a:off x="6622634" y="1292203"/>
            <a:ext cx="2789664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Is using client.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6375737" y="1750738"/>
            <a:ext cx="29510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5" name="Content Placeholder 2"/>
          <p:cNvSpPr txBox="1">
            <a:spLocks/>
          </p:cNvSpPr>
          <p:nvPr/>
        </p:nvSpPr>
        <p:spPr>
          <a:xfrm>
            <a:off x="6622634" y="1733671"/>
            <a:ext cx="2789664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Redirects user to authorization server.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6" name="Straight Arrow Connector 55"/>
          <p:cNvCxnSpPr>
            <a:cxnSpLocks/>
          </p:cNvCxnSpPr>
          <p:nvPr/>
        </p:nvCxnSpPr>
        <p:spPr>
          <a:xfrm>
            <a:off x="11017405" y="3150613"/>
            <a:ext cx="0" cy="42321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Content Placeholder 2"/>
          <p:cNvSpPr txBox="1">
            <a:spLocks/>
          </p:cNvSpPr>
          <p:nvPr/>
        </p:nvSpPr>
        <p:spPr>
          <a:xfrm>
            <a:off x="10036049" y="3037711"/>
            <a:ext cx="983315" cy="5909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tx1"/>
                </a:solidFill>
              </a:rPr>
              <a:t>Grants access.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0" name="Straight Arrow Connector 59"/>
          <p:cNvCxnSpPr>
            <a:cxnSpLocks/>
          </p:cNvCxnSpPr>
          <p:nvPr/>
        </p:nvCxnSpPr>
        <p:spPr>
          <a:xfrm flipV="1">
            <a:off x="9993232" y="3150613"/>
            <a:ext cx="0" cy="4232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Content Placeholder 2"/>
          <p:cNvSpPr txBox="1">
            <a:spLocks/>
          </p:cNvSpPr>
          <p:nvPr/>
        </p:nvSpPr>
        <p:spPr>
          <a:xfrm>
            <a:off x="7100208" y="2895684"/>
            <a:ext cx="2790922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Redirects user to client with </a:t>
            </a:r>
            <a:r>
              <a:rPr lang="en-US" sz="1800" i="1" dirty="0">
                <a:solidFill>
                  <a:schemeClr val="tx1"/>
                </a:solidFill>
              </a:rPr>
              <a:t>authorization code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 flipH="1">
            <a:off x="6375737" y="2826050"/>
            <a:ext cx="2951088" cy="170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6419292" y="3787695"/>
            <a:ext cx="29510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 flipV="1">
            <a:off x="6397514" y="4440061"/>
            <a:ext cx="2951089" cy="16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Content Placeholder 2"/>
          <p:cNvSpPr txBox="1">
            <a:spLocks/>
          </p:cNvSpPr>
          <p:nvPr/>
        </p:nvSpPr>
        <p:spPr>
          <a:xfrm>
            <a:off x="6441904" y="3817960"/>
            <a:ext cx="2856544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Trade </a:t>
            </a:r>
            <a:r>
              <a:rPr lang="en-US" sz="2000" i="1" dirty="0">
                <a:solidFill>
                  <a:schemeClr val="tx1"/>
                </a:solidFill>
              </a:rPr>
              <a:t>authorization code</a:t>
            </a:r>
            <a:r>
              <a:rPr lang="en-US" sz="2000" dirty="0">
                <a:solidFill>
                  <a:schemeClr val="tx1"/>
                </a:solidFill>
              </a:rPr>
              <a:t> for </a:t>
            </a:r>
            <a:r>
              <a:rPr lang="en-US" sz="2000" i="1" dirty="0">
                <a:solidFill>
                  <a:schemeClr val="tx1"/>
                </a:solidFill>
              </a:rPr>
              <a:t>access token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6441069" y="5289333"/>
            <a:ext cx="29510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 flipV="1">
            <a:off x="6419291" y="5941699"/>
            <a:ext cx="2951089" cy="16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5" name="Content Placeholder 2"/>
          <p:cNvSpPr txBox="1">
            <a:spLocks/>
          </p:cNvSpPr>
          <p:nvPr/>
        </p:nvSpPr>
        <p:spPr>
          <a:xfrm>
            <a:off x="6463681" y="5319598"/>
            <a:ext cx="2856544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Use access token for authorization.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79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5" grpId="0"/>
      <p:bldP spid="59" grpId="0"/>
      <p:bldP spid="64" grpId="0"/>
      <p:bldP spid="72" grpId="0"/>
      <p:bldP spid="7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Obtaining the token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4194958" cy="2803844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There are four ways:</a:t>
            </a:r>
          </a:p>
          <a:p>
            <a:r>
              <a:rPr lang="en-US" dirty="0">
                <a:latin typeface="Georgia" panose="02040502050405020303" pitchFamily="18" charset="0"/>
              </a:rPr>
              <a:t>Implicit.</a:t>
            </a:r>
          </a:p>
          <a:p>
            <a:r>
              <a:rPr lang="en-US" dirty="0">
                <a:latin typeface="Georgia" panose="02040502050405020303" pitchFamily="18" charset="0"/>
              </a:rPr>
              <a:t>Authorization code.</a:t>
            </a:r>
            <a:endParaRPr lang="en-US" dirty="0"/>
          </a:p>
          <a:p>
            <a:r>
              <a:rPr lang="en-US" dirty="0">
                <a:latin typeface="Georgia" panose="02040502050405020303" pitchFamily="18" charset="0"/>
              </a:rPr>
              <a:t>Resource Owner Password Credentials</a:t>
            </a:r>
            <a:br>
              <a:rPr lang="en-US" dirty="0">
                <a:latin typeface="Georgia" panose="02040502050405020303" pitchFamily="18" charset="0"/>
              </a:rPr>
            </a:br>
            <a:r>
              <a:rPr lang="en-US" dirty="0">
                <a:latin typeface="Georgia" panose="02040502050405020303" pitchFamily="18" charset="0"/>
              </a:rPr>
              <a:t>(</a:t>
            </a:r>
            <a:r>
              <a:rPr lang="en-US" sz="2000" dirty="0">
                <a:latin typeface="Georgia" panose="02040502050405020303" pitchFamily="18" charset="0"/>
              </a:rPr>
              <a:t>for very trustful clients</a:t>
            </a:r>
            <a:r>
              <a:rPr lang="en-US" dirty="0">
                <a:latin typeface="Georgia" panose="02040502050405020303" pitchFamily="18" charset="0"/>
              </a:rPr>
              <a:t>).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10156783" y="1370482"/>
            <a:ext cx="583217" cy="1161879"/>
            <a:chOff x="9623140" y="2788214"/>
            <a:chExt cx="951570" cy="1895708"/>
          </a:xfrm>
        </p:grpSpPr>
        <p:sp>
          <p:nvSpPr>
            <p:cNvPr id="30" name="Oval 29"/>
            <p:cNvSpPr/>
            <p:nvPr/>
          </p:nvSpPr>
          <p:spPr>
            <a:xfrm>
              <a:off x="9827579" y="2788214"/>
              <a:ext cx="602166" cy="557561"/>
            </a:xfrm>
            <a:prstGeom prst="ellipse">
              <a:avLst/>
            </a:prstGeom>
            <a:solidFill>
              <a:schemeClr val="tx1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10139813" y="3345775"/>
              <a:ext cx="0" cy="8028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9623140" y="4148663"/>
              <a:ext cx="516673" cy="53525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0139813" y="4148663"/>
              <a:ext cx="434897" cy="53525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10128662" y="3479589"/>
              <a:ext cx="301083" cy="18894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9849882" y="3491369"/>
              <a:ext cx="273205" cy="16137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</p:grpSp>
      <p:sp>
        <p:nvSpPr>
          <p:cNvPr id="36" name="Content Placeholder 2"/>
          <p:cNvSpPr txBox="1">
            <a:spLocks/>
          </p:cNvSpPr>
          <p:nvPr/>
        </p:nvSpPr>
        <p:spPr>
          <a:xfrm>
            <a:off x="9221950" y="2531982"/>
            <a:ext cx="2503003" cy="6186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Peter</a:t>
            </a:r>
            <a:br>
              <a:rPr lang="en-US" sz="2400" dirty="0"/>
            </a:br>
            <a:r>
              <a:rPr lang="en-US" sz="1400" dirty="0"/>
              <a:t>Resource Owner</a:t>
            </a:r>
            <a:endParaRPr lang="en-US" sz="2400" dirty="0"/>
          </a:p>
        </p:txBody>
      </p:sp>
      <p:sp>
        <p:nvSpPr>
          <p:cNvPr id="37" name="Rounded Rectangle 36"/>
          <p:cNvSpPr/>
          <p:nvPr/>
        </p:nvSpPr>
        <p:spPr>
          <a:xfrm>
            <a:off x="9380633" y="5093785"/>
            <a:ext cx="2185638" cy="10537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Google</a:t>
            </a:r>
            <a:br>
              <a:rPr lang="en-US" sz="2400" dirty="0"/>
            </a:br>
            <a:r>
              <a:rPr lang="en-US" sz="1400" dirty="0"/>
              <a:t>Resource Server</a:t>
            </a:r>
            <a:endParaRPr lang="en-US" sz="2400" dirty="0"/>
          </a:p>
        </p:txBody>
      </p:sp>
      <p:sp>
        <p:nvSpPr>
          <p:cNvPr id="38" name="Rounded Rectangle 37"/>
          <p:cNvSpPr/>
          <p:nvPr/>
        </p:nvSpPr>
        <p:spPr>
          <a:xfrm>
            <a:off x="9370380" y="3573829"/>
            <a:ext cx="2185638" cy="10537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Google</a:t>
            </a:r>
            <a:br>
              <a:rPr lang="en-US" sz="2400" dirty="0"/>
            </a:br>
            <a:r>
              <a:rPr lang="en-US" sz="1400" dirty="0"/>
              <a:t>Authorization Server</a:t>
            </a:r>
            <a:endParaRPr lang="en-US" sz="2400" dirty="0"/>
          </a:p>
        </p:txBody>
      </p:sp>
      <p:sp>
        <p:nvSpPr>
          <p:cNvPr id="39" name="Rectangle 38"/>
          <p:cNvSpPr/>
          <p:nvPr/>
        </p:nvSpPr>
        <p:spPr>
          <a:xfrm>
            <a:off x="4988516" y="1370482"/>
            <a:ext cx="1387221" cy="483476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SMS app</a:t>
            </a:r>
            <a:br>
              <a:rPr lang="en-US" sz="2400" dirty="0"/>
            </a:br>
            <a:r>
              <a:rPr lang="en-US" sz="1400" dirty="0"/>
              <a:t>Client</a:t>
            </a:r>
            <a:endParaRPr lang="en-US" sz="2400" dirty="0"/>
          </a:p>
        </p:txBody>
      </p:sp>
      <p:sp>
        <p:nvSpPr>
          <p:cNvPr id="43" name="Content Placeholder 2"/>
          <p:cNvSpPr txBox="1">
            <a:spLocks/>
          </p:cNvSpPr>
          <p:nvPr/>
        </p:nvSpPr>
        <p:spPr>
          <a:xfrm>
            <a:off x="6494763" y="2257980"/>
            <a:ext cx="2790922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Give username &amp; password.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H="1">
            <a:off x="6375737" y="2168132"/>
            <a:ext cx="2951088" cy="170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441069" y="5289333"/>
            <a:ext cx="29510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 flipV="1">
            <a:off x="6419291" y="5941699"/>
            <a:ext cx="2951089" cy="16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Content Placeholder 2"/>
          <p:cNvSpPr txBox="1">
            <a:spLocks/>
          </p:cNvSpPr>
          <p:nvPr/>
        </p:nvSpPr>
        <p:spPr>
          <a:xfrm>
            <a:off x="6463681" y="5319598"/>
            <a:ext cx="2856544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Use access token for authorization.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418457" y="3804442"/>
            <a:ext cx="29510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6396679" y="4456808"/>
            <a:ext cx="2951089" cy="16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Content Placeholder 2"/>
          <p:cNvSpPr txBox="1">
            <a:spLocks/>
          </p:cNvSpPr>
          <p:nvPr/>
        </p:nvSpPr>
        <p:spPr>
          <a:xfrm>
            <a:off x="6441069" y="3834707"/>
            <a:ext cx="2856544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Get token using username &amp; password.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25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7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REST API authorization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Obtaining the token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4194958" cy="2932085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There are four ways:</a:t>
            </a:r>
          </a:p>
          <a:p>
            <a:r>
              <a:rPr lang="en-US" dirty="0">
                <a:latin typeface="Georgia" panose="02040502050405020303" pitchFamily="18" charset="0"/>
              </a:rPr>
              <a:t>Implicit.</a:t>
            </a:r>
          </a:p>
          <a:p>
            <a:r>
              <a:rPr lang="en-US" dirty="0">
                <a:latin typeface="Georgia" panose="02040502050405020303" pitchFamily="18" charset="0"/>
              </a:rPr>
              <a:t>Authorization code.</a:t>
            </a:r>
            <a:endParaRPr lang="en-US" dirty="0"/>
          </a:p>
          <a:p>
            <a:r>
              <a:rPr lang="en-US" dirty="0">
                <a:latin typeface="Georgia" panose="02040502050405020303" pitchFamily="18" charset="0"/>
              </a:rPr>
              <a:t>Resource Owner Password Credentials.</a:t>
            </a:r>
          </a:p>
          <a:p>
            <a:r>
              <a:rPr lang="en-US" dirty="0"/>
              <a:t>Client credentials.</a:t>
            </a:r>
            <a:endParaRPr lang="en-US" dirty="0">
              <a:latin typeface="Georgia" panose="02040502050405020303" pitchFamily="18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0156783" y="1370482"/>
            <a:ext cx="583217" cy="1161879"/>
            <a:chOff x="9623140" y="2788214"/>
            <a:chExt cx="951570" cy="1895708"/>
          </a:xfrm>
        </p:grpSpPr>
        <p:sp>
          <p:nvSpPr>
            <p:cNvPr id="30" name="Oval 29"/>
            <p:cNvSpPr/>
            <p:nvPr/>
          </p:nvSpPr>
          <p:spPr>
            <a:xfrm>
              <a:off x="9827579" y="2788214"/>
              <a:ext cx="602166" cy="557561"/>
            </a:xfrm>
            <a:prstGeom prst="ellipse">
              <a:avLst/>
            </a:prstGeom>
            <a:solidFill>
              <a:schemeClr val="tx1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10139813" y="3345775"/>
              <a:ext cx="0" cy="8028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9623140" y="4148663"/>
              <a:ext cx="516673" cy="53525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0139813" y="4148663"/>
              <a:ext cx="434897" cy="53525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10128662" y="3479589"/>
              <a:ext cx="301083" cy="18894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9849882" y="3491369"/>
              <a:ext cx="273205" cy="16137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</p:grpSp>
      <p:sp>
        <p:nvSpPr>
          <p:cNvPr id="36" name="Content Placeholder 2"/>
          <p:cNvSpPr txBox="1">
            <a:spLocks/>
          </p:cNvSpPr>
          <p:nvPr/>
        </p:nvSpPr>
        <p:spPr>
          <a:xfrm>
            <a:off x="9221950" y="2531982"/>
            <a:ext cx="2503003" cy="6186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Peter</a:t>
            </a:r>
            <a:br>
              <a:rPr lang="en-US" sz="2400" dirty="0"/>
            </a:br>
            <a:r>
              <a:rPr lang="en-US" sz="1400" dirty="0"/>
              <a:t>Resource Owner</a:t>
            </a:r>
            <a:endParaRPr lang="en-US" sz="2400" dirty="0"/>
          </a:p>
        </p:txBody>
      </p:sp>
      <p:sp>
        <p:nvSpPr>
          <p:cNvPr id="37" name="Rounded Rectangle 36"/>
          <p:cNvSpPr/>
          <p:nvPr/>
        </p:nvSpPr>
        <p:spPr>
          <a:xfrm>
            <a:off x="9380633" y="5093785"/>
            <a:ext cx="2185638" cy="10537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Google</a:t>
            </a:r>
            <a:br>
              <a:rPr lang="en-US" sz="2400" dirty="0"/>
            </a:br>
            <a:r>
              <a:rPr lang="en-US" sz="1400" dirty="0"/>
              <a:t>Resource Server</a:t>
            </a:r>
            <a:endParaRPr lang="en-US" sz="2400" dirty="0"/>
          </a:p>
        </p:txBody>
      </p:sp>
      <p:sp>
        <p:nvSpPr>
          <p:cNvPr id="38" name="Rounded Rectangle 37"/>
          <p:cNvSpPr/>
          <p:nvPr/>
        </p:nvSpPr>
        <p:spPr>
          <a:xfrm>
            <a:off x="9370380" y="3573829"/>
            <a:ext cx="2185638" cy="10537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Google</a:t>
            </a:r>
            <a:br>
              <a:rPr lang="en-US" sz="2400" dirty="0"/>
            </a:br>
            <a:r>
              <a:rPr lang="en-US" sz="1400" dirty="0"/>
              <a:t>Authorization Server</a:t>
            </a:r>
            <a:endParaRPr lang="en-US" sz="2400" dirty="0"/>
          </a:p>
        </p:txBody>
      </p:sp>
      <p:sp>
        <p:nvSpPr>
          <p:cNvPr id="39" name="Rectangle 38"/>
          <p:cNvSpPr/>
          <p:nvPr/>
        </p:nvSpPr>
        <p:spPr>
          <a:xfrm>
            <a:off x="4988516" y="1370482"/>
            <a:ext cx="1387221" cy="483476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SMS app</a:t>
            </a:r>
            <a:br>
              <a:rPr lang="en-US" sz="2400" dirty="0"/>
            </a:br>
            <a:r>
              <a:rPr lang="en-US" sz="1400" dirty="0"/>
              <a:t>Client</a:t>
            </a:r>
            <a:endParaRPr lang="en-US" sz="2400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441069" y="5289333"/>
            <a:ext cx="29510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 flipV="1">
            <a:off x="6419291" y="5941699"/>
            <a:ext cx="2951089" cy="16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Content Placeholder 2"/>
          <p:cNvSpPr txBox="1">
            <a:spLocks/>
          </p:cNvSpPr>
          <p:nvPr/>
        </p:nvSpPr>
        <p:spPr>
          <a:xfrm>
            <a:off x="6463681" y="5319598"/>
            <a:ext cx="2856544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Use access token for authorization.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418457" y="3804442"/>
            <a:ext cx="29510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6396679" y="4456808"/>
            <a:ext cx="2951089" cy="16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Content Placeholder 2"/>
          <p:cNvSpPr txBox="1">
            <a:spLocks/>
          </p:cNvSpPr>
          <p:nvPr/>
        </p:nvSpPr>
        <p:spPr>
          <a:xfrm>
            <a:off x="6441069" y="3881580"/>
            <a:ext cx="2856544" cy="54104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Get token using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client_id</a:t>
            </a:r>
            <a:r>
              <a:rPr lang="en-US" sz="1600" dirty="0">
                <a:solidFill>
                  <a:schemeClr val="tx1"/>
                </a:solidFill>
              </a:rPr>
              <a:t> and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client_secret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6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24241-AE3F-4208-97A6-E7461DC5D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960A9-790F-4304-934C-E00C813D5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29122" cy="259045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Accessing a user's calendar at Google.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Register your application as a client at Google API Console: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Login at: </a:t>
            </a:r>
            <a:r>
              <a:rPr lang="en-US" sz="1800" dirty="0">
                <a:solidFill>
                  <a:schemeClr val="bg1">
                    <a:lumMod val="8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https://console.developers.google.com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Create a new project.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Activate the Google APIs you want to use (Google Calendar).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Obtain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client_id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client_secret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1824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24241-AE3F-4208-97A6-E7461DC5D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960A9-790F-4304-934C-E00C813D5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29122" cy="521219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Accessing a user's calendar at Google.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Register your application as a client at Google API Console.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Ask a user for permission to access her Google calendar: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Redirect user to:</a:t>
            </a: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https://accounts.google.com/o/oauth2/v2/auth?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client_id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YOUR_CLIENT_ID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redirect_uri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http://YOUR_SITE.COM/GOOGLE_RESPONSE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response_type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=code&amp;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scope=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https://www.googleapis.com/auth/calendar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+mn-lt"/>
                <a:cs typeface="Courier New" panose="02070309020205020404" pitchFamily="49" charset="0"/>
              </a:rPr>
              <a:t>User accepts and is redirected back to:</a:t>
            </a:r>
            <a:br>
              <a:rPr lang="en-US" dirty="0">
                <a:latin typeface="+mn-lt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http://YOUR_SITE.COM/GOOGLE_RESPONSE?code=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YOUR_CODE</a:t>
            </a:r>
            <a:endParaRPr lang="en-US" b="1" dirty="0">
              <a:latin typeface="+mn-lt"/>
              <a:cs typeface="Courier New" panose="02070309020205020404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37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24241-AE3F-4208-97A6-E7461DC5D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960A9-790F-4304-934C-E00C813D5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29122" cy="514807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Accessing a user's calendar at Google.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Register your application as a client at Google API Console.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Ask a user for permission to access her Google calendar.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 the server, exchange authorization code for access token: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Send a POST request to:</a:t>
            </a: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https://www.googleapis.com/oauth2/v4/token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with the following body:</a:t>
            </a: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code=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YOUR_CODE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client_id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YOUR_CLIENT_ID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client_secret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YOUR_CLIENT_SECRET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redirect_uri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http://YOUR_SITE.COM/GOOGLE_RESPONSE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grant_type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authorization_code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+mn-lt"/>
                <a:cs typeface="Courier New" panose="02070309020205020404" pitchFamily="49" charset="0"/>
              </a:rPr>
              <a:t>Read access token from the body of the response.</a:t>
            </a:r>
          </a:p>
        </p:txBody>
      </p:sp>
    </p:spTree>
    <p:extLst>
      <p:ext uri="{BB962C8B-B14F-4D97-AF65-F5344CB8AC3E}">
        <p14:creationId xmlns:p14="http://schemas.microsoft.com/office/powerpoint/2010/main" val="283859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24241-AE3F-4208-97A6-E7461DC5D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960A9-790F-4304-934C-E00C813D5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29122" cy="427912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Accessing a user's calendar at Google.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Register your application as a client at Google API Console.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Ask a user for permission to access her Google calendar.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 the server, exchange access code for access token.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access token to access the user's calendars: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Send GET request to:</a:t>
            </a:r>
            <a:br>
              <a:rPr lang="en-US" dirty="0"/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https://www.googleapis.com/calendar/v3/users/me/calendarList</a:t>
            </a:r>
            <a:br>
              <a:rPr lang="en-US" dirty="0"/>
            </a:br>
            <a:r>
              <a:rPr lang="en-US" dirty="0"/>
              <a:t>with the following header:</a:t>
            </a: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Authorization: Bearer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YOUR_TOKEN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Read the user's calendars from the body of the response.</a:t>
            </a:r>
          </a:p>
        </p:txBody>
      </p:sp>
    </p:spTree>
    <p:extLst>
      <p:ext uri="{BB962C8B-B14F-4D97-AF65-F5344CB8AC3E}">
        <p14:creationId xmlns:p14="http://schemas.microsoft.com/office/powerpoint/2010/main" val="405896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24241-AE3F-4208-97A6-E7461DC5D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960A9-790F-4304-934C-E00C813D5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29122" cy="379796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Useful resources for Google APIs:</a:t>
            </a:r>
          </a:p>
          <a:p>
            <a:r>
              <a:rPr lang="en-US" dirty="0"/>
              <a:t>Obtaining token: </a:t>
            </a:r>
            <a:r>
              <a:rPr lang="en-US" sz="1800" dirty="0">
                <a:hlinkClick r:id="rId2"/>
              </a:rPr>
              <a:t>https://developers.google.com/identity/protocols/OAuth2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Specific for web apps: </a:t>
            </a:r>
            <a:r>
              <a:rPr lang="en-US" sz="1800" dirty="0">
                <a:hlinkClick r:id="rId3"/>
              </a:rPr>
              <a:t>https://developers.google.com/identity/protocols/OAuth2WebServer</a:t>
            </a:r>
            <a:r>
              <a:rPr lang="en-US" sz="1800" dirty="0"/>
              <a:t> </a:t>
            </a:r>
            <a:endParaRPr lang="en-US" dirty="0"/>
          </a:p>
          <a:p>
            <a:r>
              <a:rPr lang="en-US" dirty="0"/>
              <a:t>Calendar API scopes: </a:t>
            </a:r>
            <a:r>
              <a:rPr lang="en-US" sz="1800" dirty="0">
                <a:hlinkClick r:id="rId4"/>
              </a:rPr>
              <a:t>https://developers.google.com/google-apps/calendar/auth</a:t>
            </a:r>
            <a:endParaRPr lang="en-US" sz="1800" dirty="0"/>
          </a:p>
          <a:p>
            <a:r>
              <a:rPr lang="en-US" dirty="0"/>
              <a:t>Calendar API docs: </a:t>
            </a:r>
            <a:r>
              <a:rPr lang="en-US" sz="1800" dirty="0">
                <a:hlinkClick r:id="rId5"/>
              </a:rPr>
              <a:t>https://developers.google.com/google-apps/calendar/v3/reference/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Try it yourself:</a:t>
            </a:r>
          </a:p>
          <a:p>
            <a:pPr lvl="1"/>
            <a:r>
              <a:rPr lang="en-US" sz="1800" dirty="0">
                <a:hlinkClick r:id="rId6"/>
              </a:rPr>
              <a:t>https://developers.google.com/oauthplayground/</a:t>
            </a:r>
            <a:r>
              <a:rPr 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00543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Authorization</a:t>
            </a:r>
          </a:p>
        </p:txBody>
      </p:sp>
      <p:pic>
        <p:nvPicPr>
          <p:cNvPr id="6" name="Graphic 5" descr="Computer">
            <a:extLst>
              <a:ext uri="{FF2B5EF4-FFF2-40B4-BE49-F238E27FC236}">
                <a16:creationId xmlns:a16="http://schemas.microsoft.com/office/drawing/2014/main" id="{DBCE107A-367E-4A91-B795-E8AB39C6F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17355" y="1152076"/>
            <a:ext cx="1372107" cy="137379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64EAECD-4B29-4766-9148-33F2CC83AC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2340" y="1410819"/>
            <a:ext cx="442249" cy="856306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577EFEA-BBCE-4D19-A16A-91755058A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3305" y="2294218"/>
            <a:ext cx="1600200" cy="424732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400" noProof="0" dirty="0"/>
              <a:t>Client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0B96A42-9C17-4E25-8524-23782D6448CA}"/>
              </a:ext>
            </a:extLst>
          </p:cNvPr>
          <p:cNvSpPr txBox="1">
            <a:spLocks/>
          </p:cNvSpPr>
          <p:nvPr/>
        </p:nvSpPr>
        <p:spPr>
          <a:xfrm>
            <a:off x="7203364" y="2231480"/>
            <a:ext cx="1600200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Server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F445CD2-8DBF-4034-A1A1-3192CF296F7A}"/>
              </a:ext>
            </a:extLst>
          </p:cNvPr>
          <p:cNvCxnSpPr>
            <a:cxnSpLocks/>
          </p:cNvCxnSpPr>
          <p:nvPr/>
        </p:nvCxnSpPr>
        <p:spPr>
          <a:xfrm flipH="1">
            <a:off x="3082808" y="2718950"/>
            <a:ext cx="1" cy="333353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0E7786C-A90E-4105-9846-FBFFB54AD2B6}"/>
              </a:ext>
            </a:extLst>
          </p:cNvPr>
          <p:cNvCxnSpPr/>
          <p:nvPr/>
        </p:nvCxnSpPr>
        <p:spPr>
          <a:xfrm flipH="1">
            <a:off x="8003463" y="2736382"/>
            <a:ext cx="1" cy="333353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225498C-F737-415E-A9C9-91D9444B01AE}"/>
              </a:ext>
            </a:extLst>
          </p:cNvPr>
          <p:cNvCxnSpPr>
            <a:cxnSpLocks/>
          </p:cNvCxnSpPr>
          <p:nvPr/>
        </p:nvCxnSpPr>
        <p:spPr>
          <a:xfrm>
            <a:off x="3222171" y="2863457"/>
            <a:ext cx="4699330" cy="2099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013AE390-702E-4CEC-999A-FB417C4D4E8A}"/>
              </a:ext>
            </a:extLst>
          </p:cNvPr>
          <p:cNvSpPr txBox="1">
            <a:spLocks/>
          </p:cNvSpPr>
          <p:nvPr/>
        </p:nvSpPr>
        <p:spPr>
          <a:xfrm>
            <a:off x="3862312" y="1954094"/>
            <a:ext cx="2762064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POST /notes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Title: To Buy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Content: Milk &amp; Bread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B7E465F-360B-433A-97D8-2D4836513223}"/>
              </a:ext>
            </a:extLst>
          </p:cNvPr>
          <p:cNvCxnSpPr>
            <a:cxnSpLocks/>
          </p:cNvCxnSpPr>
          <p:nvPr/>
        </p:nvCxnSpPr>
        <p:spPr>
          <a:xfrm flipH="1">
            <a:off x="3222171" y="3595928"/>
            <a:ext cx="4699330" cy="2099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76638111-3C24-49F8-9DBB-DD4081F9C211}"/>
              </a:ext>
            </a:extLst>
          </p:cNvPr>
          <p:cNvSpPr txBox="1">
            <a:spLocks/>
          </p:cNvSpPr>
          <p:nvPr/>
        </p:nvSpPr>
        <p:spPr>
          <a:xfrm>
            <a:off x="8332665" y="2904184"/>
            <a:ext cx="3271502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Store note in database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323F05F-D11E-42E7-B997-8336A8703B01}"/>
              </a:ext>
            </a:extLst>
          </p:cNvPr>
          <p:cNvSpPr txBox="1">
            <a:spLocks/>
          </p:cNvSpPr>
          <p:nvPr/>
        </p:nvSpPr>
        <p:spPr>
          <a:xfrm>
            <a:off x="4702931" y="3759319"/>
            <a:ext cx="3357932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</a:rPr>
              <a:t>201 CREATED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Note id: 123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EC8A1CC-191D-4AD1-A5EA-3AE71E52372F}"/>
              </a:ext>
            </a:extLst>
          </p:cNvPr>
          <p:cNvCxnSpPr>
            <a:cxnSpLocks/>
          </p:cNvCxnSpPr>
          <p:nvPr/>
        </p:nvCxnSpPr>
        <p:spPr>
          <a:xfrm flipH="1">
            <a:off x="7922138" y="3073426"/>
            <a:ext cx="2" cy="52250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5C4D875-3DC7-4F13-9ACD-5E12548A61F2}"/>
              </a:ext>
            </a:extLst>
          </p:cNvPr>
          <p:cNvCxnSpPr>
            <a:cxnSpLocks/>
          </p:cNvCxnSpPr>
          <p:nvPr/>
        </p:nvCxnSpPr>
        <p:spPr>
          <a:xfrm>
            <a:off x="3237364" y="3827514"/>
            <a:ext cx="0" cy="132194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C3ABD93-819E-4504-9DCC-D366D8EE56E3}"/>
              </a:ext>
            </a:extLst>
          </p:cNvPr>
          <p:cNvCxnSpPr>
            <a:cxnSpLocks/>
          </p:cNvCxnSpPr>
          <p:nvPr/>
        </p:nvCxnSpPr>
        <p:spPr>
          <a:xfrm>
            <a:off x="3219608" y="5149457"/>
            <a:ext cx="4699330" cy="2099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Content Placeholder 2">
            <a:extLst>
              <a:ext uri="{FF2B5EF4-FFF2-40B4-BE49-F238E27FC236}">
                <a16:creationId xmlns:a16="http://schemas.microsoft.com/office/drawing/2014/main" id="{11970236-C67E-41A0-9379-4F732EA19B2A}"/>
              </a:ext>
            </a:extLst>
          </p:cNvPr>
          <p:cNvSpPr txBox="1">
            <a:spLocks/>
          </p:cNvSpPr>
          <p:nvPr/>
        </p:nvSpPr>
        <p:spPr>
          <a:xfrm>
            <a:off x="3222170" y="5324091"/>
            <a:ext cx="4169229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</a:rPr>
              <a:t>GET /notes/123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3E78286-7202-44DF-AB39-E660AB416471}"/>
              </a:ext>
            </a:extLst>
          </p:cNvPr>
          <p:cNvCxnSpPr>
            <a:cxnSpLocks/>
          </p:cNvCxnSpPr>
          <p:nvPr/>
        </p:nvCxnSpPr>
        <p:spPr>
          <a:xfrm flipH="1">
            <a:off x="7900364" y="5373953"/>
            <a:ext cx="2" cy="52250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F7BC3282-41DF-4525-AEA6-A789B4B35A9C}"/>
              </a:ext>
            </a:extLst>
          </p:cNvPr>
          <p:cNvSpPr txBox="1">
            <a:spLocks/>
          </p:cNvSpPr>
          <p:nvPr/>
        </p:nvSpPr>
        <p:spPr>
          <a:xfrm>
            <a:off x="8254250" y="5323984"/>
            <a:ext cx="2200389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Hmm...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Is he authorized to request that?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F43622F4-F5AD-4470-A4BC-01636B99A53F}"/>
              </a:ext>
            </a:extLst>
          </p:cNvPr>
          <p:cNvSpPr txBox="1">
            <a:spLocks/>
          </p:cNvSpPr>
          <p:nvPr/>
        </p:nvSpPr>
        <p:spPr>
          <a:xfrm>
            <a:off x="9439950" y="3198322"/>
            <a:ext cx="2762064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Id: 123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Title: To Buy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Content: Milk &amp; Bread</a:t>
            </a:r>
          </a:p>
        </p:txBody>
      </p:sp>
    </p:spTree>
    <p:extLst>
      <p:ext uri="{BB962C8B-B14F-4D97-AF65-F5344CB8AC3E}">
        <p14:creationId xmlns:p14="http://schemas.microsoft.com/office/powerpoint/2010/main" val="416393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6" grpId="0"/>
      <p:bldP spid="20" grpId="0"/>
      <p:bldP spid="22" grpId="0"/>
      <p:bldP spid="41" grpId="0"/>
      <p:bldP spid="43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23880" cy="1325563"/>
          </a:xfrm>
        </p:spPr>
        <p:txBody>
          <a:bodyPr/>
          <a:lstStyle/>
          <a:p>
            <a:r>
              <a:rPr lang="en-US" dirty="0"/>
              <a:t>Authentication VS Authorization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BB8AAF90-65AF-4432-9D15-570DD8977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17480" cy="590931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3600" noProof="0" dirty="0">
                <a:latin typeface="Georgia" panose="02040502050405020303" pitchFamily="18" charset="0"/>
              </a:rPr>
              <a:t>Identity</a:t>
            </a:r>
          </a:p>
        </p:txBody>
      </p:sp>
      <p:sp>
        <p:nvSpPr>
          <p:cNvPr id="11" name="Cloud Callout 8">
            <a:extLst>
              <a:ext uri="{FF2B5EF4-FFF2-40B4-BE49-F238E27FC236}">
                <a16:creationId xmlns:a16="http://schemas.microsoft.com/office/drawing/2014/main" id="{ECD0E9C8-AF03-4453-904E-AD5D9B735A8E}"/>
              </a:ext>
            </a:extLst>
          </p:cNvPr>
          <p:cNvSpPr/>
          <p:nvPr/>
        </p:nvSpPr>
        <p:spPr>
          <a:xfrm>
            <a:off x="1400629" y="3222171"/>
            <a:ext cx="3374571" cy="1850572"/>
          </a:xfrm>
          <a:prstGeom prst="cloudCallout">
            <a:avLst>
              <a:gd name="adj1" fmla="val 6759"/>
              <a:gd name="adj2" fmla="val -1453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Georgia" panose="02040502050405020303" pitchFamily="18" charset="0"/>
              </a:rPr>
              <a:t>Is the user really who he claims to be?</a:t>
            </a:r>
          </a:p>
        </p:txBody>
      </p:sp>
      <p:sp>
        <p:nvSpPr>
          <p:cNvPr id="12" name="Cloud Callout 10">
            <a:extLst>
              <a:ext uri="{FF2B5EF4-FFF2-40B4-BE49-F238E27FC236}">
                <a16:creationId xmlns:a16="http://schemas.microsoft.com/office/drawing/2014/main" id="{72CE3B0B-BCB1-49E0-AF5D-1B3BD4BE5C8A}"/>
              </a:ext>
            </a:extLst>
          </p:cNvPr>
          <p:cNvSpPr/>
          <p:nvPr/>
        </p:nvSpPr>
        <p:spPr>
          <a:xfrm>
            <a:off x="7511144" y="3222171"/>
            <a:ext cx="3396342" cy="1850572"/>
          </a:xfrm>
          <a:prstGeom prst="cloudCallout">
            <a:avLst>
              <a:gd name="adj1" fmla="val 2544"/>
              <a:gd name="adj2" fmla="val -1437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Georgia" panose="02040502050405020303" pitchFamily="18" charset="0"/>
              </a:rPr>
              <a:t>What is the user allowed to do?</a:t>
            </a:r>
          </a:p>
        </p:txBody>
      </p:sp>
    </p:spTree>
    <p:extLst>
      <p:ext uri="{BB962C8B-B14F-4D97-AF65-F5344CB8AC3E}">
        <p14:creationId xmlns:p14="http://schemas.microsoft.com/office/powerpoint/2010/main" val="237194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47400" cy="1325563"/>
          </a:xfrm>
        </p:spPr>
        <p:txBody>
          <a:bodyPr>
            <a:normAutofit/>
          </a:bodyPr>
          <a:lstStyle/>
          <a:p>
            <a:r>
              <a:rPr lang="en-US" sz="3600" noProof="0" dirty="0"/>
              <a:t>Authorization without authentication</a:t>
            </a:r>
          </a:p>
        </p:txBody>
      </p:sp>
      <p:pic>
        <p:nvPicPr>
          <p:cNvPr id="6" name="Graphic 5" descr="Computer">
            <a:extLst>
              <a:ext uri="{FF2B5EF4-FFF2-40B4-BE49-F238E27FC236}">
                <a16:creationId xmlns:a16="http://schemas.microsoft.com/office/drawing/2014/main" id="{DBCE107A-367E-4A91-B795-E8AB39C6F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17355" y="1152076"/>
            <a:ext cx="1372107" cy="137379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64EAECD-4B29-4766-9148-33F2CC83AC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2340" y="1410819"/>
            <a:ext cx="442249" cy="856306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577EFEA-BBCE-4D19-A16A-91755058A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3305" y="2294218"/>
            <a:ext cx="1600200" cy="424732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400" noProof="0" dirty="0"/>
              <a:t>Client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0B96A42-9C17-4E25-8524-23782D6448CA}"/>
              </a:ext>
            </a:extLst>
          </p:cNvPr>
          <p:cNvSpPr txBox="1">
            <a:spLocks/>
          </p:cNvSpPr>
          <p:nvPr/>
        </p:nvSpPr>
        <p:spPr>
          <a:xfrm>
            <a:off x="7203364" y="2231480"/>
            <a:ext cx="1600200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Server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F445CD2-8DBF-4034-A1A1-3192CF296F7A}"/>
              </a:ext>
            </a:extLst>
          </p:cNvPr>
          <p:cNvCxnSpPr>
            <a:cxnSpLocks/>
          </p:cNvCxnSpPr>
          <p:nvPr/>
        </p:nvCxnSpPr>
        <p:spPr>
          <a:xfrm flipH="1">
            <a:off x="3082808" y="2718950"/>
            <a:ext cx="1" cy="333353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0E7786C-A90E-4105-9846-FBFFB54AD2B6}"/>
              </a:ext>
            </a:extLst>
          </p:cNvPr>
          <p:cNvCxnSpPr/>
          <p:nvPr/>
        </p:nvCxnSpPr>
        <p:spPr>
          <a:xfrm flipH="1">
            <a:off x="8003463" y="2736382"/>
            <a:ext cx="1" cy="333353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225498C-F737-415E-A9C9-91D9444B01AE}"/>
              </a:ext>
            </a:extLst>
          </p:cNvPr>
          <p:cNvCxnSpPr>
            <a:cxnSpLocks/>
          </p:cNvCxnSpPr>
          <p:nvPr/>
        </p:nvCxnSpPr>
        <p:spPr>
          <a:xfrm>
            <a:off x="3222171" y="2863457"/>
            <a:ext cx="4699330" cy="2099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013AE390-702E-4CEC-999A-FB417C4D4E8A}"/>
              </a:ext>
            </a:extLst>
          </p:cNvPr>
          <p:cNvSpPr txBox="1">
            <a:spLocks/>
          </p:cNvSpPr>
          <p:nvPr/>
        </p:nvSpPr>
        <p:spPr>
          <a:xfrm>
            <a:off x="3862312" y="1954094"/>
            <a:ext cx="2762064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POST /notes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Title: To Buy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Content: Milk &amp; Bread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B7E465F-360B-433A-97D8-2D4836513223}"/>
              </a:ext>
            </a:extLst>
          </p:cNvPr>
          <p:cNvCxnSpPr>
            <a:cxnSpLocks/>
          </p:cNvCxnSpPr>
          <p:nvPr/>
        </p:nvCxnSpPr>
        <p:spPr>
          <a:xfrm flipH="1">
            <a:off x="3222171" y="3595928"/>
            <a:ext cx="4699330" cy="2099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76638111-3C24-49F8-9DBB-DD4081F9C211}"/>
              </a:ext>
            </a:extLst>
          </p:cNvPr>
          <p:cNvSpPr txBox="1">
            <a:spLocks/>
          </p:cNvSpPr>
          <p:nvPr/>
        </p:nvSpPr>
        <p:spPr>
          <a:xfrm>
            <a:off x="8332665" y="2904184"/>
            <a:ext cx="3271502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Store note in database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323F05F-D11E-42E7-B997-8336A8703B01}"/>
              </a:ext>
            </a:extLst>
          </p:cNvPr>
          <p:cNvSpPr txBox="1">
            <a:spLocks/>
          </p:cNvSpPr>
          <p:nvPr/>
        </p:nvSpPr>
        <p:spPr>
          <a:xfrm>
            <a:off x="4702931" y="3759319"/>
            <a:ext cx="3357932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</a:rPr>
              <a:t>201 CREATED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Note id: 23anh84n2m21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EC8A1CC-191D-4AD1-A5EA-3AE71E52372F}"/>
              </a:ext>
            </a:extLst>
          </p:cNvPr>
          <p:cNvCxnSpPr>
            <a:cxnSpLocks/>
          </p:cNvCxnSpPr>
          <p:nvPr/>
        </p:nvCxnSpPr>
        <p:spPr>
          <a:xfrm flipH="1">
            <a:off x="7922138" y="3073426"/>
            <a:ext cx="2" cy="52250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5C4D875-3DC7-4F13-9ACD-5E12548A61F2}"/>
              </a:ext>
            </a:extLst>
          </p:cNvPr>
          <p:cNvCxnSpPr>
            <a:cxnSpLocks/>
          </p:cNvCxnSpPr>
          <p:nvPr/>
        </p:nvCxnSpPr>
        <p:spPr>
          <a:xfrm>
            <a:off x="3237364" y="3827514"/>
            <a:ext cx="0" cy="132194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C3ABD93-819E-4504-9DCC-D366D8EE56E3}"/>
              </a:ext>
            </a:extLst>
          </p:cNvPr>
          <p:cNvCxnSpPr>
            <a:cxnSpLocks/>
          </p:cNvCxnSpPr>
          <p:nvPr/>
        </p:nvCxnSpPr>
        <p:spPr>
          <a:xfrm>
            <a:off x="3219608" y="5149457"/>
            <a:ext cx="4699330" cy="2099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Content Placeholder 2">
            <a:extLst>
              <a:ext uri="{FF2B5EF4-FFF2-40B4-BE49-F238E27FC236}">
                <a16:creationId xmlns:a16="http://schemas.microsoft.com/office/drawing/2014/main" id="{11970236-C67E-41A0-9379-4F732EA19B2A}"/>
              </a:ext>
            </a:extLst>
          </p:cNvPr>
          <p:cNvSpPr txBox="1">
            <a:spLocks/>
          </p:cNvSpPr>
          <p:nvPr/>
        </p:nvSpPr>
        <p:spPr>
          <a:xfrm>
            <a:off x="3222170" y="5324091"/>
            <a:ext cx="4169229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</a:rPr>
              <a:t>GET /notes/23anh84n2m21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3E78286-7202-44DF-AB39-E660AB416471}"/>
              </a:ext>
            </a:extLst>
          </p:cNvPr>
          <p:cNvCxnSpPr>
            <a:cxnSpLocks/>
          </p:cNvCxnSpPr>
          <p:nvPr/>
        </p:nvCxnSpPr>
        <p:spPr>
          <a:xfrm flipH="1">
            <a:off x="7900364" y="5373953"/>
            <a:ext cx="2" cy="52250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F7BC3282-41DF-4525-AEA6-A789B4B35A9C}"/>
              </a:ext>
            </a:extLst>
          </p:cNvPr>
          <p:cNvSpPr txBox="1">
            <a:spLocks/>
          </p:cNvSpPr>
          <p:nvPr/>
        </p:nvSpPr>
        <p:spPr>
          <a:xfrm>
            <a:off x="8254250" y="5323984"/>
            <a:ext cx="2762061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He's authorized to access the resource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F43622F4-F5AD-4470-A4BC-01636B99A53F}"/>
              </a:ext>
            </a:extLst>
          </p:cNvPr>
          <p:cNvSpPr txBox="1">
            <a:spLocks/>
          </p:cNvSpPr>
          <p:nvPr/>
        </p:nvSpPr>
        <p:spPr>
          <a:xfrm>
            <a:off x="9439950" y="3198322"/>
            <a:ext cx="2762064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Id: 23anh84n2m21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Title: To Buy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Content: Milk &amp; Bread</a:t>
            </a:r>
          </a:p>
        </p:txBody>
      </p:sp>
    </p:spTree>
    <p:extLst>
      <p:ext uri="{BB962C8B-B14F-4D97-AF65-F5344CB8AC3E}">
        <p14:creationId xmlns:p14="http://schemas.microsoft.com/office/powerpoint/2010/main" val="181631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6" grpId="0"/>
      <p:bldP spid="20" grpId="0"/>
      <p:bldP spid="22" grpId="0"/>
      <p:bldP spid="41" grpId="0"/>
      <p:bldP spid="43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authentication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6680201" cy="2509405"/>
          </a:xfr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Users needs to be uniquely identified.</a:t>
            </a:r>
          </a:p>
          <a:p>
            <a:pPr lvl="1"/>
            <a:r>
              <a:rPr lang="en-US" dirty="0"/>
              <a:t>Use account resources.</a:t>
            </a:r>
            <a:endParaRPr lang="en-US" dirty="0">
              <a:latin typeface="Georgia" panose="02040502050405020303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cs typeface="Courier New" panose="02070309020205020404" pitchFamily="49" charset="0"/>
              </a:rPr>
              <a:t>Users needs to be able to prove ownership of an account.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+mn-lt"/>
                <a:cs typeface="Courier New" panose="02070309020205020404" pitchFamily="49" charset="0"/>
              </a:rPr>
              <a:t>Each user shares a secret with the server, e.g. a password.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3ABC05D-AC25-4B79-8D9D-29AFC44F40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585634"/>
              </p:ext>
            </p:extLst>
          </p:nvPr>
        </p:nvGraphicFramePr>
        <p:xfrm>
          <a:off x="8141062" y="2163108"/>
          <a:ext cx="138393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3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Username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User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User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User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User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0D3753F5-070E-4530-84F7-BB224FFE7707}"/>
              </a:ext>
            </a:extLst>
          </p:cNvPr>
          <p:cNvSpPr txBox="1">
            <a:spLocks/>
          </p:cNvSpPr>
          <p:nvPr/>
        </p:nvSpPr>
        <p:spPr>
          <a:xfrm>
            <a:off x="7691846" y="1690688"/>
            <a:ext cx="3661954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u="sng" dirty="0">
                <a:latin typeface="Georgia" panose="02040502050405020303" pitchFamily="18" charset="0"/>
              </a:rPr>
              <a:t>The accounts table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2895573-A729-4CC3-9FF6-27B5E9F0E9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11811"/>
              </p:ext>
            </p:extLst>
          </p:nvPr>
        </p:nvGraphicFramePr>
        <p:xfrm>
          <a:off x="9528628" y="2163108"/>
          <a:ext cx="182517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5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Password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Password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Password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Password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Password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CE95041-76F2-4007-9F45-86D2D1166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128827"/>
              </p:ext>
            </p:extLst>
          </p:nvPr>
        </p:nvGraphicFramePr>
        <p:xfrm>
          <a:off x="7691845" y="2163108"/>
          <a:ext cx="44921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11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47400" cy="1325563"/>
          </a:xfrm>
        </p:spPr>
        <p:txBody>
          <a:bodyPr>
            <a:normAutofit/>
          </a:bodyPr>
          <a:lstStyle/>
          <a:p>
            <a:r>
              <a:rPr lang="en-US" sz="3600" noProof="0" dirty="0"/>
              <a:t>Authorization with authentication</a:t>
            </a:r>
          </a:p>
        </p:txBody>
      </p:sp>
      <p:pic>
        <p:nvPicPr>
          <p:cNvPr id="6" name="Graphic 5" descr="Computer">
            <a:extLst>
              <a:ext uri="{FF2B5EF4-FFF2-40B4-BE49-F238E27FC236}">
                <a16:creationId xmlns:a16="http://schemas.microsoft.com/office/drawing/2014/main" id="{DBCE107A-367E-4A91-B795-E8AB39C6F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17355" y="1152076"/>
            <a:ext cx="1372107" cy="137379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64EAECD-4B29-4766-9148-33F2CC83AC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2340" y="1410819"/>
            <a:ext cx="442249" cy="856306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577EFEA-BBCE-4D19-A16A-91755058A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3305" y="2294218"/>
            <a:ext cx="1600200" cy="424732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400" noProof="0" dirty="0"/>
              <a:t>Client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0B96A42-9C17-4E25-8524-23782D6448CA}"/>
              </a:ext>
            </a:extLst>
          </p:cNvPr>
          <p:cNvSpPr txBox="1">
            <a:spLocks/>
          </p:cNvSpPr>
          <p:nvPr/>
        </p:nvSpPr>
        <p:spPr>
          <a:xfrm>
            <a:off x="7203364" y="2231480"/>
            <a:ext cx="1600200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Server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F445CD2-8DBF-4034-A1A1-3192CF296F7A}"/>
              </a:ext>
            </a:extLst>
          </p:cNvPr>
          <p:cNvCxnSpPr>
            <a:cxnSpLocks/>
          </p:cNvCxnSpPr>
          <p:nvPr/>
        </p:nvCxnSpPr>
        <p:spPr>
          <a:xfrm flipH="1">
            <a:off x="3082808" y="2718950"/>
            <a:ext cx="1" cy="333353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0E7786C-A90E-4105-9846-FBFFB54AD2B6}"/>
              </a:ext>
            </a:extLst>
          </p:cNvPr>
          <p:cNvCxnSpPr/>
          <p:nvPr/>
        </p:nvCxnSpPr>
        <p:spPr>
          <a:xfrm flipH="1">
            <a:off x="8003463" y="2736382"/>
            <a:ext cx="1" cy="333353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225498C-F737-415E-A9C9-91D9444B01AE}"/>
              </a:ext>
            </a:extLst>
          </p:cNvPr>
          <p:cNvCxnSpPr>
            <a:cxnSpLocks/>
          </p:cNvCxnSpPr>
          <p:nvPr/>
        </p:nvCxnSpPr>
        <p:spPr>
          <a:xfrm>
            <a:off x="3222171" y="2863457"/>
            <a:ext cx="4699330" cy="2099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013AE390-702E-4CEC-999A-FB417C4D4E8A}"/>
              </a:ext>
            </a:extLst>
          </p:cNvPr>
          <p:cNvSpPr txBox="1">
            <a:spLocks/>
          </p:cNvSpPr>
          <p:nvPr/>
        </p:nvSpPr>
        <p:spPr>
          <a:xfrm>
            <a:off x="3789462" y="1914916"/>
            <a:ext cx="2762064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POST /accounts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Username: Alice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Password: abc777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B7E465F-360B-433A-97D8-2D4836513223}"/>
              </a:ext>
            </a:extLst>
          </p:cNvPr>
          <p:cNvCxnSpPr>
            <a:cxnSpLocks/>
          </p:cNvCxnSpPr>
          <p:nvPr/>
        </p:nvCxnSpPr>
        <p:spPr>
          <a:xfrm flipH="1">
            <a:off x="3222171" y="3595928"/>
            <a:ext cx="4699330" cy="2099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76638111-3C24-49F8-9DBB-DD4081F9C211}"/>
              </a:ext>
            </a:extLst>
          </p:cNvPr>
          <p:cNvSpPr txBox="1">
            <a:spLocks/>
          </p:cNvSpPr>
          <p:nvPr/>
        </p:nvSpPr>
        <p:spPr>
          <a:xfrm>
            <a:off x="8254251" y="2653580"/>
            <a:ext cx="3666287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Store account in database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323F05F-D11E-42E7-B997-8336A8703B01}"/>
              </a:ext>
            </a:extLst>
          </p:cNvPr>
          <p:cNvSpPr txBox="1">
            <a:spLocks/>
          </p:cNvSpPr>
          <p:nvPr/>
        </p:nvSpPr>
        <p:spPr>
          <a:xfrm>
            <a:off x="5445632" y="3018939"/>
            <a:ext cx="3357932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</a:rPr>
              <a:t>201 CREATED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Account id: 123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EC8A1CC-191D-4AD1-A5EA-3AE71E52372F}"/>
              </a:ext>
            </a:extLst>
          </p:cNvPr>
          <p:cNvCxnSpPr>
            <a:cxnSpLocks/>
          </p:cNvCxnSpPr>
          <p:nvPr/>
        </p:nvCxnSpPr>
        <p:spPr>
          <a:xfrm flipH="1">
            <a:off x="7922138" y="3073426"/>
            <a:ext cx="2" cy="52250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5C4D875-3DC7-4F13-9ACD-5E12548A61F2}"/>
              </a:ext>
            </a:extLst>
          </p:cNvPr>
          <p:cNvCxnSpPr>
            <a:cxnSpLocks/>
          </p:cNvCxnSpPr>
          <p:nvPr/>
        </p:nvCxnSpPr>
        <p:spPr>
          <a:xfrm>
            <a:off x="3237364" y="3827514"/>
            <a:ext cx="0" cy="167570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F43622F4-F5AD-4470-A4BC-01636B99A53F}"/>
              </a:ext>
            </a:extLst>
          </p:cNvPr>
          <p:cNvSpPr txBox="1">
            <a:spLocks/>
          </p:cNvSpPr>
          <p:nvPr/>
        </p:nvSpPr>
        <p:spPr>
          <a:xfrm>
            <a:off x="9429936" y="2983347"/>
            <a:ext cx="2762064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Id: 123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Username: Alice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Password: abc777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D997080-FD66-49DA-9E02-53C899B9EE96}"/>
              </a:ext>
            </a:extLst>
          </p:cNvPr>
          <p:cNvCxnSpPr>
            <a:cxnSpLocks/>
          </p:cNvCxnSpPr>
          <p:nvPr/>
        </p:nvCxnSpPr>
        <p:spPr>
          <a:xfrm>
            <a:off x="3237364" y="5503220"/>
            <a:ext cx="4699330" cy="2099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15BA2202-EE78-4238-AEAB-632B43DFE4F8}"/>
              </a:ext>
            </a:extLst>
          </p:cNvPr>
          <p:cNvSpPr txBox="1">
            <a:spLocks/>
          </p:cNvSpPr>
          <p:nvPr/>
        </p:nvSpPr>
        <p:spPr>
          <a:xfrm>
            <a:off x="3318688" y="3820752"/>
            <a:ext cx="2762064" cy="175432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POST /notes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Title: To Buy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Content: Milk &amp; Bread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Account id: 123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Username: Alice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Password: abc777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F83C14D-ABA0-4FA9-A856-4D7BF7090C54}"/>
              </a:ext>
            </a:extLst>
          </p:cNvPr>
          <p:cNvCxnSpPr>
            <a:cxnSpLocks/>
          </p:cNvCxnSpPr>
          <p:nvPr/>
        </p:nvCxnSpPr>
        <p:spPr>
          <a:xfrm flipH="1">
            <a:off x="3237364" y="5900411"/>
            <a:ext cx="4699330" cy="2099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A64A8D43-57D6-4EA9-A6F5-D3515EE4D5DB}"/>
              </a:ext>
            </a:extLst>
          </p:cNvPr>
          <p:cNvSpPr txBox="1">
            <a:spLocks/>
          </p:cNvSpPr>
          <p:nvPr/>
        </p:nvSpPr>
        <p:spPr>
          <a:xfrm>
            <a:off x="8224589" y="4956937"/>
            <a:ext cx="3271502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Store note in database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F0AA8FC0-598D-4776-81AD-541B09867080}"/>
              </a:ext>
            </a:extLst>
          </p:cNvPr>
          <p:cNvSpPr txBox="1">
            <a:spLocks/>
          </p:cNvSpPr>
          <p:nvPr/>
        </p:nvSpPr>
        <p:spPr>
          <a:xfrm>
            <a:off x="5942473" y="5971409"/>
            <a:ext cx="2292872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</a:rPr>
              <a:t>201 CREATED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Note id: 456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6CD59A6-2703-4328-9700-8715BF878729}"/>
              </a:ext>
            </a:extLst>
          </p:cNvPr>
          <p:cNvCxnSpPr>
            <a:cxnSpLocks/>
          </p:cNvCxnSpPr>
          <p:nvPr/>
        </p:nvCxnSpPr>
        <p:spPr>
          <a:xfrm>
            <a:off x="7937333" y="5713189"/>
            <a:ext cx="0" cy="18977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D2FC46F2-5231-44AB-BA36-ECF0C4FB4DC3}"/>
              </a:ext>
            </a:extLst>
          </p:cNvPr>
          <p:cNvSpPr txBox="1">
            <a:spLocks/>
          </p:cNvSpPr>
          <p:nvPr/>
        </p:nvSpPr>
        <p:spPr>
          <a:xfrm>
            <a:off x="9331874" y="5251075"/>
            <a:ext cx="2762064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Id: 456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Title: To Buy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Content: Milk &amp; Bread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Account id: 123</a:t>
            </a:r>
          </a:p>
        </p:txBody>
      </p:sp>
    </p:spTree>
    <p:extLst>
      <p:ext uri="{BB962C8B-B14F-4D97-AF65-F5344CB8AC3E}">
        <p14:creationId xmlns:p14="http://schemas.microsoft.com/office/powerpoint/2010/main" val="313470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6" grpId="0"/>
      <p:bldP spid="20" grpId="0"/>
      <p:bldP spid="22" grpId="0"/>
      <p:bldP spid="21" grpId="0"/>
      <p:bldP spid="24" grpId="0"/>
      <p:bldP spid="27" grpId="0"/>
      <p:bldP spid="28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47400" cy="1325563"/>
          </a:xfrm>
        </p:spPr>
        <p:txBody>
          <a:bodyPr>
            <a:normAutofit/>
          </a:bodyPr>
          <a:lstStyle/>
          <a:p>
            <a:r>
              <a:rPr lang="en-US" sz="3600" noProof="0" dirty="0"/>
              <a:t>Authorization with authentication</a:t>
            </a:r>
          </a:p>
        </p:txBody>
      </p:sp>
      <p:pic>
        <p:nvPicPr>
          <p:cNvPr id="6" name="Graphic 5" descr="Computer">
            <a:extLst>
              <a:ext uri="{FF2B5EF4-FFF2-40B4-BE49-F238E27FC236}">
                <a16:creationId xmlns:a16="http://schemas.microsoft.com/office/drawing/2014/main" id="{DBCE107A-367E-4A91-B795-E8AB39C6F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17355" y="1152076"/>
            <a:ext cx="1372107" cy="137379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64EAECD-4B29-4766-9148-33F2CC83AC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2340" y="1410819"/>
            <a:ext cx="442249" cy="856306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577EFEA-BBCE-4D19-A16A-91755058A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3305" y="2294218"/>
            <a:ext cx="1600200" cy="424732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400" noProof="0" dirty="0"/>
              <a:t>Client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0B96A42-9C17-4E25-8524-23782D6448CA}"/>
              </a:ext>
            </a:extLst>
          </p:cNvPr>
          <p:cNvSpPr txBox="1">
            <a:spLocks/>
          </p:cNvSpPr>
          <p:nvPr/>
        </p:nvSpPr>
        <p:spPr>
          <a:xfrm>
            <a:off x="7203364" y="2231480"/>
            <a:ext cx="1600200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Server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F445CD2-8DBF-4034-A1A1-3192CF296F7A}"/>
              </a:ext>
            </a:extLst>
          </p:cNvPr>
          <p:cNvCxnSpPr>
            <a:cxnSpLocks/>
          </p:cNvCxnSpPr>
          <p:nvPr/>
        </p:nvCxnSpPr>
        <p:spPr>
          <a:xfrm flipH="1">
            <a:off x="3082808" y="2718950"/>
            <a:ext cx="1" cy="333353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0E7786C-A90E-4105-9846-FBFFB54AD2B6}"/>
              </a:ext>
            </a:extLst>
          </p:cNvPr>
          <p:cNvCxnSpPr/>
          <p:nvPr/>
        </p:nvCxnSpPr>
        <p:spPr>
          <a:xfrm flipH="1">
            <a:off x="8003463" y="2736382"/>
            <a:ext cx="1" cy="333353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76638111-3C24-49F8-9DBB-DD4081F9C211}"/>
              </a:ext>
            </a:extLst>
          </p:cNvPr>
          <p:cNvSpPr txBox="1">
            <a:spLocks/>
          </p:cNvSpPr>
          <p:nvPr/>
        </p:nvSpPr>
        <p:spPr>
          <a:xfrm>
            <a:off x="8254251" y="2653580"/>
            <a:ext cx="3666287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Store account in database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F43622F4-F5AD-4470-A4BC-01636B99A53F}"/>
              </a:ext>
            </a:extLst>
          </p:cNvPr>
          <p:cNvSpPr txBox="1">
            <a:spLocks/>
          </p:cNvSpPr>
          <p:nvPr/>
        </p:nvSpPr>
        <p:spPr>
          <a:xfrm>
            <a:off x="9429936" y="2983347"/>
            <a:ext cx="2762064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Id: 123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Username: Alice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Password: abc777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A64A8D43-57D6-4EA9-A6F5-D3515EE4D5DB}"/>
              </a:ext>
            </a:extLst>
          </p:cNvPr>
          <p:cNvSpPr txBox="1">
            <a:spLocks/>
          </p:cNvSpPr>
          <p:nvPr/>
        </p:nvSpPr>
        <p:spPr>
          <a:xfrm>
            <a:off x="8224589" y="4956937"/>
            <a:ext cx="3271502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Store note in database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D2FC46F2-5231-44AB-BA36-ECF0C4FB4DC3}"/>
              </a:ext>
            </a:extLst>
          </p:cNvPr>
          <p:cNvSpPr txBox="1">
            <a:spLocks/>
          </p:cNvSpPr>
          <p:nvPr/>
        </p:nvSpPr>
        <p:spPr>
          <a:xfrm>
            <a:off x="9331874" y="5251075"/>
            <a:ext cx="2762064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Id: 456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Title: To Buy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Content: Milk &amp; Bread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Account id: 123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D3A677D-5391-42CD-9231-FAB2FC9D8903}"/>
              </a:ext>
            </a:extLst>
          </p:cNvPr>
          <p:cNvCxnSpPr>
            <a:cxnSpLocks/>
          </p:cNvCxnSpPr>
          <p:nvPr/>
        </p:nvCxnSpPr>
        <p:spPr>
          <a:xfrm>
            <a:off x="3178740" y="2791430"/>
            <a:ext cx="4699330" cy="2099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4F438DB-EA12-478E-ACB6-A1EEE1EF5B4C}"/>
              </a:ext>
            </a:extLst>
          </p:cNvPr>
          <p:cNvCxnSpPr>
            <a:cxnSpLocks/>
          </p:cNvCxnSpPr>
          <p:nvPr/>
        </p:nvCxnSpPr>
        <p:spPr>
          <a:xfrm>
            <a:off x="7859498" y="3015926"/>
            <a:ext cx="0" cy="22511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12B01F3D-65F3-4416-937D-D9E9C97D4924}"/>
              </a:ext>
            </a:extLst>
          </p:cNvPr>
          <p:cNvSpPr txBox="1">
            <a:spLocks/>
          </p:cNvSpPr>
          <p:nvPr/>
        </p:nvSpPr>
        <p:spPr>
          <a:xfrm>
            <a:off x="3789462" y="1914916"/>
            <a:ext cx="2762064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GET /notes/456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Username: Alice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Password: abc777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B074205-13AE-4961-9009-4C0BA82810A2}"/>
              </a:ext>
            </a:extLst>
          </p:cNvPr>
          <p:cNvCxnSpPr>
            <a:cxnSpLocks/>
          </p:cNvCxnSpPr>
          <p:nvPr/>
        </p:nvCxnSpPr>
        <p:spPr>
          <a:xfrm flipH="1">
            <a:off x="3173075" y="3259742"/>
            <a:ext cx="4699330" cy="2099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CE894594-9DD6-4E6A-BDA5-C7822D211A75}"/>
              </a:ext>
            </a:extLst>
          </p:cNvPr>
          <p:cNvSpPr txBox="1">
            <a:spLocks/>
          </p:cNvSpPr>
          <p:nvPr/>
        </p:nvSpPr>
        <p:spPr>
          <a:xfrm>
            <a:off x="5169417" y="3379038"/>
            <a:ext cx="2762064" cy="147732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200 OK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Id: 456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Title: To Buy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Content: Milk &amp; Bread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Account id: 123</a:t>
            </a:r>
          </a:p>
        </p:txBody>
      </p:sp>
    </p:spTree>
    <p:extLst>
      <p:ext uri="{BB962C8B-B14F-4D97-AF65-F5344CB8AC3E}">
        <p14:creationId xmlns:p14="http://schemas.microsoft.com/office/powerpoint/2010/main" val="36670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47400" cy="1325563"/>
          </a:xfrm>
        </p:spPr>
        <p:txBody>
          <a:bodyPr>
            <a:normAutofit/>
          </a:bodyPr>
          <a:lstStyle/>
          <a:p>
            <a:r>
              <a:rPr lang="en-US" sz="3600" noProof="0" dirty="0"/>
              <a:t>Authorization with tokens</a:t>
            </a:r>
          </a:p>
        </p:txBody>
      </p:sp>
      <p:pic>
        <p:nvPicPr>
          <p:cNvPr id="6" name="Graphic 5" descr="Computer">
            <a:extLst>
              <a:ext uri="{FF2B5EF4-FFF2-40B4-BE49-F238E27FC236}">
                <a16:creationId xmlns:a16="http://schemas.microsoft.com/office/drawing/2014/main" id="{DBCE107A-367E-4A91-B795-E8AB39C6F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17355" y="1152076"/>
            <a:ext cx="1372107" cy="137379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64EAECD-4B29-4766-9148-33F2CC83AC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2340" y="1410819"/>
            <a:ext cx="442249" cy="856306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577EFEA-BBCE-4D19-A16A-91755058A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3305" y="2294218"/>
            <a:ext cx="1600200" cy="424732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400" noProof="0" dirty="0"/>
              <a:t>Client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0B96A42-9C17-4E25-8524-23782D6448CA}"/>
              </a:ext>
            </a:extLst>
          </p:cNvPr>
          <p:cNvSpPr txBox="1">
            <a:spLocks/>
          </p:cNvSpPr>
          <p:nvPr/>
        </p:nvSpPr>
        <p:spPr>
          <a:xfrm>
            <a:off x="7203364" y="2231480"/>
            <a:ext cx="1600200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Server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F445CD2-8DBF-4034-A1A1-3192CF296F7A}"/>
              </a:ext>
            </a:extLst>
          </p:cNvPr>
          <p:cNvCxnSpPr>
            <a:cxnSpLocks/>
          </p:cNvCxnSpPr>
          <p:nvPr/>
        </p:nvCxnSpPr>
        <p:spPr>
          <a:xfrm flipH="1">
            <a:off x="3082808" y="2718950"/>
            <a:ext cx="1" cy="333353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0E7786C-A90E-4105-9846-FBFFB54AD2B6}"/>
              </a:ext>
            </a:extLst>
          </p:cNvPr>
          <p:cNvCxnSpPr/>
          <p:nvPr/>
        </p:nvCxnSpPr>
        <p:spPr>
          <a:xfrm flipH="1">
            <a:off x="8003463" y="2736382"/>
            <a:ext cx="1" cy="333353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76638111-3C24-49F8-9DBB-DD4081F9C211}"/>
              </a:ext>
            </a:extLst>
          </p:cNvPr>
          <p:cNvSpPr txBox="1">
            <a:spLocks/>
          </p:cNvSpPr>
          <p:nvPr/>
        </p:nvSpPr>
        <p:spPr>
          <a:xfrm>
            <a:off x="8254251" y="2653580"/>
            <a:ext cx="3666287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Store account in database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F43622F4-F5AD-4470-A4BC-01636B99A53F}"/>
              </a:ext>
            </a:extLst>
          </p:cNvPr>
          <p:cNvSpPr txBox="1">
            <a:spLocks/>
          </p:cNvSpPr>
          <p:nvPr/>
        </p:nvSpPr>
        <p:spPr>
          <a:xfrm>
            <a:off x="9429936" y="2983347"/>
            <a:ext cx="2762064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Id: 123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Username: Alice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Password: abc777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D3A677D-5391-42CD-9231-FAB2FC9D8903}"/>
              </a:ext>
            </a:extLst>
          </p:cNvPr>
          <p:cNvCxnSpPr>
            <a:cxnSpLocks/>
          </p:cNvCxnSpPr>
          <p:nvPr/>
        </p:nvCxnSpPr>
        <p:spPr>
          <a:xfrm>
            <a:off x="3178740" y="2791430"/>
            <a:ext cx="4699330" cy="2099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4F438DB-EA12-478E-ACB6-A1EEE1EF5B4C}"/>
              </a:ext>
            </a:extLst>
          </p:cNvPr>
          <p:cNvCxnSpPr>
            <a:cxnSpLocks/>
          </p:cNvCxnSpPr>
          <p:nvPr/>
        </p:nvCxnSpPr>
        <p:spPr>
          <a:xfrm>
            <a:off x="7859498" y="3015926"/>
            <a:ext cx="0" cy="22511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12B01F3D-65F3-4416-937D-D9E9C97D4924}"/>
              </a:ext>
            </a:extLst>
          </p:cNvPr>
          <p:cNvSpPr txBox="1">
            <a:spLocks/>
          </p:cNvSpPr>
          <p:nvPr/>
        </p:nvSpPr>
        <p:spPr>
          <a:xfrm>
            <a:off x="3789462" y="1914916"/>
            <a:ext cx="2762064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POST /tokens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Username: Alice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Password: abc777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B074205-13AE-4961-9009-4C0BA82810A2}"/>
              </a:ext>
            </a:extLst>
          </p:cNvPr>
          <p:cNvCxnSpPr>
            <a:cxnSpLocks/>
          </p:cNvCxnSpPr>
          <p:nvPr/>
        </p:nvCxnSpPr>
        <p:spPr>
          <a:xfrm flipH="1">
            <a:off x="3173075" y="3259742"/>
            <a:ext cx="4699330" cy="2099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CE894594-9DD6-4E6A-BDA5-C7822D211A75}"/>
              </a:ext>
            </a:extLst>
          </p:cNvPr>
          <p:cNvSpPr txBox="1">
            <a:spLocks/>
          </p:cNvSpPr>
          <p:nvPr/>
        </p:nvSpPr>
        <p:spPr>
          <a:xfrm>
            <a:off x="5169417" y="3379038"/>
            <a:ext cx="2762064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201 CREATED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Token: </a:t>
            </a:r>
            <a:r>
              <a:rPr lang="en-US" sz="2000" dirty="0" err="1">
                <a:solidFill>
                  <a:schemeClr val="tx1"/>
                </a:solidFill>
              </a:rPr>
              <a:t>hhhhhh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9682F3-E9CC-4715-BA99-B2989DF8EFD5}"/>
              </a:ext>
            </a:extLst>
          </p:cNvPr>
          <p:cNvCxnSpPr>
            <a:cxnSpLocks/>
          </p:cNvCxnSpPr>
          <p:nvPr/>
        </p:nvCxnSpPr>
        <p:spPr>
          <a:xfrm>
            <a:off x="3186564" y="3469711"/>
            <a:ext cx="0" cy="207414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010571D-E081-4AD1-A600-DBBEDED22373}"/>
              </a:ext>
            </a:extLst>
          </p:cNvPr>
          <p:cNvCxnSpPr>
            <a:cxnSpLocks/>
          </p:cNvCxnSpPr>
          <p:nvPr/>
        </p:nvCxnSpPr>
        <p:spPr>
          <a:xfrm>
            <a:off x="3186564" y="5543860"/>
            <a:ext cx="4699330" cy="2099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28F7AEED-54E6-4FD4-8350-017F4777AAE5}"/>
              </a:ext>
            </a:extLst>
          </p:cNvPr>
          <p:cNvSpPr txBox="1">
            <a:spLocks/>
          </p:cNvSpPr>
          <p:nvPr/>
        </p:nvSpPr>
        <p:spPr>
          <a:xfrm>
            <a:off x="3267888" y="3861392"/>
            <a:ext cx="2762064" cy="147732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POST /notes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Title: To Buy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Content: Milk &amp; Bread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Account id: 123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Token: </a:t>
            </a:r>
            <a:r>
              <a:rPr lang="en-US" sz="2000" dirty="0" err="1">
                <a:solidFill>
                  <a:schemeClr val="tx1"/>
                </a:solidFill>
              </a:rPr>
              <a:t>hhhhhh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1EA6519-6732-4A88-AD1A-11E070F8CE08}"/>
              </a:ext>
            </a:extLst>
          </p:cNvPr>
          <p:cNvCxnSpPr>
            <a:cxnSpLocks/>
          </p:cNvCxnSpPr>
          <p:nvPr/>
        </p:nvCxnSpPr>
        <p:spPr>
          <a:xfrm flipH="1">
            <a:off x="3186564" y="5941051"/>
            <a:ext cx="4699330" cy="2099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8A78726-A5D5-4438-B99D-9A27669BCE84}"/>
              </a:ext>
            </a:extLst>
          </p:cNvPr>
          <p:cNvSpPr txBox="1">
            <a:spLocks/>
          </p:cNvSpPr>
          <p:nvPr/>
        </p:nvSpPr>
        <p:spPr>
          <a:xfrm>
            <a:off x="8224589" y="4956937"/>
            <a:ext cx="3271502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Store note in database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9D30264E-02B3-4DD1-82D4-7594640AF0DE}"/>
              </a:ext>
            </a:extLst>
          </p:cNvPr>
          <p:cNvSpPr txBox="1">
            <a:spLocks/>
          </p:cNvSpPr>
          <p:nvPr/>
        </p:nvSpPr>
        <p:spPr>
          <a:xfrm>
            <a:off x="5891673" y="6012049"/>
            <a:ext cx="2292872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</a:rPr>
              <a:t>201 CREATED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Note id: 456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A554051-E8BD-4590-8604-29EF7D7B78A7}"/>
              </a:ext>
            </a:extLst>
          </p:cNvPr>
          <p:cNvCxnSpPr>
            <a:cxnSpLocks/>
          </p:cNvCxnSpPr>
          <p:nvPr/>
        </p:nvCxnSpPr>
        <p:spPr>
          <a:xfrm>
            <a:off x="7886533" y="5753829"/>
            <a:ext cx="0" cy="18977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A4317F4-210E-4A24-A654-419D213ED93B}"/>
              </a:ext>
            </a:extLst>
          </p:cNvPr>
          <p:cNvSpPr txBox="1">
            <a:spLocks/>
          </p:cNvSpPr>
          <p:nvPr/>
        </p:nvSpPr>
        <p:spPr>
          <a:xfrm>
            <a:off x="9331874" y="5251075"/>
            <a:ext cx="2762064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Id: 456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Title: To Buy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Content: Milk &amp; Bread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Account id: 123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271481B-0F6A-4466-8327-7D6C4AA04B6F}"/>
              </a:ext>
            </a:extLst>
          </p:cNvPr>
          <p:cNvSpPr txBox="1">
            <a:spLocks/>
          </p:cNvSpPr>
          <p:nvPr/>
        </p:nvSpPr>
        <p:spPr>
          <a:xfrm>
            <a:off x="8254251" y="3906161"/>
            <a:ext cx="3666287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Store token in database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11AF61E8-02B7-47CF-BAEF-5F2709C41D21}"/>
              </a:ext>
            </a:extLst>
          </p:cNvPr>
          <p:cNvSpPr txBox="1">
            <a:spLocks/>
          </p:cNvSpPr>
          <p:nvPr/>
        </p:nvSpPr>
        <p:spPr>
          <a:xfrm>
            <a:off x="9429936" y="4235928"/>
            <a:ext cx="2762064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Token: </a:t>
            </a:r>
            <a:r>
              <a:rPr lang="en-US" sz="2000" dirty="0" err="1">
                <a:solidFill>
                  <a:schemeClr val="tx1"/>
                </a:solidFill>
              </a:rPr>
              <a:t>hhhhhh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Account id: 123</a:t>
            </a:r>
          </a:p>
        </p:txBody>
      </p:sp>
    </p:spTree>
    <p:extLst>
      <p:ext uri="{BB962C8B-B14F-4D97-AF65-F5344CB8AC3E}">
        <p14:creationId xmlns:p14="http://schemas.microsoft.com/office/powerpoint/2010/main" val="413045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  <p:bldP spid="23" grpId="0"/>
      <p:bldP spid="25" grpId="0"/>
      <p:bldP spid="26" grpId="0"/>
      <p:bldP spid="29" grpId="0"/>
      <p:bldP spid="32" grpId="0"/>
      <p:bldP spid="37" grpId="0"/>
    </p:bldLst>
  </p:timing>
</p:sld>
</file>

<file path=ppt/theme/theme1.xml><?xml version="1.0" encoding="utf-8"?>
<a:theme xmlns:a="http://schemas.openxmlformats.org/drawingml/2006/main" name="JU Grå">
  <a:themeElements>
    <a:clrScheme name="JU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961B81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24858</TotalTime>
  <Words>1615</Words>
  <Application>Microsoft Office PowerPoint</Application>
  <PresentationFormat>Widescreen</PresentationFormat>
  <Paragraphs>231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Courier New</vt:lpstr>
      <vt:lpstr>Georgia</vt:lpstr>
      <vt:lpstr>JU Grå</vt:lpstr>
      <vt:lpstr>PowerPoint Presentation</vt:lpstr>
      <vt:lpstr>REST API authorization</vt:lpstr>
      <vt:lpstr>Authorization</vt:lpstr>
      <vt:lpstr>Authentication VS Authorization</vt:lpstr>
      <vt:lpstr>Authorization without authentication</vt:lpstr>
      <vt:lpstr>Implementing authentication</vt:lpstr>
      <vt:lpstr>Authorization with authentication</vt:lpstr>
      <vt:lpstr>Authorization with authentication</vt:lpstr>
      <vt:lpstr>Authorization with tokens</vt:lpstr>
      <vt:lpstr>Authorization with tokens</vt:lpstr>
      <vt:lpstr>Authorization</vt:lpstr>
      <vt:lpstr>OAuth 2.0 - What is it?</vt:lpstr>
      <vt:lpstr>OAuth 2.0 - How does it work?</vt:lpstr>
      <vt:lpstr>OAuth 2.0 - Roles</vt:lpstr>
      <vt:lpstr>OAuth 2.0 - Roles</vt:lpstr>
      <vt:lpstr>OAuth 2.0 - Basic flow</vt:lpstr>
      <vt:lpstr>Obtaining the Token (1)</vt:lpstr>
      <vt:lpstr>Obtaining the Token (2)</vt:lpstr>
      <vt:lpstr>Obtaining the token (3)</vt:lpstr>
      <vt:lpstr>Obtaining the token (4)</vt:lpstr>
      <vt:lpstr>Example</vt:lpstr>
      <vt:lpstr>Example</vt:lpstr>
      <vt:lpstr>Example</vt:lpstr>
      <vt:lpstr>Example</vt:lpstr>
      <vt:lpstr>Example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 Green</cp:lastModifiedBy>
  <cp:revision>480</cp:revision>
  <dcterms:created xsi:type="dcterms:W3CDTF">2015-07-17T09:22:03Z</dcterms:created>
  <dcterms:modified xsi:type="dcterms:W3CDTF">2022-01-06T15:39:38Z</dcterms:modified>
</cp:coreProperties>
</file>