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546" r:id="rId3"/>
    <p:sldId id="308" r:id="rId4"/>
    <p:sldId id="377" r:id="rId5"/>
    <p:sldId id="380" r:id="rId6"/>
    <p:sldId id="381" r:id="rId7"/>
    <p:sldId id="376" r:id="rId8"/>
    <p:sldId id="335" r:id="rId9"/>
    <p:sldId id="543" r:id="rId10"/>
    <p:sldId id="544" r:id="rId11"/>
    <p:sldId id="382" r:id="rId12"/>
    <p:sldId id="545" r:id="rId13"/>
    <p:sldId id="309" r:id="rId14"/>
    <p:sldId id="310" r:id="rId15"/>
    <p:sldId id="315" r:id="rId16"/>
    <p:sldId id="316" r:id="rId17"/>
    <p:sldId id="317" r:id="rId18"/>
    <p:sldId id="318" r:id="rId19"/>
    <p:sldId id="319" r:id="rId20"/>
    <p:sldId id="312" r:id="rId21"/>
    <p:sldId id="321" r:id="rId2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65"/>
    <a:srgbClr val="C0C0C0"/>
    <a:srgbClr val="F2F2F2"/>
    <a:srgbClr val="EAEAEA"/>
    <a:srgbClr val="787878"/>
    <a:srgbClr val="FFB500"/>
    <a:srgbClr val="961B81"/>
    <a:srgbClr val="FBFBFB"/>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5501" autoAdjust="0"/>
  </p:normalViewPr>
  <p:slideViewPr>
    <p:cSldViewPr snapToGrid="0">
      <p:cViewPr varScale="1">
        <p:scale>
          <a:sx n="110" d="100"/>
          <a:sy n="110" d="100"/>
        </p:scale>
        <p:origin x="120" y="186"/>
      </p:cViewPr>
      <p:guideLst/>
    </p:cSldViewPr>
  </p:slideViewPr>
  <p:outlineViewPr>
    <p:cViewPr>
      <p:scale>
        <a:sx n="33" d="100"/>
        <a:sy n="33" d="100"/>
      </p:scale>
      <p:origin x="0" y="-1188"/>
    </p:cViewPr>
  </p:outlin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EE5AE1-1D5F-483D-90B5-92A2A708F59B}" type="datetimeFigureOut">
              <a:rPr lang="en-US" smtClean="0"/>
              <a:t>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19B2B-FBA9-4EA3-BAD3-94A21FB4DC70}" type="slidenum">
              <a:rPr lang="en-US" smtClean="0"/>
              <a:t>‹#›</a:t>
            </a:fld>
            <a:endParaRPr lang="en-US" dirty="0"/>
          </a:p>
        </p:txBody>
      </p:sp>
    </p:spTree>
    <p:extLst>
      <p:ext uri="{BB962C8B-B14F-4D97-AF65-F5344CB8AC3E}">
        <p14:creationId xmlns:p14="http://schemas.microsoft.com/office/powerpoint/2010/main" val="1580940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919B2B-FBA9-4EA3-BAD3-94A21FB4DC70}" type="slidenum">
              <a:rPr lang="en-US" smtClean="0"/>
              <a:t>5</a:t>
            </a:fld>
            <a:endParaRPr lang="en-US" dirty="0"/>
          </a:p>
        </p:txBody>
      </p:sp>
    </p:spTree>
    <p:extLst>
      <p:ext uri="{BB962C8B-B14F-4D97-AF65-F5344CB8AC3E}">
        <p14:creationId xmlns:p14="http://schemas.microsoft.com/office/powerpoint/2010/main" val="22329677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JU Intro">
    <p:bg>
      <p:bgPr>
        <a:solidFill>
          <a:srgbClr val="787878"/>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8859CC-B640-4DB3-BB6F-301CDED75AAD}" type="datetimeFigureOut">
              <a:rPr lang="sv-SE" smtClean="0"/>
              <a:t>2022-01-06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pic>
        <p:nvPicPr>
          <p:cNvPr id="8"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48029" y="2514600"/>
            <a:ext cx="3295941" cy="1834462"/>
          </a:xfrm>
          <a:prstGeom prst="rect">
            <a:avLst/>
          </a:prstGeom>
        </p:spPr>
      </p:pic>
    </p:spTree>
    <p:extLst>
      <p:ext uri="{BB962C8B-B14F-4D97-AF65-F5344CB8AC3E}">
        <p14:creationId xmlns:p14="http://schemas.microsoft.com/office/powerpoint/2010/main" val="1051800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solidFill>
                  <a:srgbClr val="787878"/>
                </a:solidFill>
              </a:defRPr>
            </a:lvl1pPr>
          </a:lstStyle>
          <a:p>
            <a:r>
              <a:rPr lang="en-US" dirty="0"/>
              <a:t>CLICK TO EDIT MASTER TITLE STYLE</a:t>
            </a:r>
            <a:endParaRPr lang="sv-SE" dirty="0"/>
          </a:p>
        </p:txBody>
      </p:sp>
      <p:sp>
        <p:nvSpPr>
          <p:cNvPr id="3" name="Content Placeholder 2"/>
          <p:cNvSpPr>
            <a:spLocks noGrp="1"/>
          </p:cNvSpPr>
          <p:nvPr>
            <p:ph sz="half" idx="1"/>
          </p:nvPr>
        </p:nvSpPr>
        <p:spPr>
          <a:xfrm>
            <a:off x="838200" y="1825625"/>
            <a:ext cx="5181600" cy="4351338"/>
          </a:xfrm>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2022-01-06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0"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3"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384306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72200" y="802696"/>
            <a:ext cx="5181600" cy="1325563"/>
          </a:xfrm>
        </p:spPr>
        <p:txBody>
          <a:bodyPr anchor="b" anchorCtr="0"/>
          <a:lstStyle>
            <a:lvl1pPr>
              <a:defRPr cap="all" baseline="0"/>
            </a:lvl1pPr>
          </a:lstStyle>
          <a:p>
            <a:r>
              <a:rPr lang="en-US" dirty="0"/>
              <a:t>CLICK TO EDIT MASTER TITLE STYLE</a:t>
            </a:r>
            <a:endParaRPr lang="sv-SE" dirty="0"/>
          </a:p>
        </p:txBody>
      </p:sp>
      <p:sp>
        <p:nvSpPr>
          <p:cNvPr id="4" name="Content Placeholder 3"/>
          <p:cNvSpPr>
            <a:spLocks noGrp="1"/>
          </p:cNvSpPr>
          <p:nvPr>
            <p:ph sz="half" idx="2"/>
          </p:nvPr>
        </p:nvSpPr>
        <p:spPr>
          <a:xfrm>
            <a:off x="6172200" y="2338141"/>
            <a:ext cx="5181600" cy="38388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2022-01-06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1" name="Picture Placeholder 2"/>
          <p:cNvSpPr>
            <a:spLocks noGrp="1"/>
          </p:cNvSpPr>
          <p:nvPr>
            <p:ph type="pic" idx="1"/>
          </p:nvPr>
        </p:nvSpPr>
        <p:spPr>
          <a:xfrm>
            <a:off x="520700" y="476093"/>
            <a:ext cx="5194300" cy="53698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cxnSp>
        <p:nvCxnSpPr>
          <p:cNvPr id="12"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3"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1556887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and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72200" y="802696"/>
            <a:ext cx="5181600" cy="1325563"/>
          </a:xfrm>
        </p:spPr>
        <p:txBody>
          <a:bodyPr anchor="b" anchorCtr="0"/>
          <a:lstStyle>
            <a:lvl1pPr>
              <a:defRPr cap="all" baseline="0">
                <a:solidFill>
                  <a:srgbClr val="787878"/>
                </a:solidFill>
              </a:defRPr>
            </a:lvl1pPr>
          </a:lstStyle>
          <a:p>
            <a:r>
              <a:rPr lang="en-US" dirty="0"/>
              <a:t>CLICK TO EDIT MASTER TITLE STYLE</a:t>
            </a:r>
            <a:endParaRPr lang="sv-SE" dirty="0"/>
          </a:p>
        </p:txBody>
      </p:sp>
      <p:sp>
        <p:nvSpPr>
          <p:cNvPr id="4" name="Content Placeholder 3"/>
          <p:cNvSpPr>
            <a:spLocks noGrp="1"/>
          </p:cNvSpPr>
          <p:nvPr>
            <p:ph sz="half" idx="2"/>
          </p:nvPr>
        </p:nvSpPr>
        <p:spPr>
          <a:xfrm>
            <a:off x="6172200" y="2338141"/>
            <a:ext cx="5181600" cy="3838821"/>
          </a:xfrm>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2022-01-06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1" name="Picture Placeholder 2"/>
          <p:cNvSpPr>
            <a:spLocks noGrp="1"/>
          </p:cNvSpPr>
          <p:nvPr>
            <p:ph type="pic" idx="1"/>
          </p:nvPr>
        </p:nvSpPr>
        <p:spPr>
          <a:xfrm>
            <a:off x="520700" y="476093"/>
            <a:ext cx="5194300" cy="5369844"/>
          </a:xfrm>
        </p:spPr>
        <p:txBody>
          <a:bodyPr/>
          <a:lstStyle>
            <a:lvl1pPr marL="0" indent="0">
              <a:buNone/>
              <a:defRPr sz="3200">
                <a:solidFill>
                  <a:srgbClr val="787878"/>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cxnSp>
        <p:nvCxnSpPr>
          <p:cNvPr id="12"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3"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2842880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fo boxes rectang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175275"/>
            <a:ext cx="4489502" cy="3797247"/>
          </a:xfrm>
          <a:prstGeom prst="round2DiagRect">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4489200" cy="3819472"/>
          </a:xfrm>
          <a:prstGeom prst="round2DiagRect">
            <a:avLst/>
          </a:prstGeom>
          <a:solidFill>
            <a:schemeClr val="bg1"/>
          </a:solidFill>
        </p:spPr>
        <p:txBody>
          <a:bodyPr>
            <a:normAutofit/>
          </a:bodyPr>
          <a:lstStyle>
            <a:lvl1pPr marL="0" indent="0" algn="ctr">
              <a:buNone/>
              <a:defRPr sz="4000" cap="all" baseline="0">
                <a:solidFill>
                  <a:srgbClr val="787878"/>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2022-01-06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1150092" y="2467261"/>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990248" y="2467260"/>
            <a:ext cx="4051660" cy="3021879"/>
          </a:xfrm>
        </p:spPr>
        <p:txBody>
          <a:bodyPr>
            <a:normAutofit/>
          </a:bodyPr>
          <a:lstStyle>
            <a:lvl1pPr marL="0" indent="0" algn="ctr">
              <a:buNone/>
              <a:defRPr sz="2800">
                <a:solidFill>
                  <a:srgbClr val="787878"/>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4"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4021952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fo boxes rectangle White">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175275"/>
            <a:ext cx="4489502" cy="3767019"/>
          </a:xfrm>
          <a:prstGeom prst="round2DiagRect">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4489200" cy="3789244"/>
          </a:xfrm>
          <a:prstGeom prst="round2DiagRect">
            <a:avLst/>
          </a:prstGeom>
          <a:solidFill>
            <a:srgbClr val="787878"/>
          </a:solidFill>
        </p:spPr>
        <p:txBody>
          <a:bodyPr>
            <a:normAutofit/>
          </a:bodyPr>
          <a:lstStyle>
            <a:lvl1pPr marL="0" indent="0" algn="ctr">
              <a:buNone/>
              <a:defRPr sz="4000" cap="all" baseline="0">
                <a:solidFill>
                  <a:schemeClr val="bg1"/>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2022-01-06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1150092" y="2467261"/>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990248" y="2467260"/>
            <a:ext cx="4051660" cy="3021879"/>
          </a:xfrm>
        </p:spPr>
        <p:txBody>
          <a:bodyPr>
            <a:normAutofit/>
          </a:bodyPr>
          <a:lstStyle>
            <a:lvl1pPr marL="0" indent="0" algn="ctr">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1"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6"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734543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fo boxes teardrop">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50092" y="1175275"/>
            <a:ext cx="3798000" cy="3797247"/>
          </a:xfrm>
          <a:prstGeom prst="teardrop">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3798000" cy="3798000"/>
          </a:xfrm>
          <a:prstGeom prst="teardrop">
            <a:avLst/>
          </a:prstGeom>
          <a:solidFill>
            <a:schemeClr val="bg1"/>
          </a:solidFill>
        </p:spPr>
        <p:txBody>
          <a:bodyPr>
            <a:normAutofit/>
          </a:bodyPr>
          <a:lstStyle>
            <a:lvl1pPr marL="0" indent="0" algn="ctr">
              <a:buNone/>
              <a:defRPr sz="4000" cap="all" baseline="0">
                <a:solidFill>
                  <a:srgbClr val="787878"/>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2022-01-06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1084977" y="2817853"/>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629150" y="2817854"/>
            <a:ext cx="4051660" cy="3021879"/>
          </a:xfrm>
        </p:spPr>
        <p:txBody>
          <a:bodyPr>
            <a:normAutofit/>
          </a:bodyPr>
          <a:lstStyle>
            <a:lvl1pPr marL="0" indent="0" algn="ctr">
              <a:buNone/>
              <a:defRPr sz="2800">
                <a:solidFill>
                  <a:srgbClr val="787878"/>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4"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1612547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fo boxes teardrop White">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59112" y="1175274"/>
            <a:ext cx="3798000" cy="3798000"/>
          </a:xfrm>
          <a:prstGeom prst="teardrop">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3798000" cy="3798000"/>
          </a:xfrm>
          <a:prstGeom prst="teardrop">
            <a:avLst/>
          </a:prstGeom>
          <a:solidFill>
            <a:srgbClr val="787878"/>
          </a:solidFill>
        </p:spPr>
        <p:txBody>
          <a:bodyPr>
            <a:normAutofit/>
          </a:bodyPr>
          <a:lstStyle>
            <a:lvl1pPr marL="0" indent="0" algn="ctr">
              <a:buNone/>
              <a:defRPr sz="4000" cap="all" baseline="0">
                <a:solidFill>
                  <a:schemeClr val="bg1"/>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2022-01-06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893997" y="2818606"/>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629150" y="2818606"/>
            <a:ext cx="4051660" cy="3021879"/>
          </a:xfrm>
        </p:spPr>
        <p:txBody>
          <a:bodyPr>
            <a:normAutofit/>
          </a:bodyPr>
          <a:lstStyle>
            <a:lvl1pPr marL="0" indent="0" algn="ctr">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1"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6"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025033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Date Placeholder 2"/>
          <p:cNvSpPr>
            <a:spLocks noGrp="1"/>
          </p:cNvSpPr>
          <p:nvPr>
            <p:ph type="dt" sz="half" idx="10"/>
          </p:nvPr>
        </p:nvSpPr>
        <p:spPr/>
        <p:txBody>
          <a:bodyPr/>
          <a:lstStyle/>
          <a:p>
            <a:fld id="{428859CC-B640-4DB3-BB6F-301CDED75AAD}" type="datetimeFigureOut">
              <a:rPr lang="sv-SE" smtClean="0"/>
              <a:t>2022-01-06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50AA12D1-4D5F-4C8C-82B1-BE6DCCEF57B9}" type="slidenum">
              <a:rPr lang="sv-SE" smtClean="0"/>
              <a:t>‹#›</a:t>
            </a:fld>
            <a:endParaRPr lang="sv-SE"/>
          </a:p>
        </p:txBody>
      </p:sp>
      <p:cxnSp>
        <p:nvCxnSpPr>
          <p:cNvPr id="9"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1742360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solidFill>
                  <a:srgbClr val="787878"/>
                </a:solidFill>
              </a:defRPr>
            </a:lvl1pPr>
          </a:lstStyle>
          <a:p>
            <a:r>
              <a:rPr lang="en-US" dirty="0"/>
              <a:t>CLICK TO EDIT MASTER TITLE STYLE</a:t>
            </a:r>
            <a:endParaRPr lang="sv-SE" dirty="0"/>
          </a:p>
        </p:txBody>
      </p:sp>
      <p:sp>
        <p:nvSpPr>
          <p:cNvPr id="3" name="Date Placeholder 2"/>
          <p:cNvSpPr>
            <a:spLocks noGrp="1"/>
          </p:cNvSpPr>
          <p:nvPr>
            <p:ph type="dt" sz="half" idx="10"/>
          </p:nvPr>
        </p:nvSpPr>
        <p:spPr/>
        <p:txBody>
          <a:bodyPr/>
          <a:lstStyle/>
          <a:p>
            <a:fld id="{428859CC-B640-4DB3-BB6F-301CDED75AAD}" type="datetimeFigureOut">
              <a:rPr lang="sv-SE" smtClean="0"/>
              <a:t>2022-01-06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2297992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859CC-B640-4DB3-BB6F-301CDED75AAD}" type="datetimeFigureOut">
              <a:rPr lang="sv-SE" smtClean="0"/>
              <a:t>2022-01-06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9"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01922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tart Grey">
    <p:bg>
      <p:bgPr>
        <a:solidFill>
          <a:srgbClr val="787878"/>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8079" y="1122363"/>
            <a:ext cx="11501792" cy="2387600"/>
          </a:xfrm>
        </p:spPr>
        <p:txBody>
          <a:bodyPr anchor="b"/>
          <a:lstStyle>
            <a:lvl1pPr algn="l">
              <a:defRPr sz="6000"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Subtitle 2"/>
          <p:cNvSpPr>
            <a:spLocks noGrp="1"/>
          </p:cNvSpPr>
          <p:nvPr>
            <p:ph type="subTitle" idx="1"/>
          </p:nvPr>
        </p:nvSpPr>
        <p:spPr>
          <a:xfrm>
            <a:off x="408079" y="3602038"/>
            <a:ext cx="11501792" cy="1655762"/>
          </a:xfrm>
        </p:spPr>
        <p:txBody>
          <a:bodyPr/>
          <a:lstStyle>
            <a:lvl1pPr marL="0" indent="0" algn="l">
              <a:buNone/>
              <a:defRPr sz="2400">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sp>
        <p:nvSpPr>
          <p:cNvPr id="4" name="Date Placeholder 3"/>
          <p:cNvSpPr>
            <a:spLocks noGrp="1"/>
          </p:cNvSpPr>
          <p:nvPr>
            <p:ph type="dt" sz="half" idx="10"/>
          </p:nvPr>
        </p:nvSpPr>
        <p:spPr/>
        <p:txBody>
          <a:bodyPr/>
          <a:lstStyle/>
          <a:p>
            <a:fld id="{428859CC-B640-4DB3-BB6F-301CDED75AAD}" type="datetimeFigureOut">
              <a:rPr lang="sv-SE" smtClean="0"/>
              <a:t>2022-01-06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cxnSp>
        <p:nvCxnSpPr>
          <p:cNvPr id="9"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cxnSp>
        <p:nvCxnSpPr>
          <p:cNvPr id="11" name="Rak 6"/>
          <p:cNvCxnSpPr/>
          <p:nvPr userDrawn="1"/>
        </p:nvCxnSpPr>
        <p:spPr>
          <a:xfrm>
            <a:off x="520700" y="475096"/>
            <a:ext cx="11389171"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77150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White">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859CC-B640-4DB3-BB6F-301CDED75AAD}" type="datetimeFigureOut">
              <a:rPr lang="sv-SE" smtClean="0"/>
              <a:t>2022-01-06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50AA12D1-4D5F-4C8C-82B1-BE6DCCEF57B9}" type="slidenum">
              <a:rPr lang="sv-SE" smtClean="0"/>
              <a:t>‹#›</a:t>
            </a:fld>
            <a:endParaRPr lang="sv-SE"/>
          </a:p>
        </p:txBody>
      </p:sp>
      <p:cxnSp>
        <p:nvCxnSpPr>
          <p:cNvPr id="7"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0"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196273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border">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20700" y="476093"/>
            <a:ext cx="11132232" cy="53698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5" name="Date Placeholder 4"/>
          <p:cNvSpPr>
            <a:spLocks noGrp="1"/>
          </p:cNvSpPr>
          <p:nvPr>
            <p:ph type="dt" sz="half" idx="10"/>
          </p:nvPr>
        </p:nvSpPr>
        <p:spPr/>
        <p:txBody>
          <a:bodyPr/>
          <a:lstStyle/>
          <a:p>
            <a:fld id="{428859CC-B640-4DB3-BB6F-301CDED75AAD}" type="datetimeFigureOut">
              <a:rPr lang="sv-SE" smtClean="0"/>
              <a:t>2022-01-06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1"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460657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border Whit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20700" y="476093"/>
            <a:ext cx="11132232" cy="5369844"/>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2022-01-06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25489472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out border">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12192000" cy="58459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5" name="Date Placeholder 4"/>
          <p:cNvSpPr>
            <a:spLocks noGrp="1"/>
          </p:cNvSpPr>
          <p:nvPr>
            <p:ph type="dt" sz="half" idx="10"/>
          </p:nvPr>
        </p:nvSpPr>
        <p:spPr/>
        <p:txBody>
          <a:bodyPr/>
          <a:lstStyle/>
          <a:p>
            <a:fld id="{428859CC-B640-4DB3-BB6F-301CDED75AAD}" type="datetimeFigureOut">
              <a:rPr lang="sv-SE" smtClean="0"/>
              <a:t>2022-01-06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1"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6745495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out border Whit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12192000" cy="5845937"/>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2022-01-06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98182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 Orange">
    <p:bg>
      <p:bgPr>
        <a:solidFill>
          <a:srgbClr val="FFB500"/>
        </a:solidFill>
        <a:effectLst/>
      </p:bgPr>
    </p:bg>
    <p:spTree>
      <p:nvGrpSpPr>
        <p:cNvPr id="1" name=""/>
        <p:cNvGrpSpPr/>
        <p:nvPr/>
      </p:nvGrpSpPr>
      <p:grpSpPr>
        <a:xfrm>
          <a:off x="0" y="0"/>
          <a:ext cx="0" cy="0"/>
          <a:chOff x="0" y="0"/>
          <a:chExt cx="0" cy="0"/>
        </a:xfrm>
      </p:grpSpPr>
      <p:sp>
        <p:nvSpPr>
          <p:cNvPr id="35" name="Title 1"/>
          <p:cNvSpPr>
            <a:spLocks noGrp="1"/>
          </p:cNvSpPr>
          <p:nvPr>
            <p:ph type="ctrTitle" hasCustomPrompt="1"/>
          </p:nvPr>
        </p:nvSpPr>
        <p:spPr>
          <a:xfrm>
            <a:off x="408079" y="1122363"/>
            <a:ext cx="11501792" cy="2387600"/>
          </a:xfrm>
        </p:spPr>
        <p:txBody>
          <a:bodyPr anchor="b"/>
          <a:lstStyle>
            <a:lvl1pPr algn="l">
              <a:defRPr sz="6000" cap="all" baseline="0">
                <a:solidFill>
                  <a:schemeClr val="tx1"/>
                </a:solidFill>
              </a:defRPr>
            </a:lvl1pPr>
          </a:lstStyle>
          <a:p>
            <a:r>
              <a:rPr lang="en-US" dirty="0"/>
              <a:t>CLICK TO EDIT MASTER TITLE STYLE</a:t>
            </a:r>
            <a:endParaRPr lang="sv-SE" dirty="0"/>
          </a:p>
        </p:txBody>
      </p:sp>
      <p:sp>
        <p:nvSpPr>
          <p:cNvPr id="36" name="Subtitle 2"/>
          <p:cNvSpPr>
            <a:spLocks noGrp="1"/>
          </p:cNvSpPr>
          <p:nvPr>
            <p:ph type="subTitle" idx="1"/>
          </p:nvPr>
        </p:nvSpPr>
        <p:spPr>
          <a:xfrm>
            <a:off x="408079" y="3602038"/>
            <a:ext cx="11501792"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cxnSp>
        <p:nvCxnSpPr>
          <p:cNvPr id="37" name="Rak 6"/>
          <p:cNvCxnSpPr/>
          <p:nvPr userDrawn="1"/>
        </p:nvCxnSpPr>
        <p:spPr>
          <a:xfrm>
            <a:off x="520700" y="475096"/>
            <a:ext cx="11389171"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3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455754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rt White">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8859CC-B640-4DB3-BB6F-301CDED75AAD}" type="datetimeFigureOut">
              <a:rPr lang="sv-SE" smtClean="0"/>
              <a:t>2022-01-06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sp>
        <p:nvSpPr>
          <p:cNvPr id="32" name="Title 1"/>
          <p:cNvSpPr>
            <a:spLocks noGrp="1"/>
          </p:cNvSpPr>
          <p:nvPr>
            <p:ph type="ctrTitle" hasCustomPrompt="1"/>
          </p:nvPr>
        </p:nvSpPr>
        <p:spPr>
          <a:xfrm>
            <a:off x="408079" y="1122363"/>
            <a:ext cx="11501792" cy="2387600"/>
          </a:xfrm>
        </p:spPr>
        <p:txBody>
          <a:bodyPr anchor="b"/>
          <a:lstStyle>
            <a:lvl1pPr algn="l">
              <a:defRPr sz="6000" cap="all" baseline="0">
                <a:solidFill>
                  <a:srgbClr val="787878"/>
                </a:solidFill>
              </a:defRPr>
            </a:lvl1pPr>
          </a:lstStyle>
          <a:p>
            <a:r>
              <a:rPr lang="en-US" dirty="0"/>
              <a:t>CLICK TO EDIT MASTER TITLE STYLE</a:t>
            </a:r>
            <a:endParaRPr lang="sv-SE" dirty="0"/>
          </a:p>
        </p:txBody>
      </p:sp>
      <p:sp>
        <p:nvSpPr>
          <p:cNvPr id="33" name="Subtitle 2"/>
          <p:cNvSpPr>
            <a:spLocks noGrp="1"/>
          </p:cNvSpPr>
          <p:nvPr>
            <p:ph type="subTitle" idx="1"/>
          </p:nvPr>
        </p:nvSpPr>
        <p:spPr>
          <a:xfrm>
            <a:off x="408079" y="3602038"/>
            <a:ext cx="11501792" cy="1655762"/>
          </a:xfrm>
        </p:spPr>
        <p:txBody>
          <a:bodyPr/>
          <a:lstStyle>
            <a:lvl1pPr marL="0" indent="0" algn="l">
              <a:buNone/>
              <a:defRPr sz="2400">
                <a:solidFill>
                  <a:srgbClr val="78787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cxnSp>
        <p:nvCxnSpPr>
          <p:cNvPr id="37" name="Rak 6"/>
          <p:cNvCxnSpPr/>
          <p:nvPr userDrawn="1"/>
        </p:nvCxnSpPr>
        <p:spPr>
          <a:xfrm>
            <a:off x="520700" y="475096"/>
            <a:ext cx="11389171" cy="0"/>
          </a:xfrm>
          <a:prstGeom prst="line">
            <a:avLst/>
          </a:prstGeom>
          <a:ln w="9525" cmpd="sng">
            <a:solidFill>
              <a:srgbClr val="787878"/>
            </a:solidFill>
          </a:ln>
          <a:effectLst/>
        </p:spPr>
        <p:style>
          <a:lnRef idx="2">
            <a:schemeClr val="accent1"/>
          </a:lnRef>
          <a:fillRef idx="0">
            <a:schemeClr val="accent1"/>
          </a:fillRef>
          <a:effectRef idx="1">
            <a:schemeClr val="accent1"/>
          </a:effectRef>
          <a:fontRef idx="minor">
            <a:schemeClr val="tx1"/>
          </a:fontRef>
        </p:style>
      </p:cxnSp>
      <p:cxnSp>
        <p:nvCxnSpPr>
          <p:cNvPr id="10"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10108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rt Blue">
    <p:bg>
      <p:bgPr>
        <a:solidFill>
          <a:srgbClr val="003865"/>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079" y="1122363"/>
            <a:ext cx="11501792" cy="2387600"/>
          </a:xfrm>
        </p:spPr>
        <p:txBody>
          <a:bodyPr anchor="b"/>
          <a:lstStyle>
            <a:lvl1pPr algn="l">
              <a:defRPr sz="6000" cap="all" baseline="0"/>
            </a:lvl1pPr>
          </a:lstStyle>
          <a:p>
            <a:r>
              <a:rPr lang="en-US" dirty="0"/>
              <a:t>CLICK TO EDIT MASTER TITLE STYLE</a:t>
            </a:r>
            <a:endParaRPr lang="sv-SE" dirty="0"/>
          </a:p>
        </p:txBody>
      </p:sp>
      <p:sp>
        <p:nvSpPr>
          <p:cNvPr id="9" name="Subtitle 2"/>
          <p:cNvSpPr>
            <a:spLocks noGrp="1"/>
          </p:cNvSpPr>
          <p:nvPr>
            <p:ph type="subTitle" idx="1"/>
          </p:nvPr>
        </p:nvSpPr>
        <p:spPr>
          <a:xfrm>
            <a:off x="408079" y="3602038"/>
            <a:ext cx="1150179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sp>
        <p:nvSpPr>
          <p:cNvPr id="10" name="Date Placeholder 3"/>
          <p:cNvSpPr>
            <a:spLocks noGrp="1"/>
          </p:cNvSpPr>
          <p:nvPr>
            <p:ph type="dt" sz="half" idx="10"/>
          </p:nvPr>
        </p:nvSpPr>
        <p:spPr>
          <a:xfrm>
            <a:off x="838200" y="6356350"/>
            <a:ext cx="2743200" cy="365125"/>
          </a:xfrm>
        </p:spPr>
        <p:txBody>
          <a:bodyPr/>
          <a:lstStyle/>
          <a:p>
            <a:fld id="{428859CC-B640-4DB3-BB6F-301CDED75AAD}" type="datetimeFigureOut">
              <a:rPr lang="sv-SE" smtClean="0"/>
              <a:t>2022-01-06</a:t>
            </a:fld>
            <a:endParaRPr lang="sv-SE"/>
          </a:p>
        </p:txBody>
      </p:sp>
      <p:sp>
        <p:nvSpPr>
          <p:cNvPr id="11" name="Footer Placeholder 4"/>
          <p:cNvSpPr>
            <a:spLocks noGrp="1"/>
          </p:cNvSpPr>
          <p:nvPr>
            <p:ph type="ftr" sz="quarter" idx="11"/>
          </p:nvPr>
        </p:nvSpPr>
        <p:spPr>
          <a:xfrm>
            <a:off x="4038600" y="6356350"/>
            <a:ext cx="4114800" cy="365125"/>
          </a:xfrm>
        </p:spPr>
        <p:txBody>
          <a:bodyPr/>
          <a:lstStyle/>
          <a:p>
            <a:endParaRPr lang="sv-SE"/>
          </a:p>
        </p:txBody>
      </p:sp>
      <p:sp>
        <p:nvSpPr>
          <p:cNvPr id="12" name="Slide Number Placeholder 5"/>
          <p:cNvSpPr>
            <a:spLocks noGrp="1"/>
          </p:cNvSpPr>
          <p:nvPr>
            <p:ph type="sldNum" sz="quarter" idx="12"/>
          </p:nvPr>
        </p:nvSpPr>
        <p:spPr>
          <a:xfrm>
            <a:off x="8610600" y="6356350"/>
            <a:ext cx="2743200" cy="365125"/>
          </a:xfrm>
        </p:spPr>
        <p:txBody>
          <a:bodyPr/>
          <a:lstStyle/>
          <a:p>
            <a:fld id="{50AA12D1-4D5F-4C8C-82B1-BE6DCCEF57B9}" type="slidenum">
              <a:rPr lang="sv-SE" smtClean="0"/>
              <a:t>‹#›</a:t>
            </a:fld>
            <a:endParaRPr lang="sv-SE"/>
          </a:p>
        </p:txBody>
      </p:sp>
      <p:cxnSp>
        <p:nvCxnSpPr>
          <p:cNvPr id="16" name="Rak 6"/>
          <p:cNvCxnSpPr/>
          <p:nvPr userDrawn="1"/>
        </p:nvCxnSpPr>
        <p:spPr>
          <a:xfrm>
            <a:off x="520700" y="475096"/>
            <a:ext cx="11389171"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8"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26479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rt Purple">
    <p:bg>
      <p:bgPr>
        <a:solidFill>
          <a:srgbClr val="961B81"/>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079" y="1122363"/>
            <a:ext cx="11501792" cy="2387600"/>
          </a:xfrm>
        </p:spPr>
        <p:txBody>
          <a:bodyPr anchor="b"/>
          <a:lstStyle>
            <a:lvl1pPr algn="l">
              <a:defRPr sz="6000" cap="all" baseline="0"/>
            </a:lvl1pPr>
          </a:lstStyle>
          <a:p>
            <a:r>
              <a:rPr lang="en-US" dirty="0"/>
              <a:t>CLICK TO EDIT MASTER TITLE STYLE</a:t>
            </a:r>
            <a:endParaRPr lang="sv-SE" dirty="0"/>
          </a:p>
        </p:txBody>
      </p:sp>
      <p:sp>
        <p:nvSpPr>
          <p:cNvPr id="9" name="Subtitle 2"/>
          <p:cNvSpPr>
            <a:spLocks noGrp="1"/>
          </p:cNvSpPr>
          <p:nvPr>
            <p:ph type="subTitle" idx="1"/>
          </p:nvPr>
        </p:nvSpPr>
        <p:spPr>
          <a:xfrm>
            <a:off x="408079" y="3602038"/>
            <a:ext cx="1150179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sp>
        <p:nvSpPr>
          <p:cNvPr id="10" name="Date Placeholder 3"/>
          <p:cNvSpPr>
            <a:spLocks noGrp="1"/>
          </p:cNvSpPr>
          <p:nvPr>
            <p:ph type="dt" sz="half" idx="10"/>
          </p:nvPr>
        </p:nvSpPr>
        <p:spPr>
          <a:xfrm>
            <a:off x="838200" y="6356350"/>
            <a:ext cx="2743200" cy="365125"/>
          </a:xfrm>
        </p:spPr>
        <p:txBody>
          <a:bodyPr/>
          <a:lstStyle/>
          <a:p>
            <a:fld id="{428859CC-B640-4DB3-BB6F-301CDED75AAD}" type="datetimeFigureOut">
              <a:rPr lang="sv-SE" smtClean="0"/>
              <a:t>2022-01-06</a:t>
            </a:fld>
            <a:endParaRPr lang="sv-SE"/>
          </a:p>
        </p:txBody>
      </p:sp>
      <p:sp>
        <p:nvSpPr>
          <p:cNvPr id="11" name="Footer Placeholder 4"/>
          <p:cNvSpPr>
            <a:spLocks noGrp="1"/>
          </p:cNvSpPr>
          <p:nvPr>
            <p:ph type="ftr" sz="quarter" idx="11"/>
          </p:nvPr>
        </p:nvSpPr>
        <p:spPr>
          <a:xfrm>
            <a:off x="4038600" y="6356350"/>
            <a:ext cx="4114800" cy="365125"/>
          </a:xfrm>
        </p:spPr>
        <p:txBody>
          <a:bodyPr/>
          <a:lstStyle/>
          <a:p>
            <a:endParaRPr lang="sv-SE"/>
          </a:p>
        </p:txBody>
      </p:sp>
      <p:sp>
        <p:nvSpPr>
          <p:cNvPr id="12" name="Slide Number Placeholder 5"/>
          <p:cNvSpPr>
            <a:spLocks noGrp="1"/>
          </p:cNvSpPr>
          <p:nvPr>
            <p:ph type="sldNum" sz="quarter" idx="12"/>
          </p:nvPr>
        </p:nvSpPr>
        <p:spPr>
          <a:xfrm>
            <a:off x="8610600" y="6356350"/>
            <a:ext cx="2743200" cy="365125"/>
          </a:xfrm>
        </p:spPr>
        <p:txBody>
          <a:bodyPr/>
          <a:lstStyle/>
          <a:p>
            <a:fld id="{50AA12D1-4D5F-4C8C-82B1-BE6DCCEF57B9}" type="slidenum">
              <a:rPr lang="sv-SE" smtClean="0"/>
              <a:t>‹#›</a:t>
            </a:fld>
            <a:endParaRPr lang="sv-SE"/>
          </a:p>
        </p:txBody>
      </p:sp>
      <p:cxnSp>
        <p:nvCxnSpPr>
          <p:cNvPr id="16" name="Rak 6"/>
          <p:cNvCxnSpPr/>
          <p:nvPr userDrawn="1"/>
        </p:nvCxnSpPr>
        <p:spPr>
          <a:xfrm>
            <a:off x="520700" y="475096"/>
            <a:ext cx="11389171"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8"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37811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Content Placeholder 2"/>
          <p:cNvSpPr>
            <a:spLocks noGrp="1"/>
          </p:cNvSpPr>
          <p:nvPr>
            <p:ph idx="1"/>
          </p:nvPr>
        </p:nvSpPr>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10"/>
          </p:nvPr>
        </p:nvSpPr>
        <p:spPr/>
        <p:txBody>
          <a:bodyPr/>
          <a:lstStyle/>
          <a:p>
            <a:fld id="{428859CC-B640-4DB3-BB6F-301CDED75AAD}" type="datetimeFigureOut">
              <a:rPr lang="sv-SE" smtClean="0"/>
              <a:t>2022-01-06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cxnSp>
        <p:nvCxnSpPr>
          <p:cNvPr id="10"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78373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solidFill>
                  <a:srgbClr val="787878"/>
                </a:solidFill>
              </a:defRPr>
            </a:lvl1pPr>
          </a:lstStyle>
          <a:p>
            <a:r>
              <a:rPr lang="en-US" dirty="0"/>
              <a:t>CLICK TO EDIT MASTER TITLE STYLE</a:t>
            </a:r>
            <a:endParaRPr lang="sv-SE" dirty="0"/>
          </a:p>
        </p:txBody>
      </p:sp>
      <p:sp>
        <p:nvSpPr>
          <p:cNvPr id="3" name="Content Placeholder 2"/>
          <p:cNvSpPr>
            <a:spLocks noGrp="1"/>
          </p:cNvSpPr>
          <p:nvPr>
            <p:ph idx="1"/>
          </p:nvPr>
        </p:nvSpPr>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10"/>
          </p:nvPr>
        </p:nvSpPr>
        <p:spPr/>
        <p:txBody>
          <a:bodyPr/>
          <a:lstStyle/>
          <a:p>
            <a:fld id="{428859CC-B640-4DB3-BB6F-301CDED75AAD}" type="datetimeFigureOut">
              <a:rPr lang="sv-SE" smtClean="0"/>
              <a:t>2022-01-06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cxnSp>
        <p:nvCxnSpPr>
          <p:cNvPr id="9"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28319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Content Placeholder 2"/>
          <p:cNvSpPr>
            <a:spLocks noGrp="1"/>
          </p:cNvSpPr>
          <p:nvPr>
            <p:ph sz="half" idx="1"/>
          </p:nvPr>
        </p:nvSpPr>
        <p:spPr>
          <a:xfrm>
            <a:off x="838200" y="1825625"/>
            <a:ext cx="5181600" cy="4351338"/>
          </a:xfr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Content Placeholder 3"/>
          <p:cNvSpPr>
            <a:spLocks noGrp="1"/>
          </p:cNvSpPr>
          <p:nvPr>
            <p:ph sz="half" idx="2"/>
          </p:nvPr>
        </p:nvSpPr>
        <p:spPr>
          <a:xfrm>
            <a:off x="6172200" y="1825625"/>
            <a:ext cx="5181600" cy="4351338"/>
          </a:xfr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2022-01-06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1"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47572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8787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sv-SE"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859CC-B640-4DB3-BB6F-301CDED75AAD}" type="datetimeFigureOut">
              <a:rPr lang="sv-SE" smtClean="0"/>
              <a:t>2022-01-06</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A12D1-4D5F-4C8C-82B1-BE6DCCEF57B9}" type="slidenum">
              <a:rPr lang="sv-SE" smtClean="0"/>
              <a:t>‹#›</a:t>
            </a:fld>
            <a:endParaRPr lang="sv-SE"/>
          </a:p>
        </p:txBody>
      </p:sp>
    </p:spTree>
    <p:extLst>
      <p:ext uri="{BB962C8B-B14F-4D97-AF65-F5344CB8AC3E}">
        <p14:creationId xmlns:p14="http://schemas.microsoft.com/office/powerpoint/2010/main" val="1054189662"/>
      </p:ext>
    </p:extLst>
  </p:cSld>
  <p:clrMap bg1="lt1" tx1="dk1" bg2="lt2" tx2="dk2" accent1="accent1" accent2="accent2" accent3="accent3" accent4="accent4" accent5="accent5" accent6="accent6" hlink="hlink" folHlink="folHlink"/>
  <p:sldLayoutIdLst>
    <p:sldLayoutId id="2147483688" r:id="rId1"/>
    <p:sldLayoutId id="2147483649" r:id="rId2"/>
    <p:sldLayoutId id="2147483674" r:id="rId3"/>
    <p:sldLayoutId id="2147483681" r:id="rId4"/>
    <p:sldLayoutId id="2147483673" r:id="rId5"/>
    <p:sldLayoutId id="2147483672" r:id="rId6"/>
    <p:sldLayoutId id="2147483650" r:id="rId7"/>
    <p:sldLayoutId id="2147483682" r:id="rId8"/>
    <p:sldLayoutId id="2147483652" r:id="rId9"/>
    <p:sldLayoutId id="2147483683" r:id="rId10"/>
    <p:sldLayoutId id="2147483689" r:id="rId11"/>
    <p:sldLayoutId id="2147483690" r:id="rId12"/>
    <p:sldLayoutId id="2147483675" r:id="rId13"/>
    <p:sldLayoutId id="2147483676" r:id="rId14"/>
    <p:sldLayoutId id="2147483686" r:id="rId15"/>
    <p:sldLayoutId id="2147483687" r:id="rId16"/>
    <p:sldLayoutId id="2147483654" r:id="rId17"/>
    <p:sldLayoutId id="2147483684" r:id="rId18"/>
    <p:sldLayoutId id="2147483655" r:id="rId19"/>
    <p:sldLayoutId id="2147483685" r:id="rId20"/>
    <p:sldLayoutId id="2147483677" r:id="rId21"/>
    <p:sldLayoutId id="2147483678" r:id="rId22"/>
    <p:sldLayoutId id="2147483680" r:id="rId23"/>
    <p:sldLayoutId id="2147483679" r:id="rId24"/>
  </p:sldLayoutIdLst>
  <p:txStyles>
    <p:titleStyle>
      <a:lvl1pPr algn="l"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pages.apigee.com/rs/apigee/images/api-design-ebook-2012-03.pdf"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www.restapitutorial.com/httpstatuscodes.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sv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5527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1353800" cy="1325563"/>
          </a:xfrm>
        </p:spPr>
        <p:txBody>
          <a:bodyPr/>
          <a:lstStyle/>
          <a:p>
            <a:r>
              <a:rPr lang="en-US" dirty="0"/>
              <a:t>What does REST mean?</a:t>
            </a:r>
            <a:endParaRPr lang="en-US" noProof="0" dirty="0"/>
          </a:p>
        </p:txBody>
      </p:sp>
      <p:sp>
        <p:nvSpPr>
          <p:cNvPr id="6" name="Freeform: Shape 5">
            <a:extLst>
              <a:ext uri="{FF2B5EF4-FFF2-40B4-BE49-F238E27FC236}">
                <a16:creationId xmlns:a16="http://schemas.microsoft.com/office/drawing/2014/main" id="{634AE706-FF32-41E1-A3E9-7F8202EA28F1}"/>
              </a:ext>
            </a:extLst>
          </p:cNvPr>
          <p:cNvSpPr/>
          <p:nvPr/>
        </p:nvSpPr>
        <p:spPr>
          <a:xfrm flipH="1">
            <a:off x="8031103" y="1472965"/>
            <a:ext cx="722140" cy="1358106"/>
          </a:xfrm>
          <a:custGeom>
            <a:avLst/>
            <a:gdLst>
              <a:gd name="connsiteX0" fmla="*/ 594172 w 713581"/>
              <a:gd name="connsiteY0" fmla="*/ 271909 h 1358106"/>
              <a:gd name="connsiteX1" fmla="*/ 133796 w 713581"/>
              <a:gd name="connsiteY1" fmla="*/ 271909 h 1358106"/>
              <a:gd name="connsiteX2" fmla="*/ 133796 w 713581"/>
              <a:gd name="connsiteY2" fmla="*/ 133796 h 1358106"/>
              <a:gd name="connsiteX3" fmla="*/ 594172 w 713581"/>
              <a:gd name="connsiteY3" fmla="*/ 133796 h 1358106"/>
              <a:gd name="connsiteX4" fmla="*/ 594172 w 713581"/>
              <a:gd name="connsiteY4" fmla="*/ 271909 h 1358106"/>
              <a:gd name="connsiteX5" fmla="*/ 594172 w 713581"/>
              <a:gd name="connsiteY5" fmla="*/ 502097 h 1358106"/>
              <a:gd name="connsiteX6" fmla="*/ 133796 w 713581"/>
              <a:gd name="connsiteY6" fmla="*/ 502097 h 1358106"/>
              <a:gd name="connsiteX7" fmla="*/ 133796 w 713581"/>
              <a:gd name="connsiteY7" fmla="*/ 363984 h 1358106"/>
              <a:gd name="connsiteX8" fmla="*/ 594172 w 713581"/>
              <a:gd name="connsiteY8" fmla="*/ 363984 h 1358106"/>
              <a:gd name="connsiteX9" fmla="*/ 594172 w 713581"/>
              <a:gd name="connsiteY9" fmla="*/ 502097 h 1358106"/>
              <a:gd name="connsiteX10" fmla="*/ 363984 w 713581"/>
              <a:gd name="connsiteY10" fmla="*/ 1192659 h 1358106"/>
              <a:gd name="connsiteX11" fmla="*/ 294928 w 713581"/>
              <a:gd name="connsiteY11" fmla="*/ 1123603 h 1358106"/>
              <a:gd name="connsiteX12" fmla="*/ 363984 w 713581"/>
              <a:gd name="connsiteY12" fmla="*/ 1054547 h 1358106"/>
              <a:gd name="connsiteX13" fmla="*/ 433040 w 713581"/>
              <a:gd name="connsiteY13" fmla="*/ 1123603 h 1358106"/>
              <a:gd name="connsiteX14" fmla="*/ 363984 w 713581"/>
              <a:gd name="connsiteY14" fmla="*/ 1192659 h 1358106"/>
              <a:gd name="connsiteX15" fmla="*/ 594172 w 713581"/>
              <a:gd name="connsiteY15" fmla="*/ 41721 h 1358106"/>
              <a:gd name="connsiteX16" fmla="*/ 133796 w 713581"/>
              <a:gd name="connsiteY16" fmla="*/ 41721 h 1358106"/>
              <a:gd name="connsiteX17" fmla="*/ 41721 w 713581"/>
              <a:gd name="connsiteY17" fmla="*/ 133796 h 1358106"/>
              <a:gd name="connsiteX18" fmla="*/ 41721 w 713581"/>
              <a:gd name="connsiteY18" fmla="*/ 1238697 h 1358106"/>
              <a:gd name="connsiteX19" fmla="*/ 133796 w 713581"/>
              <a:gd name="connsiteY19" fmla="*/ 1330772 h 1358106"/>
              <a:gd name="connsiteX20" fmla="*/ 594172 w 713581"/>
              <a:gd name="connsiteY20" fmla="*/ 1330772 h 1358106"/>
              <a:gd name="connsiteX21" fmla="*/ 686247 w 713581"/>
              <a:gd name="connsiteY21" fmla="*/ 1238697 h 1358106"/>
              <a:gd name="connsiteX22" fmla="*/ 686247 w 713581"/>
              <a:gd name="connsiteY22" fmla="*/ 133796 h 1358106"/>
              <a:gd name="connsiteX23" fmla="*/ 594172 w 713581"/>
              <a:gd name="connsiteY23" fmla="*/ 41721 h 1358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3581" h="1358106">
                <a:moveTo>
                  <a:pt x="594172" y="271909"/>
                </a:moveTo>
                <a:lnTo>
                  <a:pt x="133796" y="271909"/>
                </a:lnTo>
                <a:lnTo>
                  <a:pt x="133796" y="133796"/>
                </a:lnTo>
                <a:lnTo>
                  <a:pt x="594172" y="133796"/>
                </a:lnTo>
                <a:lnTo>
                  <a:pt x="594172" y="271909"/>
                </a:lnTo>
                <a:close/>
                <a:moveTo>
                  <a:pt x="594172" y="502097"/>
                </a:moveTo>
                <a:lnTo>
                  <a:pt x="133796" y="502097"/>
                </a:lnTo>
                <a:lnTo>
                  <a:pt x="133796" y="363984"/>
                </a:lnTo>
                <a:lnTo>
                  <a:pt x="594172" y="363984"/>
                </a:lnTo>
                <a:lnTo>
                  <a:pt x="594172" y="502097"/>
                </a:lnTo>
                <a:close/>
                <a:moveTo>
                  <a:pt x="363984" y="1192659"/>
                </a:moveTo>
                <a:cubicBezTo>
                  <a:pt x="324852" y="1192659"/>
                  <a:pt x="294928" y="1162735"/>
                  <a:pt x="294928" y="1123603"/>
                </a:cubicBezTo>
                <a:cubicBezTo>
                  <a:pt x="294928" y="1084471"/>
                  <a:pt x="324852" y="1054547"/>
                  <a:pt x="363984" y="1054547"/>
                </a:cubicBezTo>
                <a:cubicBezTo>
                  <a:pt x="403116" y="1054547"/>
                  <a:pt x="433040" y="1084471"/>
                  <a:pt x="433040" y="1123603"/>
                </a:cubicBezTo>
                <a:cubicBezTo>
                  <a:pt x="433040" y="1162735"/>
                  <a:pt x="403116" y="1192659"/>
                  <a:pt x="363984" y="1192659"/>
                </a:cubicBezTo>
                <a:close/>
                <a:moveTo>
                  <a:pt x="594172" y="41721"/>
                </a:moveTo>
                <a:lnTo>
                  <a:pt x="133796" y="41721"/>
                </a:lnTo>
                <a:cubicBezTo>
                  <a:pt x="83155" y="41721"/>
                  <a:pt x="41721" y="83155"/>
                  <a:pt x="41721" y="133796"/>
                </a:cubicBezTo>
                <a:lnTo>
                  <a:pt x="41721" y="1238697"/>
                </a:lnTo>
                <a:cubicBezTo>
                  <a:pt x="41721" y="1289338"/>
                  <a:pt x="83155" y="1330772"/>
                  <a:pt x="133796" y="1330772"/>
                </a:cubicBezTo>
                <a:lnTo>
                  <a:pt x="594172" y="1330772"/>
                </a:lnTo>
                <a:cubicBezTo>
                  <a:pt x="644813" y="1330772"/>
                  <a:pt x="686247" y="1289338"/>
                  <a:pt x="686247" y="1238697"/>
                </a:cubicBezTo>
                <a:lnTo>
                  <a:pt x="686247" y="133796"/>
                </a:lnTo>
                <a:cubicBezTo>
                  <a:pt x="686247" y="83155"/>
                  <a:pt x="644813" y="41721"/>
                  <a:pt x="594172" y="41721"/>
                </a:cubicBezTo>
                <a:close/>
              </a:path>
            </a:pathLst>
          </a:custGeom>
          <a:ln/>
        </p:spPr>
        <p:style>
          <a:lnRef idx="3">
            <a:schemeClr val="lt1"/>
          </a:lnRef>
          <a:fillRef idx="1">
            <a:schemeClr val="accent4"/>
          </a:fillRef>
          <a:effectRef idx="1">
            <a:schemeClr val="accent4"/>
          </a:effectRef>
          <a:fontRef idx="minor">
            <a:schemeClr val="lt1"/>
          </a:fontRef>
        </p:style>
        <p:txBody>
          <a:bodyPr rtlCol="0" anchor="ctr"/>
          <a:lstStyle/>
          <a:p>
            <a:endParaRPr lang="en-US"/>
          </a:p>
        </p:txBody>
      </p:sp>
      <p:sp>
        <p:nvSpPr>
          <p:cNvPr id="7" name="TextBox 6">
            <a:extLst>
              <a:ext uri="{FF2B5EF4-FFF2-40B4-BE49-F238E27FC236}">
                <a16:creationId xmlns:a16="http://schemas.microsoft.com/office/drawing/2014/main" id="{292DBFC4-A771-47EB-AC90-5B046FFE4284}"/>
              </a:ext>
            </a:extLst>
          </p:cNvPr>
          <p:cNvSpPr txBox="1"/>
          <p:nvPr/>
        </p:nvSpPr>
        <p:spPr>
          <a:xfrm>
            <a:off x="7961529" y="2831071"/>
            <a:ext cx="867910" cy="369332"/>
          </a:xfrm>
          <a:prstGeom prst="rect">
            <a:avLst/>
          </a:prstGeom>
          <a:noFill/>
        </p:spPr>
        <p:txBody>
          <a:bodyPr wrap="square" rtlCol="0">
            <a:spAutoFit/>
          </a:bodyPr>
          <a:lstStyle/>
          <a:p>
            <a:pPr algn="ctr"/>
            <a:r>
              <a:rPr lang="en-US" dirty="0">
                <a:solidFill>
                  <a:schemeClr val="bg1"/>
                </a:solidFill>
              </a:rPr>
              <a:t>Server</a:t>
            </a:r>
          </a:p>
        </p:txBody>
      </p:sp>
      <p:sp>
        <p:nvSpPr>
          <p:cNvPr id="2" name="Flowchart: Magnetic Disk 1">
            <a:extLst>
              <a:ext uri="{FF2B5EF4-FFF2-40B4-BE49-F238E27FC236}">
                <a16:creationId xmlns:a16="http://schemas.microsoft.com/office/drawing/2014/main" id="{9950CA16-DD7B-4AE5-84C1-2A2293C8C523}"/>
              </a:ext>
            </a:extLst>
          </p:cNvPr>
          <p:cNvSpPr/>
          <p:nvPr/>
        </p:nvSpPr>
        <p:spPr>
          <a:xfrm>
            <a:off x="9578111" y="365125"/>
            <a:ext cx="2219637" cy="29718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6C95481A-30E8-422D-83F1-79877DF2DB92}"/>
              </a:ext>
            </a:extLst>
          </p:cNvPr>
          <p:cNvGraphicFramePr>
            <a:graphicFrameLocks noGrp="1"/>
          </p:cNvGraphicFramePr>
          <p:nvPr>
            <p:extLst>
              <p:ext uri="{D42A27DB-BD31-4B8C-83A1-F6EECF244321}">
                <p14:modId xmlns:p14="http://schemas.microsoft.com/office/powerpoint/2010/main" val="3175742567"/>
              </p:ext>
            </p:extLst>
          </p:nvPr>
        </p:nvGraphicFramePr>
        <p:xfrm>
          <a:off x="9999923" y="1361089"/>
          <a:ext cx="1476513" cy="1483360"/>
        </p:xfrm>
        <a:graphic>
          <a:graphicData uri="http://schemas.openxmlformats.org/drawingml/2006/table">
            <a:tbl>
              <a:tblPr firstRow="1" bandRow="1">
                <a:tableStyleId>{35758FB7-9AC5-4552-8A53-C91805E547FA}</a:tableStyleId>
              </a:tblPr>
              <a:tblGrid>
                <a:gridCol w="532296">
                  <a:extLst>
                    <a:ext uri="{9D8B030D-6E8A-4147-A177-3AD203B41FA5}">
                      <a16:colId xmlns:a16="http://schemas.microsoft.com/office/drawing/2014/main" val="1210267590"/>
                    </a:ext>
                  </a:extLst>
                </a:gridCol>
                <a:gridCol w="944217">
                  <a:extLst>
                    <a:ext uri="{9D8B030D-6E8A-4147-A177-3AD203B41FA5}">
                      <a16:colId xmlns:a16="http://schemas.microsoft.com/office/drawing/2014/main" val="3465578400"/>
                    </a:ext>
                  </a:extLst>
                </a:gridCol>
              </a:tblGrid>
              <a:tr h="370840">
                <a:tc>
                  <a:txBody>
                    <a:bodyPr/>
                    <a:lstStyle/>
                    <a:p>
                      <a:pPr algn="ctr"/>
                      <a:r>
                        <a:rPr lang="en-US" dirty="0"/>
                        <a:t>Id</a:t>
                      </a:r>
                    </a:p>
                  </a:txBody>
                  <a:tcPr/>
                </a:tc>
                <a:tc>
                  <a:txBody>
                    <a:bodyPr/>
                    <a:lstStyle/>
                    <a:p>
                      <a:pPr algn="ctr"/>
                      <a:r>
                        <a:rPr lang="en-US" dirty="0"/>
                        <a:t>Name</a:t>
                      </a:r>
                    </a:p>
                  </a:txBody>
                  <a:tcPr/>
                </a:tc>
                <a:extLst>
                  <a:ext uri="{0D108BD9-81ED-4DB2-BD59-A6C34878D82A}">
                    <a16:rowId xmlns:a16="http://schemas.microsoft.com/office/drawing/2014/main" val="1321290023"/>
                  </a:ext>
                </a:extLst>
              </a:tr>
              <a:tr h="370840">
                <a:tc>
                  <a:txBody>
                    <a:bodyPr/>
                    <a:lstStyle/>
                    <a:p>
                      <a:r>
                        <a:rPr lang="en-US" dirty="0"/>
                        <a:t>1</a:t>
                      </a:r>
                    </a:p>
                  </a:txBody>
                  <a:tcPr/>
                </a:tc>
                <a:tc>
                  <a:txBody>
                    <a:bodyPr/>
                    <a:lstStyle/>
                    <a:p>
                      <a:r>
                        <a:rPr lang="en-US" dirty="0"/>
                        <a:t>Alice</a:t>
                      </a:r>
                    </a:p>
                  </a:txBody>
                  <a:tcPr/>
                </a:tc>
                <a:extLst>
                  <a:ext uri="{0D108BD9-81ED-4DB2-BD59-A6C34878D82A}">
                    <a16:rowId xmlns:a16="http://schemas.microsoft.com/office/drawing/2014/main" val="2214885281"/>
                  </a:ext>
                </a:extLst>
              </a:tr>
              <a:tr h="370840">
                <a:tc>
                  <a:txBody>
                    <a:bodyPr/>
                    <a:lstStyle/>
                    <a:p>
                      <a:r>
                        <a:rPr lang="en-US" dirty="0"/>
                        <a:t>2</a:t>
                      </a:r>
                    </a:p>
                  </a:txBody>
                  <a:tcPr/>
                </a:tc>
                <a:tc>
                  <a:txBody>
                    <a:bodyPr/>
                    <a:lstStyle/>
                    <a:p>
                      <a:r>
                        <a:rPr lang="en-US" dirty="0"/>
                        <a:t>Bob</a:t>
                      </a:r>
                    </a:p>
                  </a:txBody>
                  <a:tcPr/>
                </a:tc>
                <a:extLst>
                  <a:ext uri="{0D108BD9-81ED-4DB2-BD59-A6C34878D82A}">
                    <a16:rowId xmlns:a16="http://schemas.microsoft.com/office/drawing/2014/main" val="298448353"/>
                  </a:ext>
                </a:extLst>
              </a:tr>
              <a:tr h="370840">
                <a:tc>
                  <a:txBody>
                    <a:bodyPr/>
                    <a:lstStyle/>
                    <a:p>
                      <a:r>
                        <a:rPr lang="en-US" dirty="0"/>
                        <a:t>3</a:t>
                      </a:r>
                    </a:p>
                  </a:txBody>
                  <a:tcPr/>
                </a:tc>
                <a:tc>
                  <a:txBody>
                    <a:bodyPr/>
                    <a:lstStyle/>
                    <a:p>
                      <a:r>
                        <a:rPr lang="en-US" dirty="0"/>
                        <a:t>Claire</a:t>
                      </a:r>
                    </a:p>
                  </a:txBody>
                  <a:tcPr/>
                </a:tc>
                <a:extLst>
                  <a:ext uri="{0D108BD9-81ED-4DB2-BD59-A6C34878D82A}">
                    <a16:rowId xmlns:a16="http://schemas.microsoft.com/office/drawing/2014/main" val="66132587"/>
                  </a:ext>
                </a:extLst>
              </a:tr>
            </a:tbl>
          </a:graphicData>
        </a:graphic>
      </p:graphicFrame>
      <p:sp>
        <p:nvSpPr>
          <p:cNvPr id="8" name="TextBox 7">
            <a:extLst>
              <a:ext uri="{FF2B5EF4-FFF2-40B4-BE49-F238E27FC236}">
                <a16:creationId xmlns:a16="http://schemas.microsoft.com/office/drawing/2014/main" id="{9DA01F9D-9FB6-4199-8510-87CC82C51AD5}"/>
              </a:ext>
            </a:extLst>
          </p:cNvPr>
          <p:cNvSpPr txBox="1"/>
          <p:nvPr/>
        </p:nvSpPr>
        <p:spPr>
          <a:xfrm>
            <a:off x="10207545" y="2794786"/>
            <a:ext cx="1106552" cy="369332"/>
          </a:xfrm>
          <a:prstGeom prst="rect">
            <a:avLst/>
          </a:prstGeom>
          <a:noFill/>
        </p:spPr>
        <p:txBody>
          <a:bodyPr wrap="square" rtlCol="0">
            <a:spAutoFit/>
          </a:bodyPr>
          <a:lstStyle/>
          <a:p>
            <a:pPr algn="ctr"/>
            <a:r>
              <a:rPr lang="en-US" dirty="0">
                <a:solidFill>
                  <a:schemeClr val="bg1"/>
                </a:solidFill>
              </a:rPr>
              <a:t>Users</a:t>
            </a:r>
          </a:p>
        </p:txBody>
      </p:sp>
      <p:grpSp>
        <p:nvGrpSpPr>
          <p:cNvPr id="11" name="Group 10">
            <a:extLst>
              <a:ext uri="{FF2B5EF4-FFF2-40B4-BE49-F238E27FC236}">
                <a16:creationId xmlns:a16="http://schemas.microsoft.com/office/drawing/2014/main" id="{0648B611-CDD8-4160-A0E1-3D92F47EC146}"/>
              </a:ext>
            </a:extLst>
          </p:cNvPr>
          <p:cNvGrpSpPr/>
          <p:nvPr/>
        </p:nvGrpSpPr>
        <p:grpSpPr>
          <a:xfrm>
            <a:off x="1374912" y="987364"/>
            <a:ext cx="2236304" cy="2209800"/>
            <a:chOff x="2345635" y="1690688"/>
            <a:chExt cx="2236304" cy="2209800"/>
          </a:xfrm>
        </p:grpSpPr>
        <p:sp>
          <p:nvSpPr>
            <p:cNvPr id="12" name="Rectangle 11">
              <a:extLst>
                <a:ext uri="{FF2B5EF4-FFF2-40B4-BE49-F238E27FC236}">
                  <a16:creationId xmlns:a16="http://schemas.microsoft.com/office/drawing/2014/main" id="{27933C83-7AF1-40CB-BE15-D73651E0A0B3}"/>
                </a:ext>
              </a:extLst>
            </p:cNvPr>
            <p:cNvSpPr/>
            <p:nvPr/>
          </p:nvSpPr>
          <p:spPr>
            <a:xfrm>
              <a:off x="3220278" y="2208832"/>
              <a:ext cx="1242391" cy="9005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aphic 18" descr="Computer">
              <a:extLst>
                <a:ext uri="{FF2B5EF4-FFF2-40B4-BE49-F238E27FC236}">
                  <a16:creationId xmlns:a16="http://schemas.microsoft.com/office/drawing/2014/main" id="{DB025DB3-E8A5-472D-B45A-D58D39F3E4DA}"/>
                </a:ext>
              </a:extLst>
            </p:cNvPr>
            <p:cNvGrpSpPr/>
            <p:nvPr/>
          </p:nvGrpSpPr>
          <p:grpSpPr>
            <a:xfrm flipH="1">
              <a:off x="2345635" y="1690688"/>
              <a:ext cx="2236304" cy="2209800"/>
              <a:chOff x="3429000" y="2173356"/>
              <a:chExt cx="2209800" cy="2209800"/>
            </a:xfrm>
          </p:grpSpPr>
          <p:sp>
            <p:nvSpPr>
              <p:cNvPr id="14" name="Freeform: Shape 13">
                <a:extLst>
                  <a:ext uri="{FF2B5EF4-FFF2-40B4-BE49-F238E27FC236}">
                    <a16:creationId xmlns:a16="http://schemas.microsoft.com/office/drawing/2014/main" id="{7B000BEF-D479-4014-AA11-77824BD42D60}"/>
                  </a:ext>
                </a:extLst>
              </p:cNvPr>
              <p:cNvSpPr/>
              <p:nvPr/>
            </p:nvSpPr>
            <p:spPr>
              <a:xfrm>
                <a:off x="3433316" y="2592010"/>
                <a:ext cx="1450181" cy="1358106"/>
              </a:xfrm>
              <a:custGeom>
                <a:avLst/>
                <a:gdLst>
                  <a:gd name="connsiteX0" fmla="*/ 1284734 w 1450181"/>
                  <a:gd name="connsiteY0" fmla="*/ 916434 h 1358106"/>
                  <a:gd name="connsiteX1" fmla="*/ 179834 w 1450181"/>
                  <a:gd name="connsiteY1" fmla="*/ 916434 h 1358106"/>
                  <a:gd name="connsiteX2" fmla="*/ 179834 w 1450181"/>
                  <a:gd name="connsiteY2" fmla="*/ 179834 h 1358106"/>
                  <a:gd name="connsiteX3" fmla="*/ 1284734 w 1450181"/>
                  <a:gd name="connsiteY3" fmla="*/ 179834 h 1358106"/>
                  <a:gd name="connsiteX4" fmla="*/ 1284734 w 1450181"/>
                  <a:gd name="connsiteY4" fmla="*/ 916434 h 1358106"/>
                  <a:gd name="connsiteX5" fmla="*/ 1330772 w 1450181"/>
                  <a:gd name="connsiteY5" fmla="*/ 41721 h 1358106"/>
                  <a:gd name="connsiteX6" fmla="*/ 133796 w 1450181"/>
                  <a:gd name="connsiteY6" fmla="*/ 41721 h 1358106"/>
                  <a:gd name="connsiteX7" fmla="*/ 41721 w 1450181"/>
                  <a:gd name="connsiteY7" fmla="*/ 133796 h 1358106"/>
                  <a:gd name="connsiteX8" fmla="*/ 41721 w 1450181"/>
                  <a:gd name="connsiteY8" fmla="*/ 962472 h 1358106"/>
                  <a:gd name="connsiteX9" fmla="*/ 133796 w 1450181"/>
                  <a:gd name="connsiteY9" fmla="*/ 1054547 h 1358106"/>
                  <a:gd name="connsiteX10" fmla="*/ 594172 w 1450181"/>
                  <a:gd name="connsiteY10" fmla="*/ 1054547 h 1358106"/>
                  <a:gd name="connsiteX11" fmla="*/ 594172 w 1450181"/>
                  <a:gd name="connsiteY11" fmla="*/ 1192659 h 1358106"/>
                  <a:gd name="connsiteX12" fmla="*/ 387003 w 1450181"/>
                  <a:gd name="connsiteY12" fmla="*/ 1192659 h 1358106"/>
                  <a:gd name="connsiteX13" fmla="*/ 387003 w 1450181"/>
                  <a:gd name="connsiteY13" fmla="*/ 1330772 h 1358106"/>
                  <a:gd name="connsiteX14" fmla="*/ 1077565 w 1450181"/>
                  <a:gd name="connsiteY14" fmla="*/ 1330772 h 1358106"/>
                  <a:gd name="connsiteX15" fmla="*/ 1077565 w 1450181"/>
                  <a:gd name="connsiteY15" fmla="*/ 1192659 h 1358106"/>
                  <a:gd name="connsiteX16" fmla="*/ 870397 w 1450181"/>
                  <a:gd name="connsiteY16" fmla="*/ 1192659 h 1358106"/>
                  <a:gd name="connsiteX17" fmla="*/ 870397 w 1450181"/>
                  <a:gd name="connsiteY17" fmla="*/ 1054547 h 1358106"/>
                  <a:gd name="connsiteX18" fmla="*/ 1330772 w 1450181"/>
                  <a:gd name="connsiteY18" fmla="*/ 1054547 h 1358106"/>
                  <a:gd name="connsiteX19" fmla="*/ 1422847 w 1450181"/>
                  <a:gd name="connsiteY19" fmla="*/ 962472 h 1358106"/>
                  <a:gd name="connsiteX20" fmla="*/ 1422847 w 1450181"/>
                  <a:gd name="connsiteY20" fmla="*/ 133796 h 1358106"/>
                  <a:gd name="connsiteX21" fmla="*/ 1330772 w 1450181"/>
                  <a:gd name="connsiteY21" fmla="*/ 41721 h 1358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450181" h="1358106">
                    <a:moveTo>
                      <a:pt x="1284734" y="916434"/>
                    </a:moveTo>
                    <a:lnTo>
                      <a:pt x="179834" y="916434"/>
                    </a:lnTo>
                    <a:lnTo>
                      <a:pt x="179834" y="179834"/>
                    </a:lnTo>
                    <a:lnTo>
                      <a:pt x="1284734" y="179834"/>
                    </a:lnTo>
                    <a:lnTo>
                      <a:pt x="1284734" y="916434"/>
                    </a:lnTo>
                    <a:close/>
                    <a:moveTo>
                      <a:pt x="1330772" y="41721"/>
                    </a:moveTo>
                    <a:lnTo>
                      <a:pt x="133796" y="41721"/>
                    </a:lnTo>
                    <a:cubicBezTo>
                      <a:pt x="83155" y="41721"/>
                      <a:pt x="41721" y="83155"/>
                      <a:pt x="41721" y="133796"/>
                    </a:cubicBezTo>
                    <a:lnTo>
                      <a:pt x="41721" y="962472"/>
                    </a:lnTo>
                    <a:cubicBezTo>
                      <a:pt x="41721" y="1013113"/>
                      <a:pt x="83155" y="1054547"/>
                      <a:pt x="133796" y="1054547"/>
                    </a:cubicBezTo>
                    <a:lnTo>
                      <a:pt x="594172" y="1054547"/>
                    </a:lnTo>
                    <a:lnTo>
                      <a:pt x="594172" y="1192659"/>
                    </a:lnTo>
                    <a:lnTo>
                      <a:pt x="387003" y="1192659"/>
                    </a:lnTo>
                    <a:lnTo>
                      <a:pt x="387003" y="1330772"/>
                    </a:lnTo>
                    <a:lnTo>
                      <a:pt x="1077565" y="1330772"/>
                    </a:lnTo>
                    <a:lnTo>
                      <a:pt x="1077565" y="1192659"/>
                    </a:lnTo>
                    <a:lnTo>
                      <a:pt x="870397" y="1192659"/>
                    </a:lnTo>
                    <a:lnTo>
                      <a:pt x="870397" y="1054547"/>
                    </a:lnTo>
                    <a:lnTo>
                      <a:pt x="1330772" y="1054547"/>
                    </a:lnTo>
                    <a:cubicBezTo>
                      <a:pt x="1381413" y="1054547"/>
                      <a:pt x="1422847" y="1013113"/>
                      <a:pt x="1422847" y="962472"/>
                    </a:cubicBezTo>
                    <a:lnTo>
                      <a:pt x="1422847" y="133796"/>
                    </a:lnTo>
                    <a:cubicBezTo>
                      <a:pt x="1422847" y="83155"/>
                      <a:pt x="1381413" y="41721"/>
                      <a:pt x="1330772" y="41721"/>
                    </a:cubicBezTo>
                    <a:close/>
                  </a:path>
                </a:pathLst>
              </a:custGeom>
              <a:ln/>
            </p:spPr>
            <p:style>
              <a:lnRef idx="3">
                <a:schemeClr val="lt1"/>
              </a:lnRef>
              <a:fillRef idx="1">
                <a:schemeClr val="accent4"/>
              </a:fillRef>
              <a:effectRef idx="1">
                <a:schemeClr val="accent4"/>
              </a:effectRef>
              <a:fontRef idx="minor">
                <a:schemeClr val="lt1"/>
              </a:fontRef>
            </p:style>
            <p:txBody>
              <a:bodyPr rtlCol="0" anchor="ctr"/>
              <a:lstStyle/>
              <a:p>
                <a:endParaRPr lang="en-US"/>
              </a:p>
            </p:txBody>
          </p:sp>
          <p:sp>
            <p:nvSpPr>
              <p:cNvPr id="15" name="Freeform: Shape 14">
                <a:extLst>
                  <a:ext uri="{FF2B5EF4-FFF2-40B4-BE49-F238E27FC236}">
                    <a16:creationId xmlns:a16="http://schemas.microsoft.com/office/drawing/2014/main" id="{CC821834-7093-45D8-9233-03C60518AAE7}"/>
                  </a:ext>
                </a:extLst>
              </p:cNvPr>
              <p:cNvSpPr/>
              <p:nvPr/>
            </p:nvSpPr>
            <p:spPr>
              <a:xfrm>
                <a:off x="4906516" y="2592010"/>
                <a:ext cx="713581" cy="1358106"/>
              </a:xfrm>
              <a:custGeom>
                <a:avLst/>
                <a:gdLst>
                  <a:gd name="connsiteX0" fmla="*/ 594172 w 713581"/>
                  <a:gd name="connsiteY0" fmla="*/ 271909 h 1358106"/>
                  <a:gd name="connsiteX1" fmla="*/ 133796 w 713581"/>
                  <a:gd name="connsiteY1" fmla="*/ 271909 h 1358106"/>
                  <a:gd name="connsiteX2" fmla="*/ 133796 w 713581"/>
                  <a:gd name="connsiteY2" fmla="*/ 133796 h 1358106"/>
                  <a:gd name="connsiteX3" fmla="*/ 594172 w 713581"/>
                  <a:gd name="connsiteY3" fmla="*/ 133796 h 1358106"/>
                  <a:gd name="connsiteX4" fmla="*/ 594172 w 713581"/>
                  <a:gd name="connsiteY4" fmla="*/ 271909 h 1358106"/>
                  <a:gd name="connsiteX5" fmla="*/ 594172 w 713581"/>
                  <a:gd name="connsiteY5" fmla="*/ 502097 h 1358106"/>
                  <a:gd name="connsiteX6" fmla="*/ 133796 w 713581"/>
                  <a:gd name="connsiteY6" fmla="*/ 502097 h 1358106"/>
                  <a:gd name="connsiteX7" fmla="*/ 133796 w 713581"/>
                  <a:gd name="connsiteY7" fmla="*/ 363984 h 1358106"/>
                  <a:gd name="connsiteX8" fmla="*/ 594172 w 713581"/>
                  <a:gd name="connsiteY8" fmla="*/ 363984 h 1358106"/>
                  <a:gd name="connsiteX9" fmla="*/ 594172 w 713581"/>
                  <a:gd name="connsiteY9" fmla="*/ 502097 h 1358106"/>
                  <a:gd name="connsiteX10" fmla="*/ 363984 w 713581"/>
                  <a:gd name="connsiteY10" fmla="*/ 1192659 h 1358106"/>
                  <a:gd name="connsiteX11" fmla="*/ 294928 w 713581"/>
                  <a:gd name="connsiteY11" fmla="*/ 1123603 h 1358106"/>
                  <a:gd name="connsiteX12" fmla="*/ 363984 w 713581"/>
                  <a:gd name="connsiteY12" fmla="*/ 1054547 h 1358106"/>
                  <a:gd name="connsiteX13" fmla="*/ 433040 w 713581"/>
                  <a:gd name="connsiteY13" fmla="*/ 1123603 h 1358106"/>
                  <a:gd name="connsiteX14" fmla="*/ 363984 w 713581"/>
                  <a:gd name="connsiteY14" fmla="*/ 1192659 h 1358106"/>
                  <a:gd name="connsiteX15" fmla="*/ 594172 w 713581"/>
                  <a:gd name="connsiteY15" fmla="*/ 41721 h 1358106"/>
                  <a:gd name="connsiteX16" fmla="*/ 133796 w 713581"/>
                  <a:gd name="connsiteY16" fmla="*/ 41721 h 1358106"/>
                  <a:gd name="connsiteX17" fmla="*/ 41721 w 713581"/>
                  <a:gd name="connsiteY17" fmla="*/ 133796 h 1358106"/>
                  <a:gd name="connsiteX18" fmla="*/ 41721 w 713581"/>
                  <a:gd name="connsiteY18" fmla="*/ 1238697 h 1358106"/>
                  <a:gd name="connsiteX19" fmla="*/ 133796 w 713581"/>
                  <a:gd name="connsiteY19" fmla="*/ 1330772 h 1358106"/>
                  <a:gd name="connsiteX20" fmla="*/ 594172 w 713581"/>
                  <a:gd name="connsiteY20" fmla="*/ 1330772 h 1358106"/>
                  <a:gd name="connsiteX21" fmla="*/ 686247 w 713581"/>
                  <a:gd name="connsiteY21" fmla="*/ 1238697 h 1358106"/>
                  <a:gd name="connsiteX22" fmla="*/ 686247 w 713581"/>
                  <a:gd name="connsiteY22" fmla="*/ 133796 h 1358106"/>
                  <a:gd name="connsiteX23" fmla="*/ 594172 w 713581"/>
                  <a:gd name="connsiteY23" fmla="*/ 41721 h 1358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3581" h="1358106">
                    <a:moveTo>
                      <a:pt x="594172" y="271909"/>
                    </a:moveTo>
                    <a:lnTo>
                      <a:pt x="133796" y="271909"/>
                    </a:lnTo>
                    <a:lnTo>
                      <a:pt x="133796" y="133796"/>
                    </a:lnTo>
                    <a:lnTo>
                      <a:pt x="594172" y="133796"/>
                    </a:lnTo>
                    <a:lnTo>
                      <a:pt x="594172" y="271909"/>
                    </a:lnTo>
                    <a:close/>
                    <a:moveTo>
                      <a:pt x="594172" y="502097"/>
                    </a:moveTo>
                    <a:lnTo>
                      <a:pt x="133796" y="502097"/>
                    </a:lnTo>
                    <a:lnTo>
                      <a:pt x="133796" y="363984"/>
                    </a:lnTo>
                    <a:lnTo>
                      <a:pt x="594172" y="363984"/>
                    </a:lnTo>
                    <a:lnTo>
                      <a:pt x="594172" y="502097"/>
                    </a:lnTo>
                    <a:close/>
                    <a:moveTo>
                      <a:pt x="363984" y="1192659"/>
                    </a:moveTo>
                    <a:cubicBezTo>
                      <a:pt x="324852" y="1192659"/>
                      <a:pt x="294928" y="1162735"/>
                      <a:pt x="294928" y="1123603"/>
                    </a:cubicBezTo>
                    <a:cubicBezTo>
                      <a:pt x="294928" y="1084471"/>
                      <a:pt x="324852" y="1054547"/>
                      <a:pt x="363984" y="1054547"/>
                    </a:cubicBezTo>
                    <a:cubicBezTo>
                      <a:pt x="403116" y="1054547"/>
                      <a:pt x="433040" y="1084471"/>
                      <a:pt x="433040" y="1123603"/>
                    </a:cubicBezTo>
                    <a:cubicBezTo>
                      <a:pt x="433040" y="1162735"/>
                      <a:pt x="403116" y="1192659"/>
                      <a:pt x="363984" y="1192659"/>
                    </a:cubicBezTo>
                    <a:close/>
                    <a:moveTo>
                      <a:pt x="594172" y="41721"/>
                    </a:moveTo>
                    <a:lnTo>
                      <a:pt x="133796" y="41721"/>
                    </a:lnTo>
                    <a:cubicBezTo>
                      <a:pt x="83155" y="41721"/>
                      <a:pt x="41721" y="83155"/>
                      <a:pt x="41721" y="133796"/>
                    </a:cubicBezTo>
                    <a:lnTo>
                      <a:pt x="41721" y="1238697"/>
                    </a:lnTo>
                    <a:cubicBezTo>
                      <a:pt x="41721" y="1289338"/>
                      <a:pt x="83155" y="1330772"/>
                      <a:pt x="133796" y="1330772"/>
                    </a:cubicBezTo>
                    <a:lnTo>
                      <a:pt x="594172" y="1330772"/>
                    </a:lnTo>
                    <a:cubicBezTo>
                      <a:pt x="644813" y="1330772"/>
                      <a:pt x="686247" y="1289338"/>
                      <a:pt x="686247" y="1238697"/>
                    </a:cubicBezTo>
                    <a:lnTo>
                      <a:pt x="686247" y="133796"/>
                    </a:lnTo>
                    <a:cubicBezTo>
                      <a:pt x="686247" y="83155"/>
                      <a:pt x="644813" y="41721"/>
                      <a:pt x="594172" y="41721"/>
                    </a:cubicBezTo>
                    <a:close/>
                  </a:path>
                </a:pathLst>
              </a:custGeom>
              <a:ln/>
            </p:spPr>
            <p:style>
              <a:lnRef idx="3">
                <a:schemeClr val="lt1"/>
              </a:lnRef>
              <a:fillRef idx="1">
                <a:schemeClr val="accent4"/>
              </a:fillRef>
              <a:effectRef idx="1">
                <a:schemeClr val="accent4"/>
              </a:effectRef>
              <a:fontRef idx="minor">
                <a:schemeClr val="lt1"/>
              </a:fontRef>
            </p:style>
            <p:txBody>
              <a:bodyPr rtlCol="0" anchor="ctr"/>
              <a:lstStyle/>
              <a:p>
                <a:endParaRPr lang="en-US"/>
              </a:p>
            </p:txBody>
          </p:sp>
        </p:grpSp>
      </p:grpSp>
      <p:sp>
        <p:nvSpPr>
          <p:cNvPr id="16" name="TextBox 15">
            <a:extLst>
              <a:ext uri="{FF2B5EF4-FFF2-40B4-BE49-F238E27FC236}">
                <a16:creationId xmlns:a16="http://schemas.microsoft.com/office/drawing/2014/main" id="{520BBEE9-1DC8-4F97-B1FA-A35F61AA7B12}"/>
              </a:ext>
            </a:extLst>
          </p:cNvPr>
          <p:cNvSpPr txBox="1"/>
          <p:nvPr/>
        </p:nvSpPr>
        <p:spPr>
          <a:xfrm>
            <a:off x="1393838" y="2831071"/>
            <a:ext cx="2213007" cy="369332"/>
          </a:xfrm>
          <a:prstGeom prst="rect">
            <a:avLst/>
          </a:prstGeom>
          <a:noFill/>
        </p:spPr>
        <p:txBody>
          <a:bodyPr wrap="square" rtlCol="0">
            <a:spAutoFit/>
          </a:bodyPr>
          <a:lstStyle/>
          <a:p>
            <a:pPr algn="ctr"/>
            <a:r>
              <a:rPr lang="en-US" dirty="0">
                <a:solidFill>
                  <a:schemeClr val="bg1"/>
                </a:solidFill>
              </a:rPr>
              <a:t>Client</a:t>
            </a:r>
          </a:p>
        </p:txBody>
      </p:sp>
      <p:cxnSp>
        <p:nvCxnSpPr>
          <p:cNvPr id="17" name="Straight Connector 16">
            <a:extLst>
              <a:ext uri="{FF2B5EF4-FFF2-40B4-BE49-F238E27FC236}">
                <a16:creationId xmlns:a16="http://schemas.microsoft.com/office/drawing/2014/main" id="{A944EC70-5F25-46F4-9FEB-BB50497076BE}"/>
              </a:ext>
            </a:extLst>
          </p:cNvPr>
          <p:cNvCxnSpPr/>
          <p:nvPr/>
        </p:nvCxnSpPr>
        <p:spPr>
          <a:xfrm>
            <a:off x="2500341" y="3200403"/>
            <a:ext cx="14257" cy="317106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5857AF2-C86F-41D3-BE0C-2710711AC75C}"/>
              </a:ext>
            </a:extLst>
          </p:cNvPr>
          <p:cNvCxnSpPr/>
          <p:nvPr/>
        </p:nvCxnSpPr>
        <p:spPr>
          <a:xfrm>
            <a:off x="8377916" y="3200403"/>
            <a:ext cx="14257" cy="317106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80E478FB-F001-48F0-B7E9-8C3A9C337A2E}"/>
              </a:ext>
            </a:extLst>
          </p:cNvPr>
          <p:cNvCxnSpPr>
            <a:cxnSpLocks/>
          </p:cNvCxnSpPr>
          <p:nvPr/>
        </p:nvCxnSpPr>
        <p:spPr>
          <a:xfrm>
            <a:off x="2792897" y="3429000"/>
            <a:ext cx="5307495" cy="17890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Content Placeholder 2">
            <a:extLst>
              <a:ext uri="{FF2B5EF4-FFF2-40B4-BE49-F238E27FC236}">
                <a16:creationId xmlns:a16="http://schemas.microsoft.com/office/drawing/2014/main" id="{E16B5652-5C1D-41C6-80F9-C82A2D724680}"/>
              </a:ext>
            </a:extLst>
          </p:cNvPr>
          <p:cNvSpPr txBox="1">
            <a:spLocks/>
          </p:cNvSpPr>
          <p:nvPr/>
        </p:nvSpPr>
        <p:spPr>
          <a:xfrm>
            <a:off x="2930985" y="2835556"/>
            <a:ext cx="2662082"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GET</a:t>
            </a:r>
            <a:r>
              <a:rPr lang="en-US" sz="2000" dirty="0">
                <a:solidFill>
                  <a:schemeClr val="tx1"/>
                </a:solidFill>
              </a:rPr>
              <a:t> /users/2</a:t>
            </a:r>
            <a:br>
              <a:rPr lang="en-US" sz="2000" dirty="0">
                <a:solidFill>
                  <a:schemeClr val="tx1"/>
                </a:solidFill>
              </a:rPr>
            </a:br>
            <a:r>
              <a:rPr lang="en-US" sz="2000" dirty="0">
                <a:solidFill>
                  <a:schemeClr val="tx1"/>
                </a:solidFill>
              </a:rPr>
              <a:t>...</a:t>
            </a:r>
          </a:p>
        </p:txBody>
      </p:sp>
      <p:sp>
        <p:nvSpPr>
          <p:cNvPr id="21" name="Content Placeholder 2">
            <a:extLst>
              <a:ext uri="{FF2B5EF4-FFF2-40B4-BE49-F238E27FC236}">
                <a16:creationId xmlns:a16="http://schemas.microsoft.com/office/drawing/2014/main" id="{5B174D53-06C1-4D53-8189-7A83F96A8DE7}"/>
              </a:ext>
            </a:extLst>
          </p:cNvPr>
          <p:cNvSpPr txBox="1">
            <a:spLocks/>
          </p:cNvSpPr>
          <p:nvPr/>
        </p:nvSpPr>
        <p:spPr>
          <a:xfrm>
            <a:off x="4483952" y="3886818"/>
            <a:ext cx="3982783" cy="377026"/>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latin typeface="Courier New" panose="02070309020205020404" pitchFamily="49" charset="0"/>
                <a:cs typeface="Courier New" panose="02070309020205020404" pitchFamily="49" charset="0"/>
              </a:rPr>
              <a:t>{"id": 2, "name": "Bob"}</a:t>
            </a:r>
          </a:p>
        </p:txBody>
      </p:sp>
      <p:cxnSp>
        <p:nvCxnSpPr>
          <p:cNvPr id="22" name="Straight Arrow Connector 21">
            <a:extLst>
              <a:ext uri="{FF2B5EF4-FFF2-40B4-BE49-F238E27FC236}">
                <a16:creationId xmlns:a16="http://schemas.microsoft.com/office/drawing/2014/main" id="{1A97CF95-804E-49C8-A4AA-5928D18129CF}"/>
              </a:ext>
            </a:extLst>
          </p:cNvPr>
          <p:cNvCxnSpPr>
            <a:cxnSpLocks/>
          </p:cNvCxnSpPr>
          <p:nvPr/>
        </p:nvCxnSpPr>
        <p:spPr>
          <a:xfrm flipH="1">
            <a:off x="2792898" y="3755950"/>
            <a:ext cx="5307494" cy="7941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BB6D60-7F2B-4591-9441-37901187807E}"/>
              </a:ext>
            </a:extLst>
          </p:cNvPr>
          <p:cNvCxnSpPr/>
          <p:nvPr/>
        </p:nvCxnSpPr>
        <p:spPr>
          <a:xfrm>
            <a:off x="2395331" y="3965672"/>
            <a:ext cx="0" cy="770042"/>
          </a:xfrm>
          <a:prstGeom prst="line">
            <a:avLst/>
          </a:prstGeom>
          <a:ln w="19050"/>
        </p:spPr>
        <p:style>
          <a:lnRef idx="2">
            <a:schemeClr val="dk1"/>
          </a:lnRef>
          <a:fillRef idx="0">
            <a:schemeClr val="dk1"/>
          </a:fillRef>
          <a:effectRef idx="1">
            <a:schemeClr val="dk1"/>
          </a:effectRef>
          <a:fontRef idx="minor">
            <a:schemeClr val="tx1"/>
          </a:fontRef>
        </p:style>
      </p:cxnSp>
      <p:sp>
        <p:nvSpPr>
          <p:cNvPr id="25" name="Content Placeholder 2">
            <a:extLst>
              <a:ext uri="{FF2B5EF4-FFF2-40B4-BE49-F238E27FC236}">
                <a16:creationId xmlns:a16="http://schemas.microsoft.com/office/drawing/2014/main" id="{92AA3A9D-1367-40FA-8636-A38FEBB6EAEE}"/>
              </a:ext>
            </a:extLst>
          </p:cNvPr>
          <p:cNvSpPr txBox="1">
            <a:spLocks/>
          </p:cNvSpPr>
          <p:nvPr/>
        </p:nvSpPr>
        <p:spPr>
          <a:xfrm>
            <a:off x="228611" y="4073948"/>
            <a:ext cx="2483927" cy="1059264"/>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rPr>
              <a:t>Changes state.</a:t>
            </a:r>
          </a:p>
          <a:p>
            <a:pPr marL="0" indent="0">
              <a:buNone/>
            </a:pPr>
            <a:r>
              <a:rPr lang="en-US" sz="2000" dirty="0">
                <a:solidFill>
                  <a:schemeClr val="tx1"/>
                </a:solidFill>
                <a:latin typeface="Courier New" panose="02070309020205020404" pitchFamily="49" charset="0"/>
                <a:cs typeface="Courier New" panose="02070309020205020404" pitchFamily="49" charset="0"/>
              </a:rPr>
              <a:t>{"id": 2, "name": "Obi"}</a:t>
            </a:r>
          </a:p>
        </p:txBody>
      </p:sp>
      <p:sp>
        <p:nvSpPr>
          <p:cNvPr id="26" name="Content Placeholder 2">
            <a:extLst>
              <a:ext uri="{FF2B5EF4-FFF2-40B4-BE49-F238E27FC236}">
                <a16:creationId xmlns:a16="http://schemas.microsoft.com/office/drawing/2014/main" id="{89A25AA2-2865-4C0E-BB46-62D5517FE528}"/>
              </a:ext>
            </a:extLst>
          </p:cNvPr>
          <p:cNvSpPr txBox="1">
            <a:spLocks/>
          </p:cNvSpPr>
          <p:nvPr/>
        </p:nvSpPr>
        <p:spPr>
          <a:xfrm>
            <a:off x="2721209" y="5057878"/>
            <a:ext cx="5156475" cy="654025"/>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tx1"/>
                </a:solidFill>
              </a:rPr>
              <a:t>PUT</a:t>
            </a:r>
            <a:r>
              <a:rPr lang="en-US" sz="2000" dirty="0">
                <a:solidFill>
                  <a:schemeClr val="tx1"/>
                </a:solidFill>
              </a:rPr>
              <a:t> /users/2</a:t>
            </a:r>
            <a:br>
              <a:rPr lang="en-US" sz="2000" dirty="0">
                <a:solidFill>
                  <a:schemeClr val="tx1"/>
                </a:solidFill>
              </a:rPr>
            </a:br>
            <a:r>
              <a:rPr lang="en-US" sz="2000" dirty="0">
                <a:solidFill>
                  <a:schemeClr val="tx1"/>
                </a:solidFill>
                <a:latin typeface="Courier New" panose="02070309020205020404" pitchFamily="49" charset="0"/>
                <a:cs typeface="Courier New" panose="02070309020205020404" pitchFamily="49" charset="0"/>
              </a:rPr>
              <a:t>{"id": 2, "name": "Obi"}</a:t>
            </a:r>
          </a:p>
        </p:txBody>
      </p:sp>
      <p:cxnSp>
        <p:nvCxnSpPr>
          <p:cNvPr id="27" name="Straight Arrow Connector 26">
            <a:extLst>
              <a:ext uri="{FF2B5EF4-FFF2-40B4-BE49-F238E27FC236}">
                <a16:creationId xmlns:a16="http://schemas.microsoft.com/office/drawing/2014/main" id="{EBC8E498-C5CC-4077-8D4C-D0211EBF8460}"/>
              </a:ext>
            </a:extLst>
          </p:cNvPr>
          <p:cNvCxnSpPr>
            <a:cxnSpLocks/>
          </p:cNvCxnSpPr>
          <p:nvPr/>
        </p:nvCxnSpPr>
        <p:spPr>
          <a:xfrm>
            <a:off x="2789387" y="4878974"/>
            <a:ext cx="5307495" cy="17890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854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2" grpId="0" animBg="1"/>
      <p:bldP spid="8" grpId="0"/>
      <p:bldP spid="16" grpId="0"/>
      <p:bldP spid="20" grpId="0"/>
      <p:bldP spid="21" grpId="0"/>
      <p:bldP spid="25"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794435" cy="1325563"/>
          </a:xfrm>
        </p:spPr>
        <p:txBody>
          <a:bodyPr>
            <a:normAutofit/>
          </a:bodyPr>
          <a:lstStyle/>
          <a:p>
            <a:r>
              <a:rPr lang="en-US" sz="4000" dirty="0"/>
              <a:t>Using HTTP as the uniform interface</a:t>
            </a:r>
          </a:p>
        </p:txBody>
      </p:sp>
      <p:sp>
        <p:nvSpPr>
          <p:cNvPr id="3" name="Content Placeholder 2"/>
          <p:cNvSpPr>
            <a:spLocks noGrp="1"/>
          </p:cNvSpPr>
          <p:nvPr>
            <p:ph idx="1"/>
          </p:nvPr>
        </p:nvSpPr>
        <p:spPr>
          <a:xfrm>
            <a:off x="838200" y="1690688"/>
            <a:ext cx="8295861" cy="4500719"/>
          </a:xfrm>
        </p:spPr>
        <p:txBody>
          <a:bodyPr wrap="square">
            <a:spAutoFit/>
          </a:bodyPr>
          <a:lstStyle/>
          <a:p>
            <a:r>
              <a:rPr lang="en-US" dirty="0"/>
              <a:t>Use URIs to identify resources.</a:t>
            </a:r>
          </a:p>
          <a:p>
            <a:r>
              <a:rPr lang="en-US" dirty="0"/>
              <a:t>Use HTTP methods to specify operation:</a:t>
            </a:r>
          </a:p>
          <a:p>
            <a:pPr lvl="1"/>
            <a:r>
              <a:rPr lang="en-US" sz="2600" dirty="0"/>
              <a:t>Create: POST (</a:t>
            </a:r>
            <a:r>
              <a:rPr lang="en-US" sz="2000" dirty="0"/>
              <a:t>or PUT</a:t>
            </a:r>
            <a:r>
              <a:rPr lang="en-US" sz="2600" dirty="0"/>
              <a:t>)</a:t>
            </a:r>
          </a:p>
          <a:p>
            <a:pPr lvl="1"/>
            <a:r>
              <a:rPr lang="en-US" sz="2600" dirty="0"/>
              <a:t>Retrieve: GET</a:t>
            </a:r>
          </a:p>
          <a:p>
            <a:pPr lvl="1"/>
            <a:r>
              <a:rPr lang="en-US" sz="2600" dirty="0"/>
              <a:t>Update: PUT (</a:t>
            </a:r>
            <a:r>
              <a:rPr lang="en-US" sz="2000" dirty="0"/>
              <a:t>or PATCH</a:t>
            </a:r>
            <a:r>
              <a:rPr lang="en-US" sz="2600" dirty="0"/>
              <a:t>)</a:t>
            </a:r>
          </a:p>
          <a:p>
            <a:pPr lvl="1"/>
            <a:r>
              <a:rPr lang="en-US" sz="2600" dirty="0"/>
              <a:t>Delete: DELETE</a:t>
            </a:r>
          </a:p>
          <a:p>
            <a:r>
              <a:rPr lang="en-US" dirty="0"/>
              <a:t>Use HTTP headers</a:t>
            </a:r>
            <a:br>
              <a:rPr lang="en-US" dirty="0"/>
            </a:br>
            <a:r>
              <a:rPr lang="en-US" dirty="0">
                <a:latin typeface="Courier New" panose="02070309020205020404" pitchFamily="49" charset="0"/>
                <a:cs typeface="Courier New" panose="02070309020205020404" pitchFamily="49" charset="0"/>
              </a:rPr>
              <a:t>Content-Type</a:t>
            </a:r>
            <a:r>
              <a:rPr lang="en-US" dirty="0"/>
              <a:t> and </a:t>
            </a:r>
            <a:r>
              <a:rPr lang="en-US" dirty="0">
                <a:latin typeface="Courier New" panose="02070309020205020404" pitchFamily="49" charset="0"/>
                <a:cs typeface="Courier New" panose="02070309020205020404" pitchFamily="49" charset="0"/>
              </a:rPr>
              <a:t>Accept</a:t>
            </a:r>
            <a:br>
              <a:rPr lang="en-US" dirty="0"/>
            </a:br>
            <a:r>
              <a:rPr lang="en-US" dirty="0"/>
              <a:t>to specify data format for the resources.</a:t>
            </a:r>
          </a:p>
          <a:p>
            <a:r>
              <a:rPr lang="en-US" dirty="0"/>
              <a:t>Use HTTP status code to indicate success/failure.</a:t>
            </a:r>
          </a:p>
        </p:txBody>
      </p:sp>
      <p:sp>
        <p:nvSpPr>
          <p:cNvPr id="4" name="Content Placeholder 2"/>
          <p:cNvSpPr txBox="1">
            <a:spLocks/>
          </p:cNvSpPr>
          <p:nvPr/>
        </p:nvSpPr>
        <p:spPr>
          <a:xfrm>
            <a:off x="4981154" y="2906417"/>
            <a:ext cx="3785153" cy="1723549"/>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u="sng" dirty="0"/>
              <a:t>Bad</a:t>
            </a:r>
          </a:p>
          <a:p>
            <a:pPr marL="0" indent="0">
              <a:buFont typeface="Arial" panose="020B0604020202020204" pitchFamily="34" charset="0"/>
              <a:buNone/>
            </a:pPr>
            <a:r>
              <a:rPr lang="en-US" sz="2200" dirty="0">
                <a:latin typeface="Courier New" panose="02070309020205020404" pitchFamily="49" charset="0"/>
                <a:cs typeface="Courier New" panose="02070309020205020404" pitchFamily="49" charset="0"/>
              </a:rPr>
              <a:t>POST /login</a:t>
            </a:r>
          </a:p>
          <a:p>
            <a:pPr marL="0" indent="0">
              <a:buFont typeface="Arial" panose="020B0604020202020204" pitchFamily="34" charset="0"/>
              <a:buNone/>
            </a:pPr>
            <a:r>
              <a:rPr lang="en-US" sz="2200" dirty="0">
                <a:latin typeface="Courier New" panose="02070309020205020404" pitchFamily="49" charset="0"/>
                <a:cs typeface="Courier New" panose="02070309020205020404" pitchFamily="49" charset="0"/>
              </a:rPr>
              <a:t>POST /create-book</a:t>
            </a:r>
          </a:p>
          <a:p>
            <a:pPr marL="0" indent="0">
              <a:buFont typeface="Arial" panose="020B0604020202020204" pitchFamily="34" charset="0"/>
              <a:buNone/>
            </a:pPr>
            <a:r>
              <a:rPr lang="en-US" sz="2200" dirty="0">
                <a:latin typeface="Courier New" panose="02070309020205020404" pitchFamily="49" charset="0"/>
                <a:cs typeface="Courier New" panose="02070309020205020404" pitchFamily="49" charset="0"/>
              </a:rPr>
              <a:t>GET /get-top-10-books</a:t>
            </a:r>
          </a:p>
        </p:txBody>
      </p:sp>
      <p:sp>
        <p:nvSpPr>
          <p:cNvPr id="5" name="Content Placeholder 2"/>
          <p:cNvSpPr txBox="1">
            <a:spLocks/>
          </p:cNvSpPr>
          <p:nvPr/>
        </p:nvSpPr>
        <p:spPr>
          <a:xfrm>
            <a:off x="8666918" y="2905462"/>
            <a:ext cx="3606243" cy="1723549"/>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u="sng" dirty="0"/>
              <a:t>Good</a:t>
            </a:r>
          </a:p>
          <a:p>
            <a:pPr marL="0" indent="0">
              <a:buFont typeface="Arial" panose="020B0604020202020204" pitchFamily="34" charset="0"/>
              <a:buNone/>
            </a:pPr>
            <a:r>
              <a:rPr lang="en-US" sz="2200" dirty="0">
                <a:latin typeface="Courier New" panose="02070309020205020404" pitchFamily="49" charset="0"/>
                <a:cs typeface="Courier New" panose="02070309020205020404" pitchFamily="49" charset="0"/>
              </a:rPr>
              <a:t>POST /login-sessions</a:t>
            </a:r>
          </a:p>
          <a:p>
            <a:pPr marL="0" indent="0">
              <a:buFont typeface="Arial" panose="020B0604020202020204" pitchFamily="34" charset="0"/>
              <a:buNone/>
            </a:pPr>
            <a:r>
              <a:rPr lang="en-US" sz="2200" dirty="0">
                <a:latin typeface="Courier New" panose="02070309020205020404" pitchFamily="49" charset="0"/>
                <a:cs typeface="Courier New" panose="02070309020205020404" pitchFamily="49" charset="0"/>
              </a:rPr>
              <a:t>POST /books</a:t>
            </a:r>
          </a:p>
          <a:p>
            <a:pPr marL="0" indent="0">
              <a:buFont typeface="Arial" panose="020B0604020202020204" pitchFamily="34" charset="0"/>
              <a:buNone/>
            </a:pPr>
            <a:r>
              <a:rPr lang="en-US" sz="2200" dirty="0">
                <a:latin typeface="Courier New" panose="02070309020205020404" pitchFamily="49" charset="0"/>
                <a:cs typeface="Courier New" panose="02070309020205020404" pitchFamily="49" charset="0"/>
              </a:rPr>
              <a:t>GET /top-10-books</a:t>
            </a:r>
          </a:p>
        </p:txBody>
      </p:sp>
    </p:spTree>
    <p:extLst>
      <p:ext uri="{BB962C8B-B14F-4D97-AF65-F5344CB8AC3E}">
        <p14:creationId xmlns:p14="http://schemas.microsoft.com/office/powerpoint/2010/main" val="2324487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99913" cy="1325563"/>
          </a:xfrm>
        </p:spPr>
        <p:txBody>
          <a:bodyPr>
            <a:normAutofit/>
          </a:bodyPr>
          <a:lstStyle/>
          <a:p>
            <a:r>
              <a:rPr lang="en-US" sz="4000" dirty="0"/>
              <a:t>Using HTTP as the uniform interface</a:t>
            </a:r>
          </a:p>
        </p:txBody>
      </p:sp>
      <p:sp>
        <p:nvSpPr>
          <p:cNvPr id="3" name="Content Placeholder 2"/>
          <p:cNvSpPr>
            <a:spLocks noGrp="1"/>
          </p:cNvSpPr>
          <p:nvPr>
            <p:ph idx="1"/>
          </p:nvPr>
        </p:nvSpPr>
        <p:spPr>
          <a:xfrm>
            <a:off x="838200" y="1690688"/>
            <a:ext cx="10515600" cy="3742563"/>
          </a:xfrm>
        </p:spPr>
        <p:txBody>
          <a:bodyPr wrap="square">
            <a:spAutoFit/>
          </a:bodyPr>
          <a:lstStyle/>
          <a:p>
            <a:pPr marL="0" indent="0">
              <a:buNone/>
            </a:pPr>
            <a:r>
              <a:rPr lang="en-US" dirty="0"/>
              <a:t>REST is an architectural style, not a specification.</a:t>
            </a:r>
          </a:p>
          <a:p>
            <a:r>
              <a:rPr lang="en-US" dirty="0"/>
              <a:t>In practice, it can be used in many different ways.</a:t>
            </a:r>
          </a:p>
          <a:p>
            <a:pPr lvl="1"/>
            <a:r>
              <a:rPr lang="en-US" dirty="0"/>
              <a:t>But some are better than others.</a:t>
            </a:r>
          </a:p>
          <a:p>
            <a:pPr marL="0" indent="0">
              <a:buNone/>
            </a:pPr>
            <a:endParaRPr lang="en-US" dirty="0"/>
          </a:p>
          <a:p>
            <a:pPr marL="0" indent="0">
              <a:buNone/>
            </a:pPr>
            <a:r>
              <a:rPr lang="en-US" dirty="0"/>
              <a:t>Good recommendations:</a:t>
            </a:r>
          </a:p>
          <a:p>
            <a:r>
              <a:rPr lang="en-US" sz="2400" dirty="0"/>
              <a:t>Web API Design - Crafting Interfaces that Developers Love</a:t>
            </a:r>
          </a:p>
          <a:p>
            <a:pPr lvl="1"/>
            <a:r>
              <a:rPr lang="en-US" sz="2000" u="sng" dirty="0">
                <a:hlinkClick r:id="rId2"/>
              </a:rPr>
              <a:t>https://pages.apigee.com/rs/apigee/images/api-design-ebook-2012-03.pdf</a:t>
            </a:r>
            <a:endParaRPr lang="en-US" sz="2000" u="sng" dirty="0"/>
          </a:p>
          <a:p>
            <a:endParaRPr lang="en-US" dirty="0"/>
          </a:p>
        </p:txBody>
      </p:sp>
    </p:spTree>
    <p:extLst>
      <p:ext uri="{BB962C8B-B14F-4D97-AF65-F5344CB8AC3E}">
        <p14:creationId xmlns:p14="http://schemas.microsoft.com/office/powerpoint/2010/main" val="212643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 example</a:t>
            </a:r>
          </a:p>
        </p:txBody>
      </p:sp>
      <p:sp>
        <p:nvSpPr>
          <p:cNvPr id="3" name="Content Placeholder 2"/>
          <p:cNvSpPr>
            <a:spLocks noGrp="1"/>
          </p:cNvSpPr>
          <p:nvPr>
            <p:ph idx="1"/>
          </p:nvPr>
        </p:nvSpPr>
        <p:spPr>
          <a:xfrm>
            <a:off x="838200" y="1690688"/>
            <a:ext cx="10515600" cy="4168321"/>
          </a:xfrm>
        </p:spPr>
        <p:txBody>
          <a:bodyPr>
            <a:spAutoFit/>
          </a:bodyPr>
          <a:lstStyle/>
          <a:p>
            <a:pPr marL="0" indent="0">
              <a:buNone/>
            </a:pPr>
            <a:r>
              <a:rPr lang="en-US" dirty="0">
                <a:latin typeface="Georgia" panose="02040502050405020303" pitchFamily="18" charset="0"/>
              </a:rPr>
              <a:t>A server with information about users.</a:t>
            </a:r>
          </a:p>
          <a:p>
            <a:r>
              <a:rPr lang="en-US" dirty="0"/>
              <a:t>The GET method is used to retrieve resources.</a:t>
            </a:r>
          </a:p>
          <a:p>
            <a:pPr lvl="1"/>
            <a:r>
              <a:rPr lang="en-US" dirty="0">
                <a:latin typeface="Courier New" panose="02070309020205020404" pitchFamily="49" charset="0"/>
                <a:cs typeface="Courier New" panose="02070309020205020404" pitchFamily="49" charset="0"/>
              </a:rPr>
              <a:t>GET /users</a:t>
            </a:r>
          </a:p>
          <a:p>
            <a:pPr lvl="1"/>
            <a:r>
              <a:rPr lang="en-US" dirty="0">
                <a:latin typeface="Courier New" panose="02070309020205020404" pitchFamily="49" charset="0"/>
                <a:cs typeface="Courier New" panose="02070309020205020404" pitchFamily="49" charset="0"/>
              </a:rPr>
              <a:t>GET /users/2</a:t>
            </a:r>
          </a:p>
          <a:p>
            <a:pPr lvl="1"/>
            <a:r>
              <a:rPr lang="en-US" dirty="0">
                <a:latin typeface="Courier New" panose="02070309020205020404" pitchFamily="49" charset="0"/>
                <a:cs typeface="Courier New" panose="02070309020205020404" pitchFamily="49" charset="0"/>
              </a:rPr>
              <a:t>GET /users/pages/1</a:t>
            </a:r>
          </a:p>
          <a:p>
            <a:pPr lvl="1"/>
            <a:r>
              <a:rPr lang="en-US" dirty="0">
                <a:latin typeface="Courier New" panose="02070309020205020404" pitchFamily="49" charset="0"/>
                <a:cs typeface="Courier New" panose="02070309020205020404" pitchFamily="49" charset="0"/>
              </a:rPr>
              <a:t>GET /users/gender/female</a:t>
            </a:r>
          </a:p>
          <a:p>
            <a:pPr lvl="1"/>
            <a:r>
              <a:rPr lang="en-US" dirty="0">
                <a:latin typeface="Courier New" panose="02070309020205020404" pitchFamily="49" charset="0"/>
                <a:cs typeface="Courier New" panose="02070309020205020404" pitchFamily="49" charset="0"/>
              </a:rPr>
              <a:t>GET /users/age/18</a:t>
            </a:r>
          </a:p>
          <a:p>
            <a:pPr lvl="1"/>
            <a:r>
              <a:rPr lang="en-US" dirty="0">
                <a:latin typeface="Courier New" panose="02070309020205020404" pitchFamily="49" charset="0"/>
                <a:cs typeface="Courier New" panose="02070309020205020404" pitchFamily="49" charset="0"/>
              </a:rPr>
              <a:t>GET /users/???</a:t>
            </a:r>
          </a:p>
          <a:p>
            <a:pPr lvl="1"/>
            <a:r>
              <a:rPr lang="en-US" dirty="0">
                <a:latin typeface="Courier New" panose="02070309020205020404" pitchFamily="49" charset="0"/>
                <a:cs typeface="Courier New" panose="02070309020205020404" pitchFamily="49" charset="0"/>
              </a:rPr>
              <a:t>GET /users/2/name</a:t>
            </a:r>
          </a:p>
          <a:p>
            <a:pPr lvl="1"/>
            <a:r>
              <a:rPr lang="en-US" dirty="0">
                <a:latin typeface="Courier New" panose="02070309020205020404" pitchFamily="49" charset="0"/>
                <a:cs typeface="Courier New" panose="02070309020205020404" pitchFamily="49" charset="0"/>
              </a:rPr>
              <a:t>GET /users/2/pets</a:t>
            </a:r>
          </a:p>
        </p:txBody>
      </p:sp>
      <p:sp>
        <p:nvSpPr>
          <p:cNvPr id="4" name="Content Placeholder 2"/>
          <p:cNvSpPr txBox="1">
            <a:spLocks/>
          </p:cNvSpPr>
          <p:nvPr/>
        </p:nvSpPr>
        <p:spPr>
          <a:xfrm>
            <a:off x="5609573" y="3447370"/>
            <a:ext cx="6507271" cy="1614288"/>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US" dirty="0">
                <a:latin typeface="Courier New" panose="02070309020205020404" pitchFamily="49" charset="0"/>
                <a:cs typeface="Courier New" panose="02070309020205020404" pitchFamily="49" charset="0"/>
              </a:rPr>
              <a:t>GET /</a:t>
            </a:r>
            <a:r>
              <a:rPr lang="en-US" dirty="0" err="1">
                <a:latin typeface="Courier New" panose="02070309020205020404" pitchFamily="49" charset="0"/>
                <a:cs typeface="Courier New" panose="02070309020205020404" pitchFamily="49" charset="0"/>
              </a:rPr>
              <a:t>users?page</a:t>
            </a:r>
            <a:r>
              <a:rPr lang="en-US" dirty="0">
                <a:latin typeface="Courier New" panose="02070309020205020404" pitchFamily="49" charset="0"/>
                <a:cs typeface="Courier New" panose="02070309020205020404" pitchFamily="49" charset="0"/>
              </a:rPr>
              <a:t>=1</a:t>
            </a:r>
          </a:p>
          <a:p>
            <a:pPr marL="457200" lvl="1" indent="0">
              <a:buNone/>
            </a:pPr>
            <a:r>
              <a:rPr lang="en-US" dirty="0">
                <a:latin typeface="Courier New" panose="02070309020205020404" pitchFamily="49" charset="0"/>
                <a:cs typeface="Courier New" panose="02070309020205020404" pitchFamily="49" charset="0"/>
              </a:rPr>
              <a:t>GET /</a:t>
            </a:r>
            <a:r>
              <a:rPr lang="en-US" dirty="0" err="1">
                <a:latin typeface="Courier New" panose="02070309020205020404" pitchFamily="49" charset="0"/>
                <a:cs typeface="Courier New" panose="02070309020205020404" pitchFamily="49" charset="0"/>
              </a:rPr>
              <a:t>users?gender</a:t>
            </a:r>
            <a:r>
              <a:rPr lang="en-US" dirty="0">
                <a:latin typeface="Courier New" panose="02070309020205020404" pitchFamily="49" charset="0"/>
                <a:cs typeface="Courier New" panose="02070309020205020404" pitchFamily="49" charset="0"/>
              </a:rPr>
              <a:t>=female</a:t>
            </a:r>
          </a:p>
          <a:p>
            <a:pPr marL="457200" lvl="1" indent="0">
              <a:buNone/>
            </a:pPr>
            <a:r>
              <a:rPr lang="en-US" dirty="0">
                <a:latin typeface="Courier New" panose="02070309020205020404" pitchFamily="49" charset="0"/>
                <a:cs typeface="Courier New" panose="02070309020205020404" pitchFamily="49" charset="0"/>
              </a:rPr>
              <a:t>GET /</a:t>
            </a:r>
            <a:r>
              <a:rPr lang="en-US" dirty="0" err="1">
                <a:latin typeface="Courier New" panose="02070309020205020404" pitchFamily="49" charset="0"/>
                <a:cs typeface="Courier New" panose="02070309020205020404" pitchFamily="49" charset="0"/>
              </a:rPr>
              <a:t>users?age</a:t>
            </a:r>
            <a:r>
              <a:rPr lang="en-US" dirty="0">
                <a:latin typeface="Courier New" panose="02070309020205020404" pitchFamily="49" charset="0"/>
                <a:cs typeface="Courier New" panose="02070309020205020404" pitchFamily="49" charset="0"/>
              </a:rPr>
              <a:t>=18</a:t>
            </a:r>
          </a:p>
          <a:p>
            <a:pPr marL="457200" lvl="1" indent="0">
              <a:buNone/>
            </a:pPr>
            <a:r>
              <a:rPr lang="en-US" dirty="0">
                <a:latin typeface="Courier New" panose="02070309020205020404" pitchFamily="49" charset="0"/>
                <a:cs typeface="Courier New" panose="02070309020205020404" pitchFamily="49" charset="0"/>
              </a:rPr>
              <a:t>GET /</a:t>
            </a:r>
            <a:r>
              <a:rPr lang="en-US" dirty="0" err="1">
                <a:latin typeface="Courier New" panose="02070309020205020404" pitchFamily="49" charset="0"/>
                <a:cs typeface="Courier New" panose="02070309020205020404" pitchFamily="49" charset="0"/>
              </a:rPr>
              <a:t>users?gender</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female&amp;age</a:t>
            </a:r>
            <a:r>
              <a:rPr lang="en-US" dirty="0">
                <a:latin typeface="Courier New" panose="02070309020205020404" pitchFamily="49" charset="0"/>
                <a:cs typeface="Courier New" panose="02070309020205020404" pitchFamily="49" charset="0"/>
              </a:rPr>
              <a:t>=18</a:t>
            </a:r>
          </a:p>
        </p:txBody>
      </p:sp>
      <p:sp>
        <p:nvSpPr>
          <p:cNvPr id="8" name="Flowchart: Magnetic Disk 7">
            <a:extLst>
              <a:ext uri="{FF2B5EF4-FFF2-40B4-BE49-F238E27FC236}">
                <a16:creationId xmlns:a16="http://schemas.microsoft.com/office/drawing/2014/main" id="{3B562A93-8B79-49B8-ACB4-2A4AE926A7CC}"/>
              </a:ext>
            </a:extLst>
          </p:cNvPr>
          <p:cNvSpPr/>
          <p:nvPr/>
        </p:nvSpPr>
        <p:spPr>
          <a:xfrm>
            <a:off x="9906101" y="39756"/>
            <a:ext cx="2219637" cy="2429661"/>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able 8">
            <a:extLst>
              <a:ext uri="{FF2B5EF4-FFF2-40B4-BE49-F238E27FC236}">
                <a16:creationId xmlns:a16="http://schemas.microsoft.com/office/drawing/2014/main" id="{585FB76A-DCD9-4A15-931E-5132DED934EB}"/>
              </a:ext>
            </a:extLst>
          </p:cNvPr>
          <p:cNvGraphicFramePr>
            <a:graphicFrameLocks noGrp="1"/>
          </p:cNvGraphicFramePr>
          <p:nvPr>
            <p:extLst>
              <p:ext uri="{D42A27DB-BD31-4B8C-83A1-F6EECF244321}">
                <p14:modId xmlns:p14="http://schemas.microsoft.com/office/powerpoint/2010/main" val="480277852"/>
              </p:ext>
            </p:extLst>
          </p:nvPr>
        </p:nvGraphicFramePr>
        <p:xfrm>
          <a:off x="10312951" y="440319"/>
          <a:ext cx="1476513" cy="1483360"/>
        </p:xfrm>
        <a:graphic>
          <a:graphicData uri="http://schemas.openxmlformats.org/drawingml/2006/table">
            <a:tbl>
              <a:tblPr firstRow="1" bandRow="1">
                <a:tableStyleId>{35758FB7-9AC5-4552-8A53-C91805E547FA}</a:tableStyleId>
              </a:tblPr>
              <a:tblGrid>
                <a:gridCol w="532296">
                  <a:extLst>
                    <a:ext uri="{9D8B030D-6E8A-4147-A177-3AD203B41FA5}">
                      <a16:colId xmlns:a16="http://schemas.microsoft.com/office/drawing/2014/main" val="1210267590"/>
                    </a:ext>
                  </a:extLst>
                </a:gridCol>
                <a:gridCol w="944217">
                  <a:extLst>
                    <a:ext uri="{9D8B030D-6E8A-4147-A177-3AD203B41FA5}">
                      <a16:colId xmlns:a16="http://schemas.microsoft.com/office/drawing/2014/main" val="3465578400"/>
                    </a:ext>
                  </a:extLst>
                </a:gridCol>
              </a:tblGrid>
              <a:tr h="370840">
                <a:tc>
                  <a:txBody>
                    <a:bodyPr/>
                    <a:lstStyle/>
                    <a:p>
                      <a:pPr algn="ctr"/>
                      <a:r>
                        <a:rPr lang="en-US" dirty="0"/>
                        <a:t>Id</a:t>
                      </a:r>
                    </a:p>
                  </a:txBody>
                  <a:tcPr/>
                </a:tc>
                <a:tc>
                  <a:txBody>
                    <a:bodyPr/>
                    <a:lstStyle/>
                    <a:p>
                      <a:pPr algn="ctr"/>
                      <a:r>
                        <a:rPr lang="en-US" dirty="0"/>
                        <a:t>Name</a:t>
                      </a:r>
                    </a:p>
                  </a:txBody>
                  <a:tcPr/>
                </a:tc>
                <a:extLst>
                  <a:ext uri="{0D108BD9-81ED-4DB2-BD59-A6C34878D82A}">
                    <a16:rowId xmlns:a16="http://schemas.microsoft.com/office/drawing/2014/main" val="1321290023"/>
                  </a:ext>
                </a:extLst>
              </a:tr>
              <a:tr h="370840">
                <a:tc>
                  <a:txBody>
                    <a:bodyPr/>
                    <a:lstStyle/>
                    <a:p>
                      <a:r>
                        <a:rPr lang="en-US" dirty="0"/>
                        <a:t>1</a:t>
                      </a:r>
                    </a:p>
                  </a:txBody>
                  <a:tcPr/>
                </a:tc>
                <a:tc>
                  <a:txBody>
                    <a:bodyPr/>
                    <a:lstStyle/>
                    <a:p>
                      <a:r>
                        <a:rPr lang="en-US" dirty="0"/>
                        <a:t>Alice</a:t>
                      </a:r>
                    </a:p>
                  </a:txBody>
                  <a:tcPr/>
                </a:tc>
                <a:extLst>
                  <a:ext uri="{0D108BD9-81ED-4DB2-BD59-A6C34878D82A}">
                    <a16:rowId xmlns:a16="http://schemas.microsoft.com/office/drawing/2014/main" val="2214885281"/>
                  </a:ext>
                </a:extLst>
              </a:tr>
              <a:tr h="370840">
                <a:tc>
                  <a:txBody>
                    <a:bodyPr/>
                    <a:lstStyle/>
                    <a:p>
                      <a:r>
                        <a:rPr lang="en-US" dirty="0"/>
                        <a:t>2</a:t>
                      </a:r>
                    </a:p>
                  </a:txBody>
                  <a:tcPr/>
                </a:tc>
                <a:tc>
                  <a:txBody>
                    <a:bodyPr/>
                    <a:lstStyle/>
                    <a:p>
                      <a:r>
                        <a:rPr lang="en-US" dirty="0"/>
                        <a:t>Bob</a:t>
                      </a:r>
                    </a:p>
                  </a:txBody>
                  <a:tcPr/>
                </a:tc>
                <a:extLst>
                  <a:ext uri="{0D108BD9-81ED-4DB2-BD59-A6C34878D82A}">
                    <a16:rowId xmlns:a16="http://schemas.microsoft.com/office/drawing/2014/main" val="298448353"/>
                  </a:ext>
                </a:extLst>
              </a:tr>
              <a:tr h="370840">
                <a:tc>
                  <a:txBody>
                    <a:bodyPr/>
                    <a:lstStyle/>
                    <a:p>
                      <a:r>
                        <a:rPr lang="en-US" dirty="0"/>
                        <a:t>3</a:t>
                      </a:r>
                    </a:p>
                  </a:txBody>
                  <a:tcPr/>
                </a:tc>
                <a:tc>
                  <a:txBody>
                    <a:bodyPr/>
                    <a:lstStyle/>
                    <a:p>
                      <a:r>
                        <a:rPr lang="en-US" dirty="0"/>
                        <a:t>Claire</a:t>
                      </a:r>
                    </a:p>
                  </a:txBody>
                  <a:tcPr/>
                </a:tc>
                <a:extLst>
                  <a:ext uri="{0D108BD9-81ED-4DB2-BD59-A6C34878D82A}">
                    <a16:rowId xmlns:a16="http://schemas.microsoft.com/office/drawing/2014/main" val="66132587"/>
                  </a:ext>
                </a:extLst>
              </a:tr>
            </a:tbl>
          </a:graphicData>
        </a:graphic>
      </p:graphicFrame>
      <p:sp>
        <p:nvSpPr>
          <p:cNvPr id="10" name="TextBox 9">
            <a:extLst>
              <a:ext uri="{FF2B5EF4-FFF2-40B4-BE49-F238E27FC236}">
                <a16:creationId xmlns:a16="http://schemas.microsoft.com/office/drawing/2014/main" id="{4C807AD1-3A8D-44E7-AD6F-92D7C79DC283}"/>
              </a:ext>
            </a:extLst>
          </p:cNvPr>
          <p:cNvSpPr txBox="1"/>
          <p:nvPr/>
        </p:nvSpPr>
        <p:spPr>
          <a:xfrm>
            <a:off x="10497931" y="1891707"/>
            <a:ext cx="1106552" cy="369332"/>
          </a:xfrm>
          <a:prstGeom prst="rect">
            <a:avLst/>
          </a:prstGeom>
          <a:noFill/>
        </p:spPr>
        <p:txBody>
          <a:bodyPr wrap="square" rtlCol="0">
            <a:spAutoFit/>
          </a:bodyPr>
          <a:lstStyle/>
          <a:p>
            <a:pPr algn="ctr"/>
            <a:r>
              <a:rPr lang="en-US" dirty="0">
                <a:solidFill>
                  <a:schemeClr val="bg1"/>
                </a:solidFill>
              </a:rPr>
              <a:t>Users</a:t>
            </a:r>
          </a:p>
        </p:txBody>
      </p:sp>
    </p:spTree>
    <p:extLst>
      <p:ext uri="{BB962C8B-B14F-4D97-AF65-F5344CB8AC3E}">
        <p14:creationId xmlns:p14="http://schemas.microsoft.com/office/powerpoint/2010/main" val="174843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 example</a:t>
            </a:r>
          </a:p>
        </p:txBody>
      </p:sp>
      <p:sp>
        <p:nvSpPr>
          <p:cNvPr id="3" name="Content Placeholder 2"/>
          <p:cNvSpPr>
            <a:spLocks noGrp="1"/>
          </p:cNvSpPr>
          <p:nvPr>
            <p:ph idx="1"/>
          </p:nvPr>
        </p:nvSpPr>
        <p:spPr>
          <a:xfrm>
            <a:off x="838200" y="1690688"/>
            <a:ext cx="10515600" cy="1392689"/>
          </a:xfrm>
        </p:spPr>
        <p:txBody>
          <a:bodyPr>
            <a:spAutoFit/>
          </a:bodyPr>
          <a:lstStyle/>
          <a:p>
            <a:pPr marL="0" indent="0">
              <a:buNone/>
            </a:pPr>
            <a:r>
              <a:rPr lang="en-US" dirty="0">
                <a:latin typeface="Georgia" panose="02040502050405020303" pitchFamily="18" charset="0"/>
              </a:rPr>
              <a:t>A server with information about users.</a:t>
            </a:r>
          </a:p>
          <a:p>
            <a:r>
              <a:rPr lang="en-US" dirty="0"/>
              <a:t>The GET method is used to retrieve resources.</a:t>
            </a:r>
          </a:p>
          <a:p>
            <a:pPr lvl="1"/>
            <a:r>
              <a:rPr lang="en-US" dirty="0"/>
              <a:t>Which data format? Specified by the </a:t>
            </a:r>
            <a:r>
              <a:rPr lang="en-US" dirty="0">
                <a:latin typeface="Courier New" panose="02070309020205020404" pitchFamily="49" charset="0"/>
                <a:cs typeface="Courier New" panose="02070309020205020404" pitchFamily="49" charset="0"/>
              </a:rPr>
              <a:t>Accept</a:t>
            </a:r>
            <a:r>
              <a:rPr lang="en-US" dirty="0"/>
              <a:t> header!</a:t>
            </a:r>
          </a:p>
        </p:txBody>
      </p:sp>
      <p:sp>
        <p:nvSpPr>
          <p:cNvPr id="5" name="Content Placeholder 3"/>
          <p:cNvSpPr txBox="1">
            <a:spLocks/>
          </p:cNvSpPr>
          <p:nvPr/>
        </p:nvSpPr>
        <p:spPr>
          <a:xfrm>
            <a:off x="1373583" y="3218828"/>
            <a:ext cx="4375864" cy="1103635"/>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tx1"/>
                </a:solidFill>
                <a:latin typeface="Courier New" panose="02070309020205020404" pitchFamily="49" charset="0"/>
                <a:cs typeface="Courier New" panose="02070309020205020404" pitchFamily="49" charset="0"/>
              </a:rPr>
              <a:t>GET /users HTTP/1.1</a:t>
            </a:r>
          </a:p>
          <a:p>
            <a:pPr marL="0" indent="0">
              <a:buNone/>
            </a:pPr>
            <a:r>
              <a:rPr lang="en-US" sz="1800" dirty="0">
                <a:solidFill>
                  <a:schemeClr val="tx1"/>
                </a:solidFill>
                <a:latin typeface="Courier New" panose="02070309020205020404" pitchFamily="49" charset="0"/>
                <a:cs typeface="Courier New" panose="02070309020205020404" pitchFamily="49" charset="0"/>
              </a:rPr>
              <a:t>Host: the-website.com</a:t>
            </a:r>
          </a:p>
          <a:p>
            <a:pPr marL="0" indent="0">
              <a:buNone/>
            </a:pPr>
            <a:r>
              <a:rPr lang="en-US" sz="1800" dirty="0">
                <a:solidFill>
                  <a:schemeClr val="tx1"/>
                </a:solidFill>
                <a:latin typeface="Courier New" panose="02070309020205020404" pitchFamily="49" charset="0"/>
                <a:cs typeface="Courier New" panose="02070309020205020404" pitchFamily="49" charset="0"/>
              </a:rPr>
              <a:t>Accept: application/</a:t>
            </a:r>
            <a:r>
              <a:rPr lang="en-US" sz="1800" dirty="0" err="1">
                <a:solidFill>
                  <a:schemeClr val="tx1"/>
                </a:solidFill>
                <a:latin typeface="Courier New" panose="02070309020205020404" pitchFamily="49" charset="0"/>
                <a:cs typeface="Courier New" panose="02070309020205020404" pitchFamily="49" charset="0"/>
              </a:rPr>
              <a:t>json</a:t>
            </a:r>
            <a:endParaRPr lang="en-US" sz="1800" dirty="0">
              <a:solidFill>
                <a:schemeClr val="tx1"/>
              </a:solidFill>
              <a:latin typeface="Courier New" panose="02070309020205020404" pitchFamily="49" charset="0"/>
              <a:cs typeface="Courier New" panose="02070309020205020404" pitchFamily="49" charset="0"/>
            </a:endParaRPr>
          </a:p>
        </p:txBody>
      </p:sp>
      <p:sp>
        <p:nvSpPr>
          <p:cNvPr id="6" name="Content Placeholder 3"/>
          <p:cNvSpPr txBox="1">
            <a:spLocks/>
          </p:cNvSpPr>
          <p:nvPr/>
        </p:nvSpPr>
        <p:spPr>
          <a:xfrm>
            <a:off x="6150279" y="3218828"/>
            <a:ext cx="5203521" cy="2984407"/>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tx1"/>
                </a:solidFill>
                <a:latin typeface="Courier New" panose="02070309020205020404" pitchFamily="49" charset="0"/>
                <a:cs typeface="Courier New" panose="02070309020205020404" pitchFamily="49" charset="0"/>
              </a:rPr>
              <a:t>HTTP/1.1 200 OK</a:t>
            </a:r>
          </a:p>
          <a:p>
            <a:pPr marL="0" indent="0">
              <a:buNone/>
            </a:pPr>
            <a:r>
              <a:rPr lang="en-US" sz="1800" dirty="0">
                <a:solidFill>
                  <a:schemeClr val="tx1"/>
                </a:solidFill>
                <a:latin typeface="Courier New" panose="02070309020205020404" pitchFamily="49" charset="0"/>
                <a:cs typeface="Courier New" panose="02070309020205020404" pitchFamily="49" charset="0"/>
              </a:rPr>
              <a:t>Content-Type: application/</a:t>
            </a:r>
            <a:r>
              <a:rPr lang="en-US" sz="1800" dirty="0" err="1">
                <a:solidFill>
                  <a:schemeClr val="tx1"/>
                </a:solidFill>
                <a:latin typeface="Courier New" panose="02070309020205020404" pitchFamily="49" charset="0"/>
                <a:cs typeface="Courier New" panose="02070309020205020404" pitchFamily="49" charset="0"/>
              </a:rPr>
              <a:t>json</a:t>
            </a:r>
            <a:endParaRPr lang="en-US" sz="1800" dirty="0">
              <a:solidFill>
                <a:schemeClr val="tx1"/>
              </a:solidFill>
              <a:latin typeface="Courier New" panose="02070309020205020404" pitchFamily="49" charset="0"/>
              <a:cs typeface="Courier New" panose="02070309020205020404" pitchFamily="49" charset="0"/>
            </a:endParaRPr>
          </a:p>
          <a:p>
            <a:pPr marL="0" indent="0">
              <a:buNone/>
            </a:pPr>
            <a:r>
              <a:rPr lang="en-US" sz="1800" dirty="0">
                <a:solidFill>
                  <a:schemeClr val="tx1"/>
                </a:solidFill>
                <a:latin typeface="Courier New" panose="02070309020205020404" pitchFamily="49" charset="0"/>
                <a:cs typeface="Courier New" panose="02070309020205020404" pitchFamily="49" charset="0"/>
              </a:rPr>
              <a:t>Content-Length: 66</a:t>
            </a:r>
          </a:p>
          <a:p>
            <a:pPr marL="0" indent="0">
              <a:buNone/>
            </a:pPr>
            <a:endParaRPr lang="en-US" sz="1800" dirty="0">
              <a:solidFill>
                <a:schemeClr val="tx1"/>
              </a:solidFill>
              <a:latin typeface="Courier New" panose="02070309020205020404" pitchFamily="49" charset="0"/>
              <a:cs typeface="Courier New" panose="02070309020205020404" pitchFamily="49" charset="0"/>
            </a:endParaRPr>
          </a:p>
          <a:p>
            <a:pPr marL="0" indent="0">
              <a:buNone/>
            </a:pPr>
            <a:r>
              <a:rPr lang="en-US" sz="1800" dirty="0">
                <a:solidFill>
                  <a:schemeClr val="tx1"/>
                </a:solidFill>
                <a:latin typeface="Courier New" panose="02070309020205020404" pitchFamily="49" charset="0"/>
                <a:cs typeface="Courier New" panose="02070309020205020404" pitchFamily="49" charset="0"/>
              </a:rPr>
              <a:t>[</a:t>
            </a:r>
          </a:p>
          <a:p>
            <a:pPr marL="0" indent="0">
              <a:buNone/>
            </a:pPr>
            <a:r>
              <a:rPr lang="en-US" sz="1800" dirty="0">
                <a:solidFill>
                  <a:schemeClr val="tx1"/>
                </a:solidFill>
                <a:latin typeface="Courier New" panose="02070309020205020404" pitchFamily="49" charset="0"/>
                <a:cs typeface="Courier New" panose="02070309020205020404" pitchFamily="49" charset="0"/>
              </a:rPr>
              <a:t>  {"id": 1, "name": "Alice"},</a:t>
            </a:r>
          </a:p>
          <a:p>
            <a:pPr marL="0" indent="0">
              <a:buNone/>
            </a:pPr>
            <a:r>
              <a:rPr lang="en-US" sz="1800" dirty="0">
                <a:solidFill>
                  <a:schemeClr val="tx1"/>
                </a:solidFill>
                <a:latin typeface="Courier New" panose="02070309020205020404" pitchFamily="49" charset="0"/>
                <a:cs typeface="Courier New" panose="02070309020205020404" pitchFamily="49" charset="0"/>
              </a:rPr>
              <a:t>  {"id": 2, "name": "Bob"}</a:t>
            </a:r>
          </a:p>
          <a:p>
            <a:pPr marL="0" indent="0">
              <a:buNone/>
            </a:pPr>
            <a:r>
              <a:rPr lang="en-US" sz="1800" dirty="0">
                <a:solidFill>
                  <a:schemeClr val="tx1"/>
                </a:solidFill>
                <a:latin typeface="Courier New" panose="02070309020205020404" pitchFamily="49" charset="0"/>
                <a:cs typeface="Courier New" panose="02070309020205020404" pitchFamily="49" charset="0"/>
              </a:rPr>
              <a:t>]</a:t>
            </a:r>
          </a:p>
        </p:txBody>
      </p:sp>
      <p:sp>
        <p:nvSpPr>
          <p:cNvPr id="7" name="Cloud Callout 6"/>
          <p:cNvSpPr/>
          <p:nvPr/>
        </p:nvSpPr>
        <p:spPr>
          <a:xfrm>
            <a:off x="2162433" y="4843846"/>
            <a:ext cx="3435178" cy="1569309"/>
          </a:xfrm>
          <a:prstGeom prst="cloudCallout">
            <a:avLst>
              <a:gd name="adj1" fmla="val -941"/>
              <a:gd name="adj2" fmla="val -8357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latin typeface="Courier New" panose="02070309020205020404" pitchFamily="49" charset="0"/>
                <a:cs typeface="Courier New" panose="02070309020205020404" pitchFamily="49" charset="0"/>
              </a:rPr>
              <a:t>application/xml</a:t>
            </a:r>
            <a:r>
              <a:rPr lang="en-US" dirty="0">
                <a:cs typeface="Courier New" panose="02070309020205020404" pitchFamily="49" charset="0"/>
              </a:rPr>
              <a:t> was popular before JSON.</a:t>
            </a:r>
          </a:p>
        </p:txBody>
      </p:sp>
      <p:sp>
        <p:nvSpPr>
          <p:cNvPr id="8" name="Flowchart: Magnetic Disk 7">
            <a:extLst>
              <a:ext uri="{FF2B5EF4-FFF2-40B4-BE49-F238E27FC236}">
                <a16:creationId xmlns:a16="http://schemas.microsoft.com/office/drawing/2014/main" id="{745C155F-FE51-4FCD-9AE3-59E79919CF33}"/>
              </a:ext>
            </a:extLst>
          </p:cNvPr>
          <p:cNvSpPr/>
          <p:nvPr/>
        </p:nvSpPr>
        <p:spPr>
          <a:xfrm>
            <a:off x="9906101" y="39756"/>
            <a:ext cx="2219637" cy="2429661"/>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able 8">
            <a:extLst>
              <a:ext uri="{FF2B5EF4-FFF2-40B4-BE49-F238E27FC236}">
                <a16:creationId xmlns:a16="http://schemas.microsoft.com/office/drawing/2014/main" id="{023537E5-0DD1-4990-8246-BE71C5962C08}"/>
              </a:ext>
            </a:extLst>
          </p:cNvPr>
          <p:cNvGraphicFramePr>
            <a:graphicFrameLocks noGrp="1"/>
          </p:cNvGraphicFramePr>
          <p:nvPr>
            <p:extLst>
              <p:ext uri="{D42A27DB-BD31-4B8C-83A1-F6EECF244321}">
                <p14:modId xmlns:p14="http://schemas.microsoft.com/office/powerpoint/2010/main" val="480277852"/>
              </p:ext>
            </p:extLst>
          </p:nvPr>
        </p:nvGraphicFramePr>
        <p:xfrm>
          <a:off x="10312951" y="440319"/>
          <a:ext cx="1476513" cy="1483360"/>
        </p:xfrm>
        <a:graphic>
          <a:graphicData uri="http://schemas.openxmlformats.org/drawingml/2006/table">
            <a:tbl>
              <a:tblPr firstRow="1" bandRow="1">
                <a:tableStyleId>{35758FB7-9AC5-4552-8A53-C91805E547FA}</a:tableStyleId>
              </a:tblPr>
              <a:tblGrid>
                <a:gridCol w="532296">
                  <a:extLst>
                    <a:ext uri="{9D8B030D-6E8A-4147-A177-3AD203B41FA5}">
                      <a16:colId xmlns:a16="http://schemas.microsoft.com/office/drawing/2014/main" val="1210267590"/>
                    </a:ext>
                  </a:extLst>
                </a:gridCol>
                <a:gridCol w="944217">
                  <a:extLst>
                    <a:ext uri="{9D8B030D-6E8A-4147-A177-3AD203B41FA5}">
                      <a16:colId xmlns:a16="http://schemas.microsoft.com/office/drawing/2014/main" val="3465578400"/>
                    </a:ext>
                  </a:extLst>
                </a:gridCol>
              </a:tblGrid>
              <a:tr h="370840">
                <a:tc>
                  <a:txBody>
                    <a:bodyPr/>
                    <a:lstStyle/>
                    <a:p>
                      <a:pPr algn="ctr"/>
                      <a:r>
                        <a:rPr lang="en-US" dirty="0"/>
                        <a:t>Id</a:t>
                      </a:r>
                    </a:p>
                  </a:txBody>
                  <a:tcPr/>
                </a:tc>
                <a:tc>
                  <a:txBody>
                    <a:bodyPr/>
                    <a:lstStyle/>
                    <a:p>
                      <a:pPr algn="ctr"/>
                      <a:r>
                        <a:rPr lang="en-US" dirty="0"/>
                        <a:t>Name</a:t>
                      </a:r>
                    </a:p>
                  </a:txBody>
                  <a:tcPr/>
                </a:tc>
                <a:extLst>
                  <a:ext uri="{0D108BD9-81ED-4DB2-BD59-A6C34878D82A}">
                    <a16:rowId xmlns:a16="http://schemas.microsoft.com/office/drawing/2014/main" val="1321290023"/>
                  </a:ext>
                </a:extLst>
              </a:tr>
              <a:tr h="370840">
                <a:tc>
                  <a:txBody>
                    <a:bodyPr/>
                    <a:lstStyle/>
                    <a:p>
                      <a:r>
                        <a:rPr lang="en-US" dirty="0"/>
                        <a:t>1</a:t>
                      </a:r>
                    </a:p>
                  </a:txBody>
                  <a:tcPr/>
                </a:tc>
                <a:tc>
                  <a:txBody>
                    <a:bodyPr/>
                    <a:lstStyle/>
                    <a:p>
                      <a:r>
                        <a:rPr lang="en-US" dirty="0"/>
                        <a:t>Alice</a:t>
                      </a:r>
                    </a:p>
                  </a:txBody>
                  <a:tcPr/>
                </a:tc>
                <a:extLst>
                  <a:ext uri="{0D108BD9-81ED-4DB2-BD59-A6C34878D82A}">
                    <a16:rowId xmlns:a16="http://schemas.microsoft.com/office/drawing/2014/main" val="2214885281"/>
                  </a:ext>
                </a:extLst>
              </a:tr>
              <a:tr h="370840">
                <a:tc>
                  <a:txBody>
                    <a:bodyPr/>
                    <a:lstStyle/>
                    <a:p>
                      <a:r>
                        <a:rPr lang="en-US" dirty="0"/>
                        <a:t>2</a:t>
                      </a:r>
                    </a:p>
                  </a:txBody>
                  <a:tcPr/>
                </a:tc>
                <a:tc>
                  <a:txBody>
                    <a:bodyPr/>
                    <a:lstStyle/>
                    <a:p>
                      <a:r>
                        <a:rPr lang="en-US" dirty="0"/>
                        <a:t>Bob</a:t>
                      </a:r>
                    </a:p>
                  </a:txBody>
                  <a:tcPr/>
                </a:tc>
                <a:extLst>
                  <a:ext uri="{0D108BD9-81ED-4DB2-BD59-A6C34878D82A}">
                    <a16:rowId xmlns:a16="http://schemas.microsoft.com/office/drawing/2014/main" val="298448353"/>
                  </a:ext>
                </a:extLst>
              </a:tr>
              <a:tr h="370840">
                <a:tc>
                  <a:txBody>
                    <a:bodyPr/>
                    <a:lstStyle/>
                    <a:p>
                      <a:r>
                        <a:rPr lang="en-US" dirty="0"/>
                        <a:t>3</a:t>
                      </a:r>
                    </a:p>
                  </a:txBody>
                  <a:tcPr/>
                </a:tc>
                <a:tc>
                  <a:txBody>
                    <a:bodyPr/>
                    <a:lstStyle/>
                    <a:p>
                      <a:r>
                        <a:rPr lang="en-US" dirty="0"/>
                        <a:t>Claire</a:t>
                      </a:r>
                    </a:p>
                  </a:txBody>
                  <a:tcPr/>
                </a:tc>
                <a:extLst>
                  <a:ext uri="{0D108BD9-81ED-4DB2-BD59-A6C34878D82A}">
                    <a16:rowId xmlns:a16="http://schemas.microsoft.com/office/drawing/2014/main" val="66132587"/>
                  </a:ext>
                </a:extLst>
              </a:tr>
            </a:tbl>
          </a:graphicData>
        </a:graphic>
      </p:graphicFrame>
      <p:sp>
        <p:nvSpPr>
          <p:cNvPr id="10" name="TextBox 9">
            <a:extLst>
              <a:ext uri="{FF2B5EF4-FFF2-40B4-BE49-F238E27FC236}">
                <a16:creationId xmlns:a16="http://schemas.microsoft.com/office/drawing/2014/main" id="{6FB5E280-5A9E-4B9B-99D3-21EFDC8215C1}"/>
              </a:ext>
            </a:extLst>
          </p:cNvPr>
          <p:cNvSpPr txBox="1"/>
          <p:nvPr/>
        </p:nvSpPr>
        <p:spPr>
          <a:xfrm>
            <a:off x="10497931" y="1891707"/>
            <a:ext cx="1106552" cy="369332"/>
          </a:xfrm>
          <a:prstGeom prst="rect">
            <a:avLst/>
          </a:prstGeom>
          <a:noFill/>
        </p:spPr>
        <p:txBody>
          <a:bodyPr wrap="square" rtlCol="0">
            <a:spAutoFit/>
          </a:bodyPr>
          <a:lstStyle/>
          <a:p>
            <a:pPr algn="ctr"/>
            <a:r>
              <a:rPr lang="en-US" dirty="0">
                <a:solidFill>
                  <a:schemeClr val="bg1"/>
                </a:solidFill>
              </a:rPr>
              <a:t>Users</a:t>
            </a:r>
          </a:p>
        </p:txBody>
      </p:sp>
    </p:spTree>
    <p:extLst>
      <p:ext uri="{BB962C8B-B14F-4D97-AF65-F5344CB8AC3E}">
        <p14:creationId xmlns:p14="http://schemas.microsoft.com/office/powerpoint/2010/main" val="149286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bg/>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uiExpand="1" build="p"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 example</a:t>
            </a:r>
          </a:p>
        </p:txBody>
      </p:sp>
      <p:sp>
        <p:nvSpPr>
          <p:cNvPr id="3" name="Content Placeholder 2"/>
          <p:cNvSpPr>
            <a:spLocks noGrp="1"/>
          </p:cNvSpPr>
          <p:nvPr>
            <p:ph idx="1"/>
          </p:nvPr>
        </p:nvSpPr>
        <p:spPr>
          <a:xfrm>
            <a:off x="838200" y="1690688"/>
            <a:ext cx="10888362" cy="1392689"/>
          </a:xfrm>
        </p:spPr>
        <p:txBody>
          <a:bodyPr wrap="square">
            <a:spAutoFit/>
          </a:bodyPr>
          <a:lstStyle/>
          <a:p>
            <a:pPr marL="0" indent="0">
              <a:buNone/>
            </a:pPr>
            <a:r>
              <a:rPr lang="en-US" dirty="0">
                <a:latin typeface="Georgia" panose="02040502050405020303" pitchFamily="18" charset="0"/>
              </a:rPr>
              <a:t>A server with information about users.</a:t>
            </a:r>
          </a:p>
          <a:p>
            <a:r>
              <a:rPr lang="en-US" dirty="0"/>
              <a:t>The POST method is used to create resources.</a:t>
            </a:r>
          </a:p>
          <a:p>
            <a:pPr lvl="1"/>
            <a:r>
              <a:rPr lang="en-US" dirty="0"/>
              <a:t>Which data format? Specified by the </a:t>
            </a:r>
            <a:r>
              <a:rPr lang="en-US" dirty="0">
                <a:latin typeface="Courier New" panose="02070309020205020404" pitchFamily="49" charset="0"/>
                <a:cs typeface="Courier New" panose="02070309020205020404" pitchFamily="49" charset="0"/>
              </a:rPr>
              <a:t>Accept</a:t>
            </a:r>
            <a:r>
              <a:rPr lang="en-US" dirty="0"/>
              <a:t> and </a:t>
            </a:r>
            <a:r>
              <a:rPr lang="en-US" dirty="0">
                <a:latin typeface="Courier New" panose="02070309020205020404" pitchFamily="49" charset="0"/>
                <a:cs typeface="Courier New" panose="02070309020205020404" pitchFamily="49" charset="0"/>
              </a:rPr>
              <a:t>Content-Type</a:t>
            </a:r>
            <a:r>
              <a:rPr lang="en-US" dirty="0"/>
              <a:t> header!</a:t>
            </a:r>
          </a:p>
        </p:txBody>
      </p:sp>
      <p:sp>
        <p:nvSpPr>
          <p:cNvPr id="5" name="Content Placeholder 3"/>
          <p:cNvSpPr txBox="1">
            <a:spLocks/>
          </p:cNvSpPr>
          <p:nvPr/>
        </p:nvSpPr>
        <p:spPr>
          <a:xfrm>
            <a:off x="1373583" y="3119438"/>
            <a:ext cx="4375864" cy="3368871"/>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tx1"/>
                </a:solidFill>
                <a:latin typeface="Courier New" panose="02070309020205020404" pitchFamily="49" charset="0"/>
                <a:cs typeface="Courier New" panose="02070309020205020404" pitchFamily="49" charset="0"/>
              </a:rPr>
              <a:t>POST /users HTTP/1.1</a:t>
            </a:r>
          </a:p>
          <a:p>
            <a:pPr marL="0" indent="0">
              <a:buNone/>
            </a:pPr>
            <a:r>
              <a:rPr lang="en-US" sz="1800" dirty="0">
                <a:solidFill>
                  <a:schemeClr val="tx1"/>
                </a:solidFill>
                <a:latin typeface="Courier New" panose="02070309020205020404" pitchFamily="49" charset="0"/>
                <a:cs typeface="Courier New" panose="02070309020205020404" pitchFamily="49" charset="0"/>
              </a:rPr>
              <a:t>Host: the-website.com</a:t>
            </a:r>
          </a:p>
          <a:p>
            <a:pPr marL="0" indent="0">
              <a:buNone/>
            </a:pPr>
            <a:r>
              <a:rPr lang="en-US" sz="1800" dirty="0">
                <a:solidFill>
                  <a:schemeClr val="tx1"/>
                </a:solidFill>
                <a:latin typeface="Courier New" panose="02070309020205020404" pitchFamily="49" charset="0"/>
                <a:cs typeface="Courier New" panose="02070309020205020404" pitchFamily="49" charset="0"/>
              </a:rPr>
              <a:t>Accept: application/</a:t>
            </a:r>
            <a:r>
              <a:rPr lang="en-US" sz="1800" dirty="0" err="1">
                <a:solidFill>
                  <a:schemeClr val="tx1"/>
                </a:solidFill>
                <a:latin typeface="Courier New" panose="02070309020205020404" pitchFamily="49" charset="0"/>
                <a:cs typeface="Courier New" panose="02070309020205020404" pitchFamily="49" charset="0"/>
              </a:rPr>
              <a:t>json</a:t>
            </a:r>
            <a:endParaRPr lang="en-US" sz="1800" dirty="0">
              <a:solidFill>
                <a:schemeClr val="tx1"/>
              </a:solidFill>
              <a:latin typeface="Courier New" panose="02070309020205020404" pitchFamily="49" charset="0"/>
              <a:cs typeface="Courier New" panose="02070309020205020404" pitchFamily="49" charset="0"/>
            </a:endParaRPr>
          </a:p>
          <a:p>
            <a:pPr marL="0" indent="0">
              <a:buNone/>
            </a:pPr>
            <a:r>
              <a:rPr lang="en-US" sz="1800" dirty="0">
                <a:solidFill>
                  <a:schemeClr val="tx1"/>
                </a:solidFill>
                <a:latin typeface="Courier New" panose="02070309020205020404" pitchFamily="49" charset="0"/>
                <a:cs typeface="Courier New" panose="02070309020205020404" pitchFamily="49" charset="0"/>
              </a:rPr>
              <a:t>Content-Type: application/xml</a:t>
            </a:r>
          </a:p>
          <a:p>
            <a:pPr marL="0" indent="0">
              <a:buNone/>
            </a:pPr>
            <a:r>
              <a:rPr lang="en-US" sz="1800" dirty="0">
                <a:solidFill>
                  <a:schemeClr val="tx1"/>
                </a:solidFill>
                <a:latin typeface="Courier New" panose="02070309020205020404" pitchFamily="49" charset="0"/>
                <a:cs typeface="Courier New" panose="02070309020205020404" pitchFamily="49" charset="0"/>
              </a:rPr>
              <a:t>Content-Length: 49</a:t>
            </a:r>
          </a:p>
          <a:p>
            <a:pPr marL="0" indent="0">
              <a:buNone/>
            </a:pPr>
            <a:endParaRPr lang="en-US" sz="1800" dirty="0">
              <a:solidFill>
                <a:schemeClr val="tx1"/>
              </a:solidFill>
              <a:latin typeface="Courier New" panose="02070309020205020404" pitchFamily="49" charset="0"/>
              <a:cs typeface="Courier New" panose="02070309020205020404" pitchFamily="49" charset="0"/>
            </a:endParaRPr>
          </a:p>
          <a:p>
            <a:pPr marL="0" indent="0">
              <a:buNone/>
            </a:pPr>
            <a:r>
              <a:rPr lang="en-US" sz="1800" dirty="0">
                <a:solidFill>
                  <a:schemeClr val="tx1"/>
                </a:solidFill>
                <a:latin typeface="Courier New" panose="02070309020205020404" pitchFamily="49" charset="0"/>
                <a:cs typeface="Courier New" panose="02070309020205020404" pitchFamily="49" charset="0"/>
              </a:rPr>
              <a:t>&lt;user&gt;</a:t>
            </a:r>
          </a:p>
          <a:p>
            <a:pPr marL="0" indent="0">
              <a:buNone/>
            </a:pPr>
            <a:r>
              <a:rPr lang="en-US" sz="1800" dirty="0">
                <a:solidFill>
                  <a:schemeClr val="tx1"/>
                </a:solidFill>
                <a:latin typeface="Courier New" panose="02070309020205020404" pitchFamily="49" charset="0"/>
                <a:cs typeface="Courier New" panose="02070309020205020404" pitchFamily="49" charset="0"/>
              </a:rPr>
              <a:t>  &lt;name&gt;Claire&lt;/name&gt;</a:t>
            </a:r>
          </a:p>
          <a:p>
            <a:pPr marL="0" indent="0">
              <a:buNone/>
            </a:pPr>
            <a:r>
              <a:rPr lang="en-US" sz="1800" dirty="0">
                <a:solidFill>
                  <a:schemeClr val="tx1"/>
                </a:solidFill>
                <a:latin typeface="Courier New" panose="02070309020205020404" pitchFamily="49" charset="0"/>
                <a:cs typeface="Courier New" panose="02070309020205020404" pitchFamily="49" charset="0"/>
              </a:rPr>
              <a:t>&lt;/user&gt;</a:t>
            </a:r>
          </a:p>
        </p:txBody>
      </p:sp>
      <p:sp>
        <p:nvSpPr>
          <p:cNvPr id="6" name="Content Placeholder 3"/>
          <p:cNvSpPr txBox="1">
            <a:spLocks/>
          </p:cNvSpPr>
          <p:nvPr/>
        </p:nvSpPr>
        <p:spPr>
          <a:xfrm>
            <a:off x="6150279" y="3119438"/>
            <a:ext cx="5203521" cy="2229328"/>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tx1"/>
                </a:solidFill>
                <a:latin typeface="Courier New" panose="02070309020205020404" pitchFamily="49" charset="0"/>
                <a:cs typeface="Courier New" panose="02070309020205020404" pitchFamily="49" charset="0"/>
              </a:rPr>
              <a:t>HTTP/1.1 201 Created</a:t>
            </a:r>
          </a:p>
          <a:p>
            <a:pPr marL="0" indent="0">
              <a:buNone/>
            </a:pPr>
            <a:r>
              <a:rPr lang="en-US" sz="1800" dirty="0">
                <a:solidFill>
                  <a:schemeClr val="tx1"/>
                </a:solidFill>
                <a:latin typeface="Courier New" panose="02070309020205020404" pitchFamily="49" charset="0"/>
                <a:cs typeface="Courier New" panose="02070309020205020404" pitchFamily="49" charset="0"/>
              </a:rPr>
              <a:t>Location: /users/3</a:t>
            </a:r>
          </a:p>
          <a:p>
            <a:pPr marL="0" indent="0">
              <a:buNone/>
            </a:pPr>
            <a:r>
              <a:rPr lang="en-US" sz="1800" dirty="0">
                <a:solidFill>
                  <a:schemeClr val="tx1"/>
                </a:solidFill>
                <a:latin typeface="Courier New" panose="02070309020205020404" pitchFamily="49" charset="0"/>
                <a:cs typeface="Courier New" panose="02070309020205020404" pitchFamily="49" charset="0"/>
              </a:rPr>
              <a:t>Content-Type: application/</a:t>
            </a:r>
            <a:r>
              <a:rPr lang="en-US" sz="1800" dirty="0" err="1">
                <a:solidFill>
                  <a:schemeClr val="tx1"/>
                </a:solidFill>
                <a:latin typeface="Courier New" panose="02070309020205020404" pitchFamily="49" charset="0"/>
                <a:cs typeface="Courier New" panose="02070309020205020404" pitchFamily="49" charset="0"/>
              </a:rPr>
              <a:t>json</a:t>
            </a:r>
            <a:endParaRPr lang="en-US" sz="1800" dirty="0">
              <a:solidFill>
                <a:schemeClr val="tx1"/>
              </a:solidFill>
              <a:latin typeface="Courier New" panose="02070309020205020404" pitchFamily="49" charset="0"/>
              <a:cs typeface="Courier New" panose="02070309020205020404" pitchFamily="49" charset="0"/>
            </a:endParaRPr>
          </a:p>
          <a:p>
            <a:pPr marL="0" indent="0">
              <a:buNone/>
            </a:pPr>
            <a:r>
              <a:rPr lang="en-US" sz="1800" dirty="0">
                <a:solidFill>
                  <a:schemeClr val="tx1"/>
                </a:solidFill>
                <a:latin typeface="Courier New" panose="02070309020205020404" pitchFamily="49" charset="0"/>
                <a:cs typeface="Courier New" panose="02070309020205020404" pitchFamily="49" charset="0"/>
              </a:rPr>
              <a:t>Content-Length: 28</a:t>
            </a:r>
          </a:p>
          <a:p>
            <a:pPr marL="0" indent="0">
              <a:buNone/>
            </a:pPr>
            <a:endParaRPr lang="en-US" sz="1800" dirty="0">
              <a:solidFill>
                <a:schemeClr val="tx1"/>
              </a:solidFill>
              <a:latin typeface="Courier New" panose="02070309020205020404" pitchFamily="49" charset="0"/>
              <a:cs typeface="Courier New" panose="02070309020205020404" pitchFamily="49" charset="0"/>
            </a:endParaRPr>
          </a:p>
          <a:p>
            <a:pPr marL="0" indent="0">
              <a:buNone/>
            </a:pPr>
            <a:r>
              <a:rPr lang="en-US" sz="1800" dirty="0">
                <a:solidFill>
                  <a:schemeClr val="tx1"/>
                </a:solidFill>
                <a:latin typeface="Courier New" panose="02070309020205020404" pitchFamily="49" charset="0"/>
                <a:cs typeface="Courier New" panose="02070309020205020404" pitchFamily="49" charset="0"/>
              </a:rPr>
              <a:t>{"id": 3, "name": "Claire"}</a:t>
            </a:r>
          </a:p>
        </p:txBody>
      </p:sp>
      <p:sp>
        <p:nvSpPr>
          <p:cNvPr id="7" name="Flowchart: Magnetic Disk 6">
            <a:extLst>
              <a:ext uri="{FF2B5EF4-FFF2-40B4-BE49-F238E27FC236}">
                <a16:creationId xmlns:a16="http://schemas.microsoft.com/office/drawing/2014/main" id="{BD73A223-8B3A-4B94-9483-E8921A49FA58}"/>
              </a:ext>
            </a:extLst>
          </p:cNvPr>
          <p:cNvSpPr/>
          <p:nvPr/>
        </p:nvSpPr>
        <p:spPr>
          <a:xfrm>
            <a:off x="9906101" y="39756"/>
            <a:ext cx="2219637" cy="2429661"/>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a:extLst>
              <a:ext uri="{FF2B5EF4-FFF2-40B4-BE49-F238E27FC236}">
                <a16:creationId xmlns:a16="http://schemas.microsoft.com/office/drawing/2014/main" id="{D6432BA1-DABD-493E-ADA6-B551CC19FA6A}"/>
              </a:ext>
            </a:extLst>
          </p:cNvPr>
          <p:cNvGraphicFramePr>
            <a:graphicFrameLocks noGrp="1"/>
          </p:cNvGraphicFramePr>
          <p:nvPr>
            <p:extLst>
              <p:ext uri="{D42A27DB-BD31-4B8C-83A1-F6EECF244321}">
                <p14:modId xmlns:p14="http://schemas.microsoft.com/office/powerpoint/2010/main" val="480277852"/>
              </p:ext>
            </p:extLst>
          </p:nvPr>
        </p:nvGraphicFramePr>
        <p:xfrm>
          <a:off x="10312951" y="440319"/>
          <a:ext cx="1476513" cy="1483360"/>
        </p:xfrm>
        <a:graphic>
          <a:graphicData uri="http://schemas.openxmlformats.org/drawingml/2006/table">
            <a:tbl>
              <a:tblPr firstRow="1" bandRow="1">
                <a:tableStyleId>{35758FB7-9AC5-4552-8A53-C91805E547FA}</a:tableStyleId>
              </a:tblPr>
              <a:tblGrid>
                <a:gridCol w="532296">
                  <a:extLst>
                    <a:ext uri="{9D8B030D-6E8A-4147-A177-3AD203B41FA5}">
                      <a16:colId xmlns:a16="http://schemas.microsoft.com/office/drawing/2014/main" val="1210267590"/>
                    </a:ext>
                  </a:extLst>
                </a:gridCol>
                <a:gridCol w="944217">
                  <a:extLst>
                    <a:ext uri="{9D8B030D-6E8A-4147-A177-3AD203B41FA5}">
                      <a16:colId xmlns:a16="http://schemas.microsoft.com/office/drawing/2014/main" val="3465578400"/>
                    </a:ext>
                  </a:extLst>
                </a:gridCol>
              </a:tblGrid>
              <a:tr h="370840">
                <a:tc>
                  <a:txBody>
                    <a:bodyPr/>
                    <a:lstStyle/>
                    <a:p>
                      <a:pPr algn="ctr"/>
                      <a:r>
                        <a:rPr lang="en-US" dirty="0"/>
                        <a:t>Id</a:t>
                      </a:r>
                    </a:p>
                  </a:txBody>
                  <a:tcPr/>
                </a:tc>
                <a:tc>
                  <a:txBody>
                    <a:bodyPr/>
                    <a:lstStyle/>
                    <a:p>
                      <a:pPr algn="ctr"/>
                      <a:r>
                        <a:rPr lang="en-US" dirty="0"/>
                        <a:t>Name</a:t>
                      </a:r>
                    </a:p>
                  </a:txBody>
                  <a:tcPr/>
                </a:tc>
                <a:extLst>
                  <a:ext uri="{0D108BD9-81ED-4DB2-BD59-A6C34878D82A}">
                    <a16:rowId xmlns:a16="http://schemas.microsoft.com/office/drawing/2014/main" val="1321290023"/>
                  </a:ext>
                </a:extLst>
              </a:tr>
              <a:tr h="370840">
                <a:tc>
                  <a:txBody>
                    <a:bodyPr/>
                    <a:lstStyle/>
                    <a:p>
                      <a:r>
                        <a:rPr lang="en-US" dirty="0"/>
                        <a:t>1</a:t>
                      </a:r>
                    </a:p>
                  </a:txBody>
                  <a:tcPr/>
                </a:tc>
                <a:tc>
                  <a:txBody>
                    <a:bodyPr/>
                    <a:lstStyle/>
                    <a:p>
                      <a:r>
                        <a:rPr lang="en-US" dirty="0"/>
                        <a:t>Alice</a:t>
                      </a:r>
                    </a:p>
                  </a:txBody>
                  <a:tcPr/>
                </a:tc>
                <a:extLst>
                  <a:ext uri="{0D108BD9-81ED-4DB2-BD59-A6C34878D82A}">
                    <a16:rowId xmlns:a16="http://schemas.microsoft.com/office/drawing/2014/main" val="2214885281"/>
                  </a:ext>
                </a:extLst>
              </a:tr>
              <a:tr h="370840">
                <a:tc>
                  <a:txBody>
                    <a:bodyPr/>
                    <a:lstStyle/>
                    <a:p>
                      <a:r>
                        <a:rPr lang="en-US" dirty="0"/>
                        <a:t>2</a:t>
                      </a:r>
                    </a:p>
                  </a:txBody>
                  <a:tcPr/>
                </a:tc>
                <a:tc>
                  <a:txBody>
                    <a:bodyPr/>
                    <a:lstStyle/>
                    <a:p>
                      <a:r>
                        <a:rPr lang="en-US" dirty="0"/>
                        <a:t>Bob</a:t>
                      </a:r>
                    </a:p>
                  </a:txBody>
                  <a:tcPr/>
                </a:tc>
                <a:extLst>
                  <a:ext uri="{0D108BD9-81ED-4DB2-BD59-A6C34878D82A}">
                    <a16:rowId xmlns:a16="http://schemas.microsoft.com/office/drawing/2014/main" val="298448353"/>
                  </a:ext>
                </a:extLst>
              </a:tr>
              <a:tr h="370840">
                <a:tc>
                  <a:txBody>
                    <a:bodyPr/>
                    <a:lstStyle/>
                    <a:p>
                      <a:r>
                        <a:rPr lang="en-US" dirty="0"/>
                        <a:t>3</a:t>
                      </a:r>
                    </a:p>
                  </a:txBody>
                  <a:tcPr/>
                </a:tc>
                <a:tc>
                  <a:txBody>
                    <a:bodyPr/>
                    <a:lstStyle/>
                    <a:p>
                      <a:r>
                        <a:rPr lang="en-US" dirty="0"/>
                        <a:t>Claire</a:t>
                      </a:r>
                    </a:p>
                  </a:txBody>
                  <a:tcPr/>
                </a:tc>
                <a:extLst>
                  <a:ext uri="{0D108BD9-81ED-4DB2-BD59-A6C34878D82A}">
                    <a16:rowId xmlns:a16="http://schemas.microsoft.com/office/drawing/2014/main" val="66132587"/>
                  </a:ext>
                </a:extLst>
              </a:tr>
            </a:tbl>
          </a:graphicData>
        </a:graphic>
      </p:graphicFrame>
      <p:sp>
        <p:nvSpPr>
          <p:cNvPr id="9" name="TextBox 8">
            <a:extLst>
              <a:ext uri="{FF2B5EF4-FFF2-40B4-BE49-F238E27FC236}">
                <a16:creationId xmlns:a16="http://schemas.microsoft.com/office/drawing/2014/main" id="{4EBE9D10-9573-4B31-9B69-3C22BC8DDC76}"/>
              </a:ext>
            </a:extLst>
          </p:cNvPr>
          <p:cNvSpPr txBox="1"/>
          <p:nvPr/>
        </p:nvSpPr>
        <p:spPr>
          <a:xfrm>
            <a:off x="10497931" y="1891707"/>
            <a:ext cx="1106552" cy="369332"/>
          </a:xfrm>
          <a:prstGeom prst="rect">
            <a:avLst/>
          </a:prstGeom>
          <a:noFill/>
        </p:spPr>
        <p:txBody>
          <a:bodyPr wrap="square" rtlCol="0">
            <a:spAutoFit/>
          </a:bodyPr>
          <a:lstStyle/>
          <a:p>
            <a:pPr algn="ctr"/>
            <a:r>
              <a:rPr lang="en-US" dirty="0">
                <a:solidFill>
                  <a:schemeClr val="bg1"/>
                </a:solidFill>
              </a:rPr>
              <a:t>Users</a:t>
            </a:r>
          </a:p>
        </p:txBody>
      </p:sp>
    </p:spTree>
    <p:extLst>
      <p:ext uri="{BB962C8B-B14F-4D97-AF65-F5344CB8AC3E}">
        <p14:creationId xmlns:p14="http://schemas.microsoft.com/office/powerpoint/2010/main" val="423172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6" end="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
                                            <p:bg/>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 example</a:t>
            </a:r>
          </a:p>
        </p:txBody>
      </p:sp>
      <p:sp>
        <p:nvSpPr>
          <p:cNvPr id="3" name="Content Placeholder 2"/>
          <p:cNvSpPr>
            <a:spLocks noGrp="1"/>
          </p:cNvSpPr>
          <p:nvPr>
            <p:ph idx="1"/>
          </p:nvPr>
        </p:nvSpPr>
        <p:spPr>
          <a:xfrm>
            <a:off x="838200" y="1690688"/>
            <a:ext cx="10888362" cy="996170"/>
          </a:xfrm>
        </p:spPr>
        <p:txBody>
          <a:bodyPr wrap="square">
            <a:spAutoFit/>
          </a:bodyPr>
          <a:lstStyle/>
          <a:p>
            <a:pPr marL="0" indent="0">
              <a:buNone/>
            </a:pPr>
            <a:r>
              <a:rPr lang="en-US" dirty="0">
                <a:latin typeface="Georgia" panose="02040502050405020303" pitchFamily="18" charset="0"/>
              </a:rPr>
              <a:t>A server with information about users.</a:t>
            </a:r>
          </a:p>
          <a:p>
            <a:r>
              <a:rPr lang="en-US" dirty="0"/>
              <a:t>The PUT method is used to update an entire resource.</a:t>
            </a:r>
          </a:p>
        </p:txBody>
      </p:sp>
      <p:sp>
        <p:nvSpPr>
          <p:cNvPr id="5" name="Content Placeholder 3"/>
          <p:cNvSpPr txBox="1">
            <a:spLocks/>
          </p:cNvSpPr>
          <p:nvPr/>
        </p:nvSpPr>
        <p:spPr>
          <a:xfrm>
            <a:off x="1373583" y="2761631"/>
            <a:ext cx="4375864" cy="3361946"/>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tx1"/>
                </a:solidFill>
                <a:latin typeface="Courier New" panose="02070309020205020404" pitchFamily="49" charset="0"/>
                <a:cs typeface="Courier New" panose="02070309020205020404" pitchFamily="49" charset="0"/>
              </a:rPr>
              <a:t>PUT /users/3 HTTP/1.1</a:t>
            </a:r>
          </a:p>
          <a:p>
            <a:pPr marL="0" indent="0">
              <a:buNone/>
            </a:pPr>
            <a:r>
              <a:rPr lang="en-US" sz="1800" dirty="0">
                <a:solidFill>
                  <a:schemeClr val="tx1"/>
                </a:solidFill>
                <a:latin typeface="Courier New" panose="02070309020205020404" pitchFamily="49" charset="0"/>
                <a:cs typeface="Courier New" panose="02070309020205020404" pitchFamily="49" charset="0"/>
              </a:rPr>
              <a:t>Host: the-website.com</a:t>
            </a:r>
          </a:p>
          <a:p>
            <a:pPr marL="0" indent="0">
              <a:buNone/>
            </a:pPr>
            <a:r>
              <a:rPr lang="en-US" sz="1800" dirty="0">
                <a:solidFill>
                  <a:schemeClr val="tx1"/>
                </a:solidFill>
                <a:latin typeface="Courier New" panose="02070309020205020404" pitchFamily="49" charset="0"/>
                <a:cs typeface="Courier New" panose="02070309020205020404" pitchFamily="49" charset="0"/>
              </a:rPr>
              <a:t>Content-Type: application/xml</a:t>
            </a:r>
          </a:p>
          <a:p>
            <a:pPr marL="0" indent="0">
              <a:buNone/>
            </a:pPr>
            <a:r>
              <a:rPr lang="en-US" sz="1800" dirty="0">
                <a:solidFill>
                  <a:schemeClr val="tx1"/>
                </a:solidFill>
                <a:latin typeface="Courier New" panose="02070309020205020404" pitchFamily="49" charset="0"/>
                <a:cs typeface="Courier New" panose="02070309020205020404" pitchFamily="49" charset="0"/>
              </a:rPr>
              <a:t>Content-Length: 52</a:t>
            </a:r>
          </a:p>
          <a:p>
            <a:pPr marL="0" indent="0">
              <a:buNone/>
            </a:pPr>
            <a:endParaRPr lang="en-US" sz="1800" dirty="0">
              <a:solidFill>
                <a:schemeClr val="tx1"/>
              </a:solidFill>
              <a:latin typeface="Courier New" panose="02070309020205020404" pitchFamily="49" charset="0"/>
              <a:cs typeface="Courier New" panose="02070309020205020404" pitchFamily="49" charset="0"/>
            </a:endParaRPr>
          </a:p>
          <a:p>
            <a:pPr marL="0" indent="0">
              <a:buNone/>
            </a:pPr>
            <a:r>
              <a:rPr lang="en-US" sz="1800" dirty="0">
                <a:solidFill>
                  <a:schemeClr val="tx1"/>
                </a:solidFill>
                <a:latin typeface="Courier New" panose="02070309020205020404" pitchFamily="49" charset="0"/>
                <a:cs typeface="Courier New" panose="02070309020205020404" pitchFamily="49" charset="0"/>
              </a:rPr>
              <a:t>&lt;user&gt;</a:t>
            </a:r>
          </a:p>
          <a:p>
            <a:pPr marL="0" indent="0">
              <a:buNone/>
            </a:pPr>
            <a:r>
              <a:rPr lang="en-US" sz="1800" dirty="0">
                <a:solidFill>
                  <a:schemeClr val="tx1"/>
                </a:solidFill>
                <a:latin typeface="Courier New" panose="02070309020205020404" pitchFamily="49" charset="0"/>
                <a:cs typeface="Courier New" panose="02070309020205020404" pitchFamily="49" charset="0"/>
              </a:rPr>
              <a:t>  &lt;id&gt;3&lt;/id&gt;</a:t>
            </a:r>
          </a:p>
          <a:p>
            <a:pPr marL="0" indent="0">
              <a:buNone/>
            </a:pPr>
            <a:r>
              <a:rPr lang="en-US" sz="1800" dirty="0">
                <a:solidFill>
                  <a:schemeClr val="tx1"/>
                </a:solidFill>
                <a:latin typeface="Courier New" panose="02070309020205020404" pitchFamily="49" charset="0"/>
                <a:cs typeface="Courier New" panose="02070309020205020404" pitchFamily="49" charset="0"/>
              </a:rPr>
              <a:t>  &lt;name&gt;Cecilia&lt;/name&gt;</a:t>
            </a:r>
          </a:p>
          <a:p>
            <a:pPr marL="0" indent="0">
              <a:buNone/>
            </a:pPr>
            <a:r>
              <a:rPr lang="en-US" sz="1800" dirty="0">
                <a:solidFill>
                  <a:schemeClr val="tx1"/>
                </a:solidFill>
                <a:latin typeface="Courier New" panose="02070309020205020404" pitchFamily="49" charset="0"/>
                <a:cs typeface="Courier New" panose="02070309020205020404" pitchFamily="49" charset="0"/>
              </a:rPr>
              <a:t>&lt;/user&gt;</a:t>
            </a:r>
          </a:p>
        </p:txBody>
      </p:sp>
      <p:sp>
        <p:nvSpPr>
          <p:cNvPr id="6" name="Content Placeholder 3"/>
          <p:cNvSpPr txBox="1">
            <a:spLocks/>
          </p:cNvSpPr>
          <p:nvPr/>
        </p:nvSpPr>
        <p:spPr>
          <a:xfrm>
            <a:off x="6150279" y="2761631"/>
            <a:ext cx="5203521" cy="348557"/>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tx1"/>
                </a:solidFill>
                <a:latin typeface="Courier New" panose="02070309020205020404" pitchFamily="49" charset="0"/>
                <a:cs typeface="Courier New" panose="02070309020205020404" pitchFamily="49" charset="0"/>
              </a:rPr>
              <a:t>HTTP/1.1 204 No Content</a:t>
            </a:r>
          </a:p>
        </p:txBody>
      </p:sp>
      <p:sp>
        <p:nvSpPr>
          <p:cNvPr id="7" name="Cloud 6"/>
          <p:cNvSpPr/>
          <p:nvPr/>
        </p:nvSpPr>
        <p:spPr>
          <a:xfrm>
            <a:off x="6407027" y="3449911"/>
            <a:ext cx="4946773" cy="2098276"/>
          </a:xfrm>
          <a:prstGeom prst="clou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000" dirty="0"/>
              <a:t>PUT can also be used to create a resource if you know which URI it should have in advance.</a:t>
            </a:r>
          </a:p>
        </p:txBody>
      </p:sp>
      <p:sp>
        <p:nvSpPr>
          <p:cNvPr id="8" name="Flowchart: Magnetic Disk 7">
            <a:extLst>
              <a:ext uri="{FF2B5EF4-FFF2-40B4-BE49-F238E27FC236}">
                <a16:creationId xmlns:a16="http://schemas.microsoft.com/office/drawing/2014/main" id="{33F19FDC-3667-4FD7-90A6-7F21F3A11524}"/>
              </a:ext>
            </a:extLst>
          </p:cNvPr>
          <p:cNvSpPr/>
          <p:nvPr/>
        </p:nvSpPr>
        <p:spPr>
          <a:xfrm>
            <a:off x="9906101" y="39756"/>
            <a:ext cx="2219637" cy="2429661"/>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able 8">
            <a:extLst>
              <a:ext uri="{FF2B5EF4-FFF2-40B4-BE49-F238E27FC236}">
                <a16:creationId xmlns:a16="http://schemas.microsoft.com/office/drawing/2014/main" id="{C39DADE9-7726-4483-A351-A86C2F76B2A8}"/>
              </a:ext>
            </a:extLst>
          </p:cNvPr>
          <p:cNvGraphicFramePr>
            <a:graphicFrameLocks noGrp="1"/>
          </p:cNvGraphicFramePr>
          <p:nvPr>
            <p:extLst>
              <p:ext uri="{D42A27DB-BD31-4B8C-83A1-F6EECF244321}">
                <p14:modId xmlns:p14="http://schemas.microsoft.com/office/powerpoint/2010/main" val="480277852"/>
              </p:ext>
            </p:extLst>
          </p:nvPr>
        </p:nvGraphicFramePr>
        <p:xfrm>
          <a:off x="10312951" y="440319"/>
          <a:ext cx="1476513" cy="1483360"/>
        </p:xfrm>
        <a:graphic>
          <a:graphicData uri="http://schemas.openxmlformats.org/drawingml/2006/table">
            <a:tbl>
              <a:tblPr firstRow="1" bandRow="1">
                <a:tableStyleId>{35758FB7-9AC5-4552-8A53-C91805E547FA}</a:tableStyleId>
              </a:tblPr>
              <a:tblGrid>
                <a:gridCol w="532296">
                  <a:extLst>
                    <a:ext uri="{9D8B030D-6E8A-4147-A177-3AD203B41FA5}">
                      <a16:colId xmlns:a16="http://schemas.microsoft.com/office/drawing/2014/main" val="1210267590"/>
                    </a:ext>
                  </a:extLst>
                </a:gridCol>
                <a:gridCol w="944217">
                  <a:extLst>
                    <a:ext uri="{9D8B030D-6E8A-4147-A177-3AD203B41FA5}">
                      <a16:colId xmlns:a16="http://schemas.microsoft.com/office/drawing/2014/main" val="3465578400"/>
                    </a:ext>
                  </a:extLst>
                </a:gridCol>
              </a:tblGrid>
              <a:tr h="370840">
                <a:tc>
                  <a:txBody>
                    <a:bodyPr/>
                    <a:lstStyle/>
                    <a:p>
                      <a:pPr algn="ctr"/>
                      <a:r>
                        <a:rPr lang="en-US" dirty="0"/>
                        <a:t>Id</a:t>
                      </a:r>
                    </a:p>
                  </a:txBody>
                  <a:tcPr/>
                </a:tc>
                <a:tc>
                  <a:txBody>
                    <a:bodyPr/>
                    <a:lstStyle/>
                    <a:p>
                      <a:pPr algn="ctr"/>
                      <a:r>
                        <a:rPr lang="en-US" dirty="0"/>
                        <a:t>Name</a:t>
                      </a:r>
                    </a:p>
                  </a:txBody>
                  <a:tcPr/>
                </a:tc>
                <a:extLst>
                  <a:ext uri="{0D108BD9-81ED-4DB2-BD59-A6C34878D82A}">
                    <a16:rowId xmlns:a16="http://schemas.microsoft.com/office/drawing/2014/main" val="1321290023"/>
                  </a:ext>
                </a:extLst>
              </a:tr>
              <a:tr h="370840">
                <a:tc>
                  <a:txBody>
                    <a:bodyPr/>
                    <a:lstStyle/>
                    <a:p>
                      <a:r>
                        <a:rPr lang="en-US" dirty="0"/>
                        <a:t>1</a:t>
                      </a:r>
                    </a:p>
                  </a:txBody>
                  <a:tcPr/>
                </a:tc>
                <a:tc>
                  <a:txBody>
                    <a:bodyPr/>
                    <a:lstStyle/>
                    <a:p>
                      <a:r>
                        <a:rPr lang="en-US" dirty="0"/>
                        <a:t>Alice</a:t>
                      </a:r>
                    </a:p>
                  </a:txBody>
                  <a:tcPr/>
                </a:tc>
                <a:extLst>
                  <a:ext uri="{0D108BD9-81ED-4DB2-BD59-A6C34878D82A}">
                    <a16:rowId xmlns:a16="http://schemas.microsoft.com/office/drawing/2014/main" val="2214885281"/>
                  </a:ext>
                </a:extLst>
              </a:tr>
              <a:tr h="370840">
                <a:tc>
                  <a:txBody>
                    <a:bodyPr/>
                    <a:lstStyle/>
                    <a:p>
                      <a:r>
                        <a:rPr lang="en-US" dirty="0"/>
                        <a:t>2</a:t>
                      </a:r>
                    </a:p>
                  </a:txBody>
                  <a:tcPr/>
                </a:tc>
                <a:tc>
                  <a:txBody>
                    <a:bodyPr/>
                    <a:lstStyle/>
                    <a:p>
                      <a:r>
                        <a:rPr lang="en-US" dirty="0"/>
                        <a:t>Bob</a:t>
                      </a:r>
                    </a:p>
                  </a:txBody>
                  <a:tcPr/>
                </a:tc>
                <a:extLst>
                  <a:ext uri="{0D108BD9-81ED-4DB2-BD59-A6C34878D82A}">
                    <a16:rowId xmlns:a16="http://schemas.microsoft.com/office/drawing/2014/main" val="298448353"/>
                  </a:ext>
                </a:extLst>
              </a:tr>
              <a:tr h="370840">
                <a:tc>
                  <a:txBody>
                    <a:bodyPr/>
                    <a:lstStyle/>
                    <a:p>
                      <a:r>
                        <a:rPr lang="en-US" dirty="0"/>
                        <a:t>3</a:t>
                      </a:r>
                    </a:p>
                  </a:txBody>
                  <a:tcPr/>
                </a:tc>
                <a:tc>
                  <a:txBody>
                    <a:bodyPr/>
                    <a:lstStyle/>
                    <a:p>
                      <a:r>
                        <a:rPr lang="en-US" dirty="0"/>
                        <a:t>Claire</a:t>
                      </a:r>
                    </a:p>
                  </a:txBody>
                  <a:tcPr/>
                </a:tc>
                <a:extLst>
                  <a:ext uri="{0D108BD9-81ED-4DB2-BD59-A6C34878D82A}">
                    <a16:rowId xmlns:a16="http://schemas.microsoft.com/office/drawing/2014/main" val="66132587"/>
                  </a:ext>
                </a:extLst>
              </a:tr>
            </a:tbl>
          </a:graphicData>
        </a:graphic>
      </p:graphicFrame>
      <p:sp>
        <p:nvSpPr>
          <p:cNvPr id="10" name="TextBox 9">
            <a:extLst>
              <a:ext uri="{FF2B5EF4-FFF2-40B4-BE49-F238E27FC236}">
                <a16:creationId xmlns:a16="http://schemas.microsoft.com/office/drawing/2014/main" id="{21C61F38-D149-49BB-B9F5-B6A47B6963BF}"/>
              </a:ext>
            </a:extLst>
          </p:cNvPr>
          <p:cNvSpPr txBox="1"/>
          <p:nvPr/>
        </p:nvSpPr>
        <p:spPr>
          <a:xfrm>
            <a:off x="10497931" y="1891707"/>
            <a:ext cx="1106552" cy="369332"/>
          </a:xfrm>
          <a:prstGeom prst="rect">
            <a:avLst/>
          </a:prstGeom>
          <a:noFill/>
        </p:spPr>
        <p:txBody>
          <a:bodyPr wrap="square" rtlCol="0">
            <a:spAutoFit/>
          </a:bodyPr>
          <a:lstStyle/>
          <a:p>
            <a:pPr algn="ctr"/>
            <a:r>
              <a:rPr lang="en-US" dirty="0">
                <a:solidFill>
                  <a:schemeClr val="bg1"/>
                </a:solidFill>
              </a:rPr>
              <a:t>Users</a:t>
            </a:r>
          </a:p>
        </p:txBody>
      </p:sp>
    </p:spTree>
    <p:extLst>
      <p:ext uri="{BB962C8B-B14F-4D97-AF65-F5344CB8AC3E}">
        <p14:creationId xmlns:p14="http://schemas.microsoft.com/office/powerpoint/2010/main" val="164548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 example</a:t>
            </a:r>
          </a:p>
        </p:txBody>
      </p:sp>
      <p:sp>
        <p:nvSpPr>
          <p:cNvPr id="3" name="Content Placeholder 2"/>
          <p:cNvSpPr>
            <a:spLocks noGrp="1"/>
          </p:cNvSpPr>
          <p:nvPr>
            <p:ph idx="1"/>
          </p:nvPr>
        </p:nvSpPr>
        <p:spPr>
          <a:xfrm>
            <a:off x="838200" y="1690688"/>
            <a:ext cx="10888362" cy="996170"/>
          </a:xfrm>
        </p:spPr>
        <p:txBody>
          <a:bodyPr wrap="square">
            <a:spAutoFit/>
          </a:bodyPr>
          <a:lstStyle/>
          <a:p>
            <a:pPr marL="0" indent="0">
              <a:buNone/>
            </a:pPr>
            <a:r>
              <a:rPr lang="en-US" dirty="0">
                <a:latin typeface="Georgia" panose="02040502050405020303" pitchFamily="18" charset="0"/>
              </a:rPr>
              <a:t>A server with information about users.</a:t>
            </a:r>
          </a:p>
          <a:p>
            <a:r>
              <a:rPr lang="en-US" dirty="0"/>
              <a:t>The DELETE method is used to delete a resource.</a:t>
            </a:r>
          </a:p>
        </p:txBody>
      </p:sp>
      <p:sp>
        <p:nvSpPr>
          <p:cNvPr id="5" name="Content Placeholder 3"/>
          <p:cNvSpPr txBox="1">
            <a:spLocks/>
          </p:cNvSpPr>
          <p:nvPr/>
        </p:nvSpPr>
        <p:spPr>
          <a:xfrm>
            <a:off x="1373583" y="2860481"/>
            <a:ext cx="4375864" cy="719171"/>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tx1"/>
                </a:solidFill>
                <a:latin typeface="Courier New" panose="02070309020205020404" pitchFamily="49" charset="0"/>
                <a:cs typeface="Courier New" panose="02070309020205020404" pitchFamily="49" charset="0"/>
              </a:rPr>
              <a:t>DELETE /users/2 HTTP/1.1</a:t>
            </a:r>
          </a:p>
          <a:p>
            <a:pPr marL="0" indent="0">
              <a:buNone/>
            </a:pPr>
            <a:r>
              <a:rPr lang="en-US" sz="1800" dirty="0">
                <a:solidFill>
                  <a:schemeClr val="tx1"/>
                </a:solidFill>
                <a:latin typeface="Courier New" panose="02070309020205020404" pitchFamily="49" charset="0"/>
                <a:cs typeface="Courier New" panose="02070309020205020404" pitchFamily="49" charset="0"/>
              </a:rPr>
              <a:t>Host: the-website.com</a:t>
            </a:r>
          </a:p>
        </p:txBody>
      </p:sp>
      <p:sp>
        <p:nvSpPr>
          <p:cNvPr id="6" name="Content Placeholder 3"/>
          <p:cNvSpPr txBox="1">
            <a:spLocks/>
          </p:cNvSpPr>
          <p:nvPr/>
        </p:nvSpPr>
        <p:spPr>
          <a:xfrm>
            <a:off x="6150279" y="2860481"/>
            <a:ext cx="5203521" cy="348557"/>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tx1"/>
                </a:solidFill>
                <a:latin typeface="Courier New" panose="02070309020205020404" pitchFamily="49" charset="0"/>
                <a:cs typeface="Courier New" panose="02070309020205020404" pitchFamily="49" charset="0"/>
              </a:rPr>
              <a:t>HTTP/1.1 204 No Content</a:t>
            </a:r>
          </a:p>
        </p:txBody>
      </p:sp>
      <p:sp>
        <p:nvSpPr>
          <p:cNvPr id="7" name="Flowchart: Magnetic Disk 6">
            <a:extLst>
              <a:ext uri="{FF2B5EF4-FFF2-40B4-BE49-F238E27FC236}">
                <a16:creationId xmlns:a16="http://schemas.microsoft.com/office/drawing/2014/main" id="{1E158D7D-7998-4555-8886-AAA50EA65750}"/>
              </a:ext>
            </a:extLst>
          </p:cNvPr>
          <p:cNvSpPr/>
          <p:nvPr/>
        </p:nvSpPr>
        <p:spPr>
          <a:xfrm>
            <a:off x="9906101" y="39756"/>
            <a:ext cx="2219637" cy="2429661"/>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a:extLst>
              <a:ext uri="{FF2B5EF4-FFF2-40B4-BE49-F238E27FC236}">
                <a16:creationId xmlns:a16="http://schemas.microsoft.com/office/drawing/2014/main" id="{D77B31CA-38EE-45A2-A0DF-3449D758A947}"/>
              </a:ext>
            </a:extLst>
          </p:cNvPr>
          <p:cNvGraphicFramePr>
            <a:graphicFrameLocks noGrp="1"/>
          </p:cNvGraphicFramePr>
          <p:nvPr>
            <p:extLst>
              <p:ext uri="{D42A27DB-BD31-4B8C-83A1-F6EECF244321}">
                <p14:modId xmlns:p14="http://schemas.microsoft.com/office/powerpoint/2010/main" val="480277852"/>
              </p:ext>
            </p:extLst>
          </p:nvPr>
        </p:nvGraphicFramePr>
        <p:xfrm>
          <a:off x="10312951" y="440319"/>
          <a:ext cx="1476513" cy="1483360"/>
        </p:xfrm>
        <a:graphic>
          <a:graphicData uri="http://schemas.openxmlformats.org/drawingml/2006/table">
            <a:tbl>
              <a:tblPr firstRow="1" bandRow="1">
                <a:tableStyleId>{35758FB7-9AC5-4552-8A53-C91805E547FA}</a:tableStyleId>
              </a:tblPr>
              <a:tblGrid>
                <a:gridCol w="532296">
                  <a:extLst>
                    <a:ext uri="{9D8B030D-6E8A-4147-A177-3AD203B41FA5}">
                      <a16:colId xmlns:a16="http://schemas.microsoft.com/office/drawing/2014/main" val="1210267590"/>
                    </a:ext>
                  </a:extLst>
                </a:gridCol>
                <a:gridCol w="944217">
                  <a:extLst>
                    <a:ext uri="{9D8B030D-6E8A-4147-A177-3AD203B41FA5}">
                      <a16:colId xmlns:a16="http://schemas.microsoft.com/office/drawing/2014/main" val="3465578400"/>
                    </a:ext>
                  </a:extLst>
                </a:gridCol>
              </a:tblGrid>
              <a:tr h="370840">
                <a:tc>
                  <a:txBody>
                    <a:bodyPr/>
                    <a:lstStyle/>
                    <a:p>
                      <a:pPr algn="ctr"/>
                      <a:r>
                        <a:rPr lang="en-US" dirty="0"/>
                        <a:t>Id</a:t>
                      </a:r>
                    </a:p>
                  </a:txBody>
                  <a:tcPr/>
                </a:tc>
                <a:tc>
                  <a:txBody>
                    <a:bodyPr/>
                    <a:lstStyle/>
                    <a:p>
                      <a:pPr algn="ctr"/>
                      <a:r>
                        <a:rPr lang="en-US" dirty="0"/>
                        <a:t>Name</a:t>
                      </a:r>
                    </a:p>
                  </a:txBody>
                  <a:tcPr/>
                </a:tc>
                <a:extLst>
                  <a:ext uri="{0D108BD9-81ED-4DB2-BD59-A6C34878D82A}">
                    <a16:rowId xmlns:a16="http://schemas.microsoft.com/office/drawing/2014/main" val="1321290023"/>
                  </a:ext>
                </a:extLst>
              </a:tr>
              <a:tr h="370840">
                <a:tc>
                  <a:txBody>
                    <a:bodyPr/>
                    <a:lstStyle/>
                    <a:p>
                      <a:r>
                        <a:rPr lang="en-US" dirty="0"/>
                        <a:t>1</a:t>
                      </a:r>
                    </a:p>
                  </a:txBody>
                  <a:tcPr/>
                </a:tc>
                <a:tc>
                  <a:txBody>
                    <a:bodyPr/>
                    <a:lstStyle/>
                    <a:p>
                      <a:r>
                        <a:rPr lang="en-US" dirty="0"/>
                        <a:t>Alice</a:t>
                      </a:r>
                    </a:p>
                  </a:txBody>
                  <a:tcPr/>
                </a:tc>
                <a:extLst>
                  <a:ext uri="{0D108BD9-81ED-4DB2-BD59-A6C34878D82A}">
                    <a16:rowId xmlns:a16="http://schemas.microsoft.com/office/drawing/2014/main" val="2214885281"/>
                  </a:ext>
                </a:extLst>
              </a:tr>
              <a:tr h="370840">
                <a:tc>
                  <a:txBody>
                    <a:bodyPr/>
                    <a:lstStyle/>
                    <a:p>
                      <a:r>
                        <a:rPr lang="en-US" dirty="0"/>
                        <a:t>2</a:t>
                      </a:r>
                    </a:p>
                  </a:txBody>
                  <a:tcPr/>
                </a:tc>
                <a:tc>
                  <a:txBody>
                    <a:bodyPr/>
                    <a:lstStyle/>
                    <a:p>
                      <a:r>
                        <a:rPr lang="en-US" dirty="0"/>
                        <a:t>Bob</a:t>
                      </a:r>
                    </a:p>
                  </a:txBody>
                  <a:tcPr/>
                </a:tc>
                <a:extLst>
                  <a:ext uri="{0D108BD9-81ED-4DB2-BD59-A6C34878D82A}">
                    <a16:rowId xmlns:a16="http://schemas.microsoft.com/office/drawing/2014/main" val="298448353"/>
                  </a:ext>
                </a:extLst>
              </a:tr>
              <a:tr h="370840">
                <a:tc>
                  <a:txBody>
                    <a:bodyPr/>
                    <a:lstStyle/>
                    <a:p>
                      <a:r>
                        <a:rPr lang="en-US" dirty="0"/>
                        <a:t>3</a:t>
                      </a:r>
                    </a:p>
                  </a:txBody>
                  <a:tcPr/>
                </a:tc>
                <a:tc>
                  <a:txBody>
                    <a:bodyPr/>
                    <a:lstStyle/>
                    <a:p>
                      <a:r>
                        <a:rPr lang="en-US" dirty="0"/>
                        <a:t>Claire</a:t>
                      </a:r>
                    </a:p>
                  </a:txBody>
                  <a:tcPr/>
                </a:tc>
                <a:extLst>
                  <a:ext uri="{0D108BD9-81ED-4DB2-BD59-A6C34878D82A}">
                    <a16:rowId xmlns:a16="http://schemas.microsoft.com/office/drawing/2014/main" val="66132587"/>
                  </a:ext>
                </a:extLst>
              </a:tr>
            </a:tbl>
          </a:graphicData>
        </a:graphic>
      </p:graphicFrame>
      <p:sp>
        <p:nvSpPr>
          <p:cNvPr id="9" name="TextBox 8">
            <a:extLst>
              <a:ext uri="{FF2B5EF4-FFF2-40B4-BE49-F238E27FC236}">
                <a16:creationId xmlns:a16="http://schemas.microsoft.com/office/drawing/2014/main" id="{698D7539-0A85-4E0B-892F-EE8A2DC466A9}"/>
              </a:ext>
            </a:extLst>
          </p:cNvPr>
          <p:cNvSpPr txBox="1"/>
          <p:nvPr/>
        </p:nvSpPr>
        <p:spPr>
          <a:xfrm>
            <a:off x="10497931" y="1891707"/>
            <a:ext cx="1106552" cy="369332"/>
          </a:xfrm>
          <a:prstGeom prst="rect">
            <a:avLst/>
          </a:prstGeom>
          <a:noFill/>
        </p:spPr>
        <p:txBody>
          <a:bodyPr wrap="square" rtlCol="0">
            <a:spAutoFit/>
          </a:bodyPr>
          <a:lstStyle/>
          <a:p>
            <a:pPr algn="ctr"/>
            <a:r>
              <a:rPr lang="en-US" dirty="0">
                <a:solidFill>
                  <a:schemeClr val="bg1"/>
                </a:solidFill>
              </a:rPr>
              <a:t>Users</a:t>
            </a:r>
          </a:p>
        </p:txBody>
      </p:sp>
    </p:spTree>
    <p:extLst>
      <p:ext uri="{BB962C8B-B14F-4D97-AF65-F5344CB8AC3E}">
        <p14:creationId xmlns:p14="http://schemas.microsoft.com/office/powerpoint/2010/main" val="321078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 example</a:t>
            </a:r>
          </a:p>
        </p:txBody>
      </p:sp>
      <p:sp>
        <p:nvSpPr>
          <p:cNvPr id="3" name="Content Placeholder 2"/>
          <p:cNvSpPr>
            <a:spLocks noGrp="1"/>
          </p:cNvSpPr>
          <p:nvPr>
            <p:ph idx="1"/>
          </p:nvPr>
        </p:nvSpPr>
        <p:spPr>
          <a:xfrm>
            <a:off x="838200" y="1690688"/>
            <a:ext cx="10888362" cy="996170"/>
          </a:xfrm>
        </p:spPr>
        <p:txBody>
          <a:bodyPr wrap="square">
            <a:spAutoFit/>
          </a:bodyPr>
          <a:lstStyle/>
          <a:p>
            <a:pPr marL="0" indent="0">
              <a:buNone/>
            </a:pPr>
            <a:r>
              <a:rPr lang="en-US" dirty="0">
                <a:latin typeface="Georgia" panose="02040502050405020303" pitchFamily="18" charset="0"/>
              </a:rPr>
              <a:t>A server with information about users.</a:t>
            </a:r>
          </a:p>
          <a:p>
            <a:r>
              <a:rPr lang="en-US" dirty="0"/>
              <a:t>The PATCH method is used to update parts of a resource.</a:t>
            </a:r>
          </a:p>
        </p:txBody>
      </p:sp>
      <p:sp>
        <p:nvSpPr>
          <p:cNvPr id="5" name="Content Placeholder 3"/>
          <p:cNvSpPr txBox="1">
            <a:spLocks/>
          </p:cNvSpPr>
          <p:nvPr/>
        </p:nvSpPr>
        <p:spPr>
          <a:xfrm>
            <a:off x="1373583" y="2848121"/>
            <a:ext cx="4375864" cy="2984407"/>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tx1"/>
                </a:solidFill>
                <a:latin typeface="Courier New" panose="02070309020205020404" pitchFamily="49" charset="0"/>
                <a:cs typeface="Courier New" panose="02070309020205020404" pitchFamily="49" charset="0"/>
              </a:rPr>
              <a:t>PATCH /users/1 HTTP/1.1</a:t>
            </a:r>
          </a:p>
          <a:p>
            <a:pPr marL="0" indent="0">
              <a:buNone/>
            </a:pPr>
            <a:r>
              <a:rPr lang="en-US" sz="1800" dirty="0">
                <a:solidFill>
                  <a:schemeClr val="tx1"/>
                </a:solidFill>
                <a:latin typeface="Courier New" panose="02070309020205020404" pitchFamily="49" charset="0"/>
                <a:cs typeface="Courier New" panose="02070309020205020404" pitchFamily="49" charset="0"/>
              </a:rPr>
              <a:t>Host: the-website.com</a:t>
            </a:r>
          </a:p>
          <a:p>
            <a:pPr marL="0" indent="0">
              <a:buNone/>
            </a:pPr>
            <a:r>
              <a:rPr lang="en-US" sz="1800" dirty="0">
                <a:solidFill>
                  <a:schemeClr val="tx1"/>
                </a:solidFill>
                <a:latin typeface="Courier New" panose="02070309020205020404" pitchFamily="49" charset="0"/>
                <a:cs typeface="Courier New" panose="02070309020205020404" pitchFamily="49" charset="0"/>
              </a:rPr>
              <a:t>Content-Type: application/xml</a:t>
            </a:r>
          </a:p>
          <a:p>
            <a:pPr marL="0" indent="0">
              <a:buNone/>
            </a:pPr>
            <a:r>
              <a:rPr lang="en-US" sz="1800" dirty="0">
                <a:solidFill>
                  <a:schemeClr val="tx1"/>
                </a:solidFill>
                <a:latin typeface="Courier New" panose="02070309020205020404" pitchFamily="49" charset="0"/>
                <a:cs typeface="Courier New" panose="02070309020205020404" pitchFamily="49" charset="0"/>
              </a:rPr>
              <a:t>Content-Length: 37</a:t>
            </a:r>
          </a:p>
          <a:p>
            <a:pPr marL="0" indent="0">
              <a:buNone/>
            </a:pPr>
            <a:endParaRPr lang="en-US" sz="1800" dirty="0">
              <a:solidFill>
                <a:schemeClr val="tx1"/>
              </a:solidFill>
              <a:latin typeface="Courier New" panose="02070309020205020404" pitchFamily="49" charset="0"/>
              <a:cs typeface="Courier New" panose="02070309020205020404" pitchFamily="49" charset="0"/>
            </a:endParaRPr>
          </a:p>
          <a:p>
            <a:pPr marL="0" indent="0">
              <a:buNone/>
            </a:pPr>
            <a:r>
              <a:rPr lang="en-US" sz="1800" dirty="0">
                <a:solidFill>
                  <a:schemeClr val="tx1"/>
                </a:solidFill>
                <a:latin typeface="Courier New" panose="02070309020205020404" pitchFamily="49" charset="0"/>
                <a:cs typeface="Courier New" panose="02070309020205020404" pitchFamily="49" charset="0"/>
              </a:rPr>
              <a:t>&lt;user&gt;</a:t>
            </a:r>
          </a:p>
          <a:p>
            <a:pPr marL="0" indent="0">
              <a:buNone/>
            </a:pPr>
            <a:r>
              <a:rPr lang="en-US" sz="1800" dirty="0">
                <a:solidFill>
                  <a:schemeClr val="tx1"/>
                </a:solidFill>
                <a:latin typeface="Courier New" panose="02070309020205020404" pitchFamily="49" charset="0"/>
                <a:cs typeface="Courier New" panose="02070309020205020404" pitchFamily="49" charset="0"/>
              </a:rPr>
              <a:t>  &lt;name&gt;Amanda&lt;/human&gt;</a:t>
            </a:r>
          </a:p>
          <a:p>
            <a:pPr marL="0" indent="0">
              <a:buNone/>
            </a:pPr>
            <a:r>
              <a:rPr lang="en-US" sz="1800" dirty="0">
                <a:solidFill>
                  <a:schemeClr val="tx1"/>
                </a:solidFill>
                <a:latin typeface="Courier New" panose="02070309020205020404" pitchFamily="49" charset="0"/>
                <a:cs typeface="Courier New" panose="02070309020205020404" pitchFamily="49" charset="0"/>
              </a:rPr>
              <a:t>&lt;/user&gt;</a:t>
            </a:r>
          </a:p>
        </p:txBody>
      </p:sp>
      <p:sp>
        <p:nvSpPr>
          <p:cNvPr id="6" name="Content Placeholder 3"/>
          <p:cNvSpPr txBox="1">
            <a:spLocks/>
          </p:cNvSpPr>
          <p:nvPr/>
        </p:nvSpPr>
        <p:spPr>
          <a:xfrm>
            <a:off x="6150279" y="2848121"/>
            <a:ext cx="5203521" cy="348557"/>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tx1"/>
                </a:solidFill>
                <a:latin typeface="Courier New" panose="02070309020205020404" pitchFamily="49" charset="0"/>
                <a:cs typeface="Courier New" panose="02070309020205020404" pitchFamily="49" charset="0"/>
              </a:rPr>
              <a:t>HTTP/1.1 204 No Content</a:t>
            </a:r>
          </a:p>
        </p:txBody>
      </p:sp>
      <p:sp>
        <p:nvSpPr>
          <p:cNvPr id="8" name="Cloud 7"/>
          <p:cNvSpPr/>
          <p:nvPr/>
        </p:nvSpPr>
        <p:spPr>
          <a:xfrm>
            <a:off x="6649278" y="3641714"/>
            <a:ext cx="3693669" cy="2098276"/>
          </a:xfrm>
          <a:prstGeom prst="cloud">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000" dirty="0"/>
              <a:t>The PATCH method is only a proposed standard.</a:t>
            </a:r>
          </a:p>
        </p:txBody>
      </p:sp>
      <p:sp>
        <p:nvSpPr>
          <p:cNvPr id="7" name="Flowchart: Magnetic Disk 6">
            <a:extLst>
              <a:ext uri="{FF2B5EF4-FFF2-40B4-BE49-F238E27FC236}">
                <a16:creationId xmlns:a16="http://schemas.microsoft.com/office/drawing/2014/main" id="{E17348AB-7B23-47E4-A316-6F7C5CC52D03}"/>
              </a:ext>
            </a:extLst>
          </p:cNvPr>
          <p:cNvSpPr/>
          <p:nvPr/>
        </p:nvSpPr>
        <p:spPr>
          <a:xfrm>
            <a:off x="9906101" y="39756"/>
            <a:ext cx="2219637" cy="2429661"/>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able 8">
            <a:extLst>
              <a:ext uri="{FF2B5EF4-FFF2-40B4-BE49-F238E27FC236}">
                <a16:creationId xmlns:a16="http://schemas.microsoft.com/office/drawing/2014/main" id="{EC7A8705-BE99-4B25-BCF3-900F720AA030}"/>
              </a:ext>
            </a:extLst>
          </p:cNvPr>
          <p:cNvGraphicFramePr>
            <a:graphicFrameLocks noGrp="1"/>
          </p:cNvGraphicFramePr>
          <p:nvPr>
            <p:extLst>
              <p:ext uri="{D42A27DB-BD31-4B8C-83A1-F6EECF244321}">
                <p14:modId xmlns:p14="http://schemas.microsoft.com/office/powerpoint/2010/main" val="2431156686"/>
              </p:ext>
            </p:extLst>
          </p:nvPr>
        </p:nvGraphicFramePr>
        <p:xfrm>
          <a:off x="10312951" y="440319"/>
          <a:ext cx="1476513" cy="1483360"/>
        </p:xfrm>
        <a:graphic>
          <a:graphicData uri="http://schemas.openxmlformats.org/drawingml/2006/table">
            <a:tbl>
              <a:tblPr firstRow="1" bandRow="1">
                <a:tableStyleId>{35758FB7-9AC5-4552-8A53-C91805E547FA}</a:tableStyleId>
              </a:tblPr>
              <a:tblGrid>
                <a:gridCol w="532296">
                  <a:extLst>
                    <a:ext uri="{9D8B030D-6E8A-4147-A177-3AD203B41FA5}">
                      <a16:colId xmlns:a16="http://schemas.microsoft.com/office/drawing/2014/main" val="1210267590"/>
                    </a:ext>
                  </a:extLst>
                </a:gridCol>
                <a:gridCol w="944217">
                  <a:extLst>
                    <a:ext uri="{9D8B030D-6E8A-4147-A177-3AD203B41FA5}">
                      <a16:colId xmlns:a16="http://schemas.microsoft.com/office/drawing/2014/main" val="3465578400"/>
                    </a:ext>
                  </a:extLst>
                </a:gridCol>
              </a:tblGrid>
              <a:tr h="370840">
                <a:tc>
                  <a:txBody>
                    <a:bodyPr/>
                    <a:lstStyle/>
                    <a:p>
                      <a:pPr algn="ctr"/>
                      <a:r>
                        <a:rPr lang="en-US" dirty="0"/>
                        <a:t>Id</a:t>
                      </a:r>
                    </a:p>
                  </a:txBody>
                  <a:tcPr/>
                </a:tc>
                <a:tc>
                  <a:txBody>
                    <a:bodyPr/>
                    <a:lstStyle/>
                    <a:p>
                      <a:pPr algn="ctr"/>
                      <a:r>
                        <a:rPr lang="en-US" dirty="0"/>
                        <a:t>Name</a:t>
                      </a:r>
                    </a:p>
                  </a:txBody>
                  <a:tcPr/>
                </a:tc>
                <a:extLst>
                  <a:ext uri="{0D108BD9-81ED-4DB2-BD59-A6C34878D82A}">
                    <a16:rowId xmlns:a16="http://schemas.microsoft.com/office/drawing/2014/main" val="1321290023"/>
                  </a:ext>
                </a:extLst>
              </a:tr>
              <a:tr h="370840">
                <a:tc>
                  <a:txBody>
                    <a:bodyPr/>
                    <a:lstStyle/>
                    <a:p>
                      <a:r>
                        <a:rPr lang="en-US" dirty="0"/>
                        <a:t>1</a:t>
                      </a:r>
                    </a:p>
                  </a:txBody>
                  <a:tcPr/>
                </a:tc>
                <a:tc>
                  <a:txBody>
                    <a:bodyPr/>
                    <a:lstStyle/>
                    <a:p>
                      <a:r>
                        <a:rPr lang="en-US" dirty="0"/>
                        <a:t>Alice</a:t>
                      </a:r>
                    </a:p>
                  </a:txBody>
                  <a:tcPr/>
                </a:tc>
                <a:extLst>
                  <a:ext uri="{0D108BD9-81ED-4DB2-BD59-A6C34878D82A}">
                    <a16:rowId xmlns:a16="http://schemas.microsoft.com/office/drawing/2014/main" val="2214885281"/>
                  </a:ext>
                </a:extLst>
              </a:tr>
              <a:tr h="370840">
                <a:tc>
                  <a:txBody>
                    <a:bodyPr/>
                    <a:lstStyle/>
                    <a:p>
                      <a:r>
                        <a:rPr lang="en-US" dirty="0"/>
                        <a:t>2</a:t>
                      </a:r>
                    </a:p>
                  </a:txBody>
                  <a:tcPr/>
                </a:tc>
                <a:tc>
                  <a:txBody>
                    <a:bodyPr/>
                    <a:lstStyle/>
                    <a:p>
                      <a:r>
                        <a:rPr lang="en-US" dirty="0"/>
                        <a:t>Bob</a:t>
                      </a:r>
                    </a:p>
                  </a:txBody>
                  <a:tcPr/>
                </a:tc>
                <a:extLst>
                  <a:ext uri="{0D108BD9-81ED-4DB2-BD59-A6C34878D82A}">
                    <a16:rowId xmlns:a16="http://schemas.microsoft.com/office/drawing/2014/main" val="298448353"/>
                  </a:ext>
                </a:extLst>
              </a:tr>
              <a:tr h="370840">
                <a:tc>
                  <a:txBody>
                    <a:bodyPr/>
                    <a:lstStyle/>
                    <a:p>
                      <a:r>
                        <a:rPr lang="en-US" dirty="0"/>
                        <a:t>3</a:t>
                      </a:r>
                    </a:p>
                  </a:txBody>
                  <a:tcPr/>
                </a:tc>
                <a:tc>
                  <a:txBody>
                    <a:bodyPr/>
                    <a:lstStyle/>
                    <a:p>
                      <a:r>
                        <a:rPr lang="en-US" dirty="0"/>
                        <a:t>Claire</a:t>
                      </a:r>
                    </a:p>
                  </a:txBody>
                  <a:tcPr/>
                </a:tc>
                <a:extLst>
                  <a:ext uri="{0D108BD9-81ED-4DB2-BD59-A6C34878D82A}">
                    <a16:rowId xmlns:a16="http://schemas.microsoft.com/office/drawing/2014/main" val="66132587"/>
                  </a:ext>
                </a:extLst>
              </a:tr>
            </a:tbl>
          </a:graphicData>
        </a:graphic>
      </p:graphicFrame>
      <p:sp>
        <p:nvSpPr>
          <p:cNvPr id="10" name="TextBox 9">
            <a:extLst>
              <a:ext uri="{FF2B5EF4-FFF2-40B4-BE49-F238E27FC236}">
                <a16:creationId xmlns:a16="http://schemas.microsoft.com/office/drawing/2014/main" id="{64B27805-AEF2-463B-BB2D-DDBB62CBD401}"/>
              </a:ext>
            </a:extLst>
          </p:cNvPr>
          <p:cNvSpPr txBox="1"/>
          <p:nvPr/>
        </p:nvSpPr>
        <p:spPr>
          <a:xfrm>
            <a:off x="10497931" y="1891707"/>
            <a:ext cx="1106552" cy="369332"/>
          </a:xfrm>
          <a:prstGeom prst="rect">
            <a:avLst/>
          </a:prstGeom>
          <a:noFill/>
        </p:spPr>
        <p:txBody>
          <a:bodyPr wrap="square" rtlCol="0">
            <a:spAutoFit/>
          </a:bodyPr>
          <a:lstStyle/>
          <a:p>
            <a:pPr algn="ctr"/>
            <a:r>
              <a:rPr lang="en-US" dirty="0">
                <a:solidFill>
                  <a:schemeClr val="bg1"/>
                </a:solidFill>
              </a:rPr>
              <a:t>Users</a:t>
            </a:r>
          </a:p>
        </p:txBody>
      </p:sp>
    </p:spTree>
    <p:extLst>
      <p:ext uri="{BB962C8B-B14F-4D97-AF65-F5344CB8AC3E}">
        <p14:creationId xmlns:p14="http://schemas.microsoft.com/office/powerpoint/2010/main" val="110024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6"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 example</a:t>
            </a:r>
          </a:p>
        </p:txBody>
      </p:sp>
      <p:sp>
        <p:nvSpPr>
          <p:cNvPr id="3" name="Content Placeholder 2"/>
          <p:cNvSpPr>
            <a:spLocks noGrp="1"/>
          </p:cNvSpPr>
          <p:nvPr>
            <p:ph idx="1"/>
          </p:nvPr>
        </p:nvSpPr>
        <p:spPr>
          <a:xfrm>
            <a:off x="838200" y="1690688"/>
            <a:ext cx="10888362" cy="1392689"/>
          </a:xfrm>
        </p:spPr>
        <p:txBody>
          <a:bodyPr wrap="square">
            <a:spAutoFit/>
          </a:bodyPr>
          <a:lstStyle/>
          <a:p>
            <a:pPr marL="0" indent="0">
              <a:buNone/>
            </a:pPr>
            <a:r>
              <a:rPr lang="en-US" dirty="0">
                <a:latin typeface="Georgia" panose="02040502050405020303" pitchFamily="18" charset="0"/>
              </a:rPr>
              <a:t>A server with information about users.</a:t>
            </a:r>
          </a:p>
          <a:p>
            <a:r>
              <a:rPr lang="en-US" dirty="0"/>
              <a:t>What if something goes wrong?</a:t>
            </a:r>
          </a:p>
          <a:p>
            <a:pPr lvl="1"/>
            <a:r>
              <a:rPr lang="en-US" dirty="0"/>
              <a:t>Use the HTTP status codes to indicate success/failure.</a:t>
            </a:r>
          </a:p>
        </p:txBody>
      </p:sp>
      <p:sp>
        <p:nvSpPr>
          <p:cNvPr id="5" name="Content Placeholder 3"/>
          <p:cNvSpPr txBox="1">
            <a:spLocks/>
          </p:cNvSpPr>
          <p:nvPr/>
        </p:nvSpPr>
        <p:spPr>
          <a:xfrm>
            <a:off x="1373583" y="3196709"/>
            <a:ext cx="4375864" cy="1096710"/>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tx1"/>
                </a:solidFill>
                <a:latin typeface="Courier New" panose="02070309020205020404" pitchFamily="49" charset="0"/>
                <a:cs typeface="Courier New" panose="02070309020205020404" pitchFamily="49" charset="0"/>
              </a:rPr>
              <a:t>GET /users/999 HTTP/1.1</a:t>
            </a:r>
          </a:p>
          <a:p>
            <a:pPr marL="0" indent="0">
              <a:buNone/>
            </a:pPr>
            <a:r>
              <a:rPr lang="en-US" sz="1800" dirty="0">
                <a:solidFill>
                  <a:schemeClr val="tx1"/>
                </a:solidFill>
                <a:latin typeface="Courier New" panose="02070309020205020404" pitchFamily="49" charset="0"/>
                <a:cs typeface="Courier New" panose="02070309020205020404" pitchFamily="49" charset="0"/>
              </a:rPr>
              <a:t>Host: the-website.com</a:t>
            </a:r>
          </a:p>
          <a:p>
            <a:pPr marL="0" indent="0">
              <a:buNone/>
            </a:pPr>
            <a:r>
              <a:rPr lang="en-US" sz="1800" dirty="0">
                <a:solidFill>
                  <a:schemeClr val="tx1"/>
                </a:solidFill>
                <a:latin typeface="Courier New" panose="02070309020205020404" pitchFamily="49" charset="0"/>
                <a:cs typeface="Courier New" panose="02070309020205020404" pitchFamily="49" charset="0"/>
              </a:rPr>
              <a:t>Accept: application/</a:t>
            </a:r>
            <a:r>
              <a:rPr lang="en-US" sz="1800" dirty="0" err="1">
                <a:solidFill>
                  <a:schemeClr val="tx1"/>
                </a:solidFill>
                <a:latin typeface="Courier New" panose="02070309020205020404" pitchFamily="49" charset="0"/>
                <a:cs typeface="Courier New" panose="02070309020205020404" pitchFamily="49" charset="0"/>
              </a:rPr>
              <a:t>json</a:t>
            </a:r>
            <a:endParaRPr lang="en-US" sz="1800" dirty="0">
              <a:solidFill>
                <a:schemeClr val="tx1"/>
              </a:solidFill>
              <a:latin typeface="Courier New" panose="02070309020205020404" pitchFamily="49" charset="0"/>
              <a:cs typeface="Courier New" panose="02070309020205020404" pitchFamily="49" charset="0"/>
            </a:endParaRPr>
          </a:p>
        </p:txBody>
      </p:sp>
      <p:sp>
        <p:nvSpPr>
          <p:cNvPr id="6" name="Content Placeholder 3"/>
          <p:cNvSpPr txBox="1">
            <a:spLocks/>
          </p:cNvSpPr>
          <p:nvPr/>
        </p:nvSpPr>
        <p:spPr>
          <a:xfrm>
            <a:off x="6150279" y="3196709"/>
            <a:ext cx="5203521" cy="348557"/>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tx1"/>
                </a:solidFill>
                <a:latin typeface="Courier New" panose="02070309020205020404" pitchFamily="49" charset="0"/>
                <a:cs typeface="Courier New" panose="02070309020205020404" pitchFamily="49" charset="0"/>
              </a:rPr>
              <a:t>HTTP/1.1 404 Not Found</a:t>
            </a:r>
          </a:p>
        </p:txBody>
      </p:sp>
      <p:sp>
        <p:nvSpPr>
          <p:cNvPr id="7" name="Content Placeholder 2"/>
          <p:cNvSpPr txBox="1">
            <a:spLocks/>
          </p:cNvSpPr>
          <p:nvPr/>
        </p:nvSpPr>
        <p:spPr>
          <a:xfrm>
            <a:off x="838200" y="4495732"/>
            <a:ext cx="10888362" cy="1162369"/>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Read more about the different status codes at:</a:t>
            </a:r>
          </a:p>
          <a:p>
            <a:pPr lvl="2"/>
            <a:r>
              <a:rPr lang="en-US" dirty="0">
                <a:hlinkClick r:id="rId2">
                  <a:extLst>
                    <a:ext uri="{A12FA001-AC4F-418D-AE19-62706E023703}">
                      <ahyp:hlinkClr xmlns:ahyp="http://schemas.microsoft.com/office/drawing/2018/hyperlinkcolor" val="tx"/>
                    </a:ext>
                  </a:extLst>
                </a:hlinkClick>
              </a:rPr>
              <a:t>http://www.restapitutorial.com/httpstatuscodes.html</a:t>
            </a:r>
            <a:r>
              <a:rPr lang="en-US" dirty="0"/>
              <a:t> </a:t>
            </a:r>
          </a:p>
          <a:p>
            <a:pPr lvl="1"/>
            <a:r>
              <a:rPr lang="en-US" dirty="0"/>
              <a:t>Optionally include error messages in the response body.</a:t>
            </a:r>
          </a:p>
        </p:txBody>
      </p:sp>
      <p:sp>
        <p:nvSpPr>
          <p:cNvPr id="8" name="Flowchart: Magnetic Disk 7">
            <a:extLst>
              <a:ext uri="{FF2B5EF4-FFF2-40B4-BE49-F238E27FC236}">
                <a16:creationId xmlns:a16="http://schemas.microsoft.com/office/drawing/2014/main" id="{6ABDD2A3-9C9E-4C92-A5AD-C188F3AB8E2C}"/>
              </a:ext>
            </a:extLst>
          </p:cNvPr>
          <p:cNvSpPr/>
          <p:nvPr/>
        </p:nvSpPr>
        <p:spPr>
          <a:xfrm>
            <a:off x="9906101" y="39756"/>
            <a:ext cx="2219637" cy="2429661"/>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able 8">
            <a:extLst>
              <a:ext uri="{FF2B5EF4-FFF2-40B4-BE49-F238E27FC236}">
                <a16:creationId xmlns:a16="http://schemas.microsoft.com/office/drawing/2014/main" id="{86CC3DAB-935E-41F4-BC4C-69C96FEE0146}"/>
              </a:ext>
            </a:extLst>
          </p:cNvPr>
          <p:cNvGraphicFramePr>
            <a:graphicFrameLocks noGrp="1"/>
          </p:cNvGraphicFramePr>
          <p:nvPr>
            <p:extLst>
              <p:ext uri="{D42A27DB-BD31-4B8C-83A1-F6EECF244321}">
                <p14:modId xmlns:p14="http://schemas.microsoft.com/office/powerpoint/2010/main" val="1270752114"/>
              </p:ext>
            </p:extLst>
          </p:nvPr>
        </p:nvGraphicFramePr>
        <p:xfrm>
          <a:off x="10312951" y="440319"/>
          <a:ext cx="1476513" cy="1483360"/>
        </p:xfrm>
        <a:graphic>
          <a:graphicData uri="http://schemas.openxmlformats.org/drawingml/2006/table">
            <a:tbl>
              <a:tblPr firstRow="1" bandRow="1">
                <a:tableStyleId>{35758FB7-9AC5-4552-8A53-C91805E547FA}</a:tableStyleId>
              </a:tblPr>
              <a:tblGrid>
                <a:gridCol w="532296">
                  <a:extLst>
                    <a:ext uri="{9D8B030D-6E8A-4147-A177-3AD203B41FA5}">
                      <a16:colId xmlns:a16="http://schemas.microsoft.com/office/drawing/2014/main" val="1210267590"/>
                    </a:ext>
                  </a:extLst>
                </a:gridCol>
                <a:gridCol w="944217">
                  <a:extLst>
                    <a:ext uri="{9D8B030D-6E8A-4147-A177-3AD203B41FA5}">
                      <a16:colId xmlns:a16="http://schemas.microsoft.com/office/drawing/2014/main" val="3465578400"/>
                    </a:ext>
                  </a:extLst>
                </a:gridCol>
              </a:tblGrid>
              <a:tr h="370840">
                <a:tc>
                  <a:txBody>
                    <a:bodyPr/>
                    <a:lstStyle/>
                    <a:p>
                      <a:pPr algn="ctr"/>
                      <a:r>
                        <a:rPr lang="en-US" dirty="0"/>
                        <a:t>Id</a:t>
                      </a:r>
                    </a:p>
                  </a:txBody>
                  <a:tcPr/>
                </a:tc>
                <a:tc>
                  <a:txBody>
                    <a:bodyPr/>
                    <a:lstStyle/>
                    <a:p>
                      <a:pPr algn="ctr"/>
                      <a:r>
                        <a:rPr lang="en-US" dirty="0"/>
                        <a:t>Name</a:t>
                      </a:r>
                    </a:p>
                  </a:txBody>
                  <a:tcPr/>
                </a:tc>
                <a:extLst>
                  <a:ext uri="{0D108BD9-81ED-4DB2-BD59-A6C34878D82A}">
                    <a16:rowId xmlns:a16="http://schemas.microsoft.com/office/drawing/2014/main" val="1321290023"/>
                  </a:ext>
                </a:extLst>
              </a:tr>
              <a:tr h="370840">
                <a:tc>
                  <a:txBody>
                    <a:bodyPr/>
                    <a:lstStyle/>
                    <a:p>
                      <a:r>
                        <a:rPr lang="en-US" dirty="0"/>
                        <a:t>1</a:t>
                      </a:r>
                    </a:p>
                  </a:txBody>
                  <a:tcPr/>
                </a:tc>
                <a:tc>
                  <a:txBody>
                    <a:bodyPr/>
                    <a:lstStyle/>
                    <a:p>
                      <a:r>
                        <a:rPr lang="en-US" dirty="0"/>
                        <a:t>Alice</a:t>
                      </a:r>
                    </a:p>
                  </a:txBody>
                  <a:tcPr/>
                </a:tc>
                <a:extLst>
                  <a:ext uri="{0D108BD9-81ED-4DB2-BD59-A6C34878D82A}">
                    <a16:rowId xmlns:a16="http://schemas.microsoft.com/office/drawing/2014/main" val="2214885281"/>
                  </a:ext>
                </a:extLst>
              </a:tr>
              <a:tr h="370840">
                <a:tc>
                  <a:txBody>
                    <a:bodyPr/>
                    <a:lstStyle/>
                    <a:p>
                      <a:r>
                        <a:rPr lang="en-US" dirty="0"/>
                        <a:t>2</a:t>
                      </a:r>
                    </a:p>
                  </a:txBody>
                  <a:tcPr/>
                </a:tc>
                <a:tc>
                  <a:txBody>
                    <a:bodyPr/>
                    <a:lstStyle/>
                    <a:p>
                      <a:r>
                        <a:rPr lang="en-US" dirty="0"/>
                        <a:t>Bob</a:t>
                      </a:r>
                    </a:p>
                  </a:txBody>
                  <a:tcPr/>
                </a:tc>
                <a:extLst>
                  <a:ext uri="{0D108BD9-81ED-4DB2-BD59-A6C34878D82A}">
                    <a16:rowId xmlns:a16="http://schemas.microsoft.com/office/drawing/2014/main" val="298448353"/>
                  </a:ext>
                </a:extLst>
              </a:tr>
              <a:tr h="370840">
                <a:tc>
                  <a:txBody>
                    <a:bodyPr/>
                    <a:lstStyle/>
                    <a:p>
                      <a:r>
                        <a:rPr lang="en-US" dirty="0"/>
                        <a:t>3</a:t>
                      </a:r>
                    </a:p>
                  </a:txBody>
                  <a:tcPr/>
                </a:tc>
                <a:tc>
                  <a:txBody>
                    <a:bodyPr/>
                    <a:lstStyle/>
                    <a:p>
                      <a:r>
                        <a:rPr lang="en-US" dirty="0"/>
                        <a:t>Claire</a:t>
                      </a:r>
                    </a:p>
                  </a:txBody>
                  <a:tcPr/>
                </a:tc>
                <a:extLst>
                  <a:ext uri="{0D108BD9-81ED-4DB2-BD59-A6C34878D82A}">
                    <a16:rowId xmlns:a16="http://schemas.microsoft.com/office/drawing/2014/main" val="66132587"/>
                  </a:ext>
                </a:extLst>
              </a:tr>
            </a:tbl>
          </a:graphicData>
        </a:graphic>
      </p:graphicFrame>
      <p:sp>
        <p:nvSpPr>
          <p:cNvPr id="10" name="TextBox 9">
            <a:extLst>
              <a:ext uri="{FF2B5EF4-FFF2-40B4-BE49-F238E27FC236}">
                <a16:creationId xmlns:a16="http://schemas.microsoft.com/office/drawing/2014/main" id="{B0774E07-6979-4B58-A6B8-47E5B3EDBAE6}"/>
              </a:ext>
            </a:extLst>
          </p:cNvPr>
          <p:cNvSpPr txBox="1"/>
          <p:nvPr/>
        </p:nvSpPr>
        <p:spPr>
          <a:xfrm>
            <a:off x="10497931" y="1891707"/>
            <a:ext cx="1106552" cy="369332"/>
          </a:xfrm>
          <a:prstGeom prst="rect">
            <a:avLst/>
          </a:prstGeom>
          <a:noFill/>
        </p:spPr>
        <p:txBody>
          <a:bodyPr wrap="square" rtlCol="0">
            <a:spAutoFit/>
          </a:bodyPr>
          <a:lstStyle/>
          <a:p>
            <a:pPr algn="ctr"/>
            <a:r>
              <a:rPr lang="en-US" dirty="0">
                <a:solidFill>
                  <a:schemeClr val="bg1"/>
                </a:solidFill>
              </a:rPr>
              <a:t>Users</a:t>
            </a:r>
          </a:p>
        </p:txBody>
      </p:sp>
    </p:spTree>
    <p:extLst>
      <p:ext uri="{BB962C8B-B14F-4D97-AF65-F5344CB8AC3E}">
        <p14:creationId xmlns:p14="http://schemas.microsoft.com/office/powerpoint/2010/main" val="832225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REST </a:t>
            </a:r>
            <a:r>
              <a:rPr lang="en-US" sz="4800"/>
              <a:t>API basics</a:t>
            </a:r>
            <a:endParaRPr lang="en-US" sz="4800" dirty="0"/>
          </a:p>
        </p:txBody>
      </p:sp>
      <p:sp>
        <p:nvSpPr>
          <p:cNvPr id="3" name="Subtitle 2"/>
          <p:cNvSpPr>
            <a:spLocks noGrp="1"/>
          </p:cNvSpPr>
          <p:nvPr>
            <p:ph type="subTitle" idx="1"/>
          </p:nvPr>
        </p:nvSpPr>
        <p:spPr/>
        <p:txBody>
          <a:bodyPr>
            <a:normAutofit/>
          </a:bodyPr>
          <a:lstStyle/>
          <a:p>
            <a:r>
              <a:rPr lang="en-US" b="1" dirty="0"/>
              <a:t>Peter Larsson-Green</a:t>
            </a:r>
          </a:p>
          <a:p>
            <a:r>
              <a:rPr lang="en-US" dirty="0"/>
              <a:t>Jönköping University</a:t>
            </a:r>
          </a:p>
          <a:p>
            <a:r>
              <a:rPr lang="en-US" dirty="0"/>
              <a:t>Autumn 2018</a:t>
            </a:r>
          </a:p>
        </p:txBody>
      </p:sp>
    </p:spTree>
    <p:extLst>
      <p:ext uri="{BB962C8B-B14F-4D97-AF65-F5344CB8AC3E}">
        <p14:creationId xmlns:p14="http://schemas.microsoft.com/office/powerpoint/2010/main" val="1138247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Designing a REST api</a:t>
            </a:r>
          </a:p>
        </p:txBody>
      </p:sp>
      <p:sp>
        <p:nvSpPr>
          <p:cNvPr id="3" name="Content Placeholder 2"/>
          <p:cNvSpPr>
            <a:spLocks noGrp="1"/>
          </p:cNvSpPr>
          <p:nvPr>
            <p:ph idx="1"/>
          </p:nvPr>
        </p:nvSpPr>
        <p:spPr>
          <a:xfrm>
            <a:off x="838200" y="1690688"/>
            <a:ext cx="10515600" cy="4010842"/>
          </a:xfrm>
        </p:spPr>
        <p:txBody>
          <a:bodyPr>
            <a:spAutoFit/>
          </a:bodyPr>
          <a:lstStyle/>
          <a:p>
            <a:pPr marL="0" indent="0">
              <a:buNone/>
            </a:pPr>
            <a:r>
              <a:rPr lang="en-US" dirty="0">
                <a:latin typeface="Georgia" panose="02040502050405020303" pitchFamily="18" charset="0"/>
              </a:rPr>
              <a:t>How should you think?</a:t>
            </a:r>
          </a:p>
          <a:p>
            <a:r>
              <a:rPr lang="en-US" dirty="0">
                <a:latin typeface="Georgia" panose="02040502050405020303" pitchFamily="18" charset="0"/>
              </a:rPr>
              <a:t>Make it as easy as possible to use by other programmers.</a:t>
            </a:r>
          </a:p>
          <a:p>
            <a:pPr marL="0" indent="0">
              <a:buNone/>
            </a:pPr>
            <a:endParaRPr lang="en-US" dirty="0"/>
          </a:p>
          <a:p>
            <a:pPr marL="0" indent="0">
              <a:buNone/>
            </a:pPr>
            <a:r>
              <a:rPr lang="en-US" dirty="0">
                <a:latin typeface="Georgia" panose="02040502050405020303" pitchFamily="18" charset="0"/>
              </a:rPr>
              <a:t>Facebook:</a:t>
            </a:r>
          </a:p>
          <a:p>
            <a:pPr lvl="1"/>
            <a:r>
              <a:rPr lang="en-US" dirty="0"/>
              <a:t>Always return 200 OK.</a:t>
            </a:r>
          </a:p>
          <a:p>
            <a:pPr lvl="1"/>
            <a:r>
              <a:rPr lang="en-US" dirty="0">
                <a:latin typeface="Courier New" panose="02070309020205020404" pitchFamily="49" charset="0"/>
                <a:cs typeface="Courier New" panose="02070309020205020404" pitchFamily="49" charset="0"/>
              </a:rPr>
              <a:t>GET /v2.7/{user-id}</a:t>
            </a:r>
          </a:p>
          <a:p>
            <a:pPr lvl="1"/>
            <a:r>
              <a:rPr lang="en-US" dirty="0">
                <a:latin typeface="Courier New" panose="02070309020205020404" pitchFamily="49" charset="0"/>
                <a:cs typeface="Courier New" panose="02070309020205020404" pitchFamily="49" charset="0"/>
              </a:rPr>
              <a:t>GET /v2.7/{post-id}</a:t>
            </a:r>
          </a:p>
          <a:p>
            <a:pPr lvl="1"/>
            <a:r>
              <a:rPr lang="en-US" dirty="0">
                <a:latin typeface="Courier New" panose="02070309020205020404" pitchFamily="49" charset="0"/>
                <a:cs typeface="Courier New" panose="02070309020205020404" pitchFamily="49" charset="0"/>
              </a:rPr>
              <a:t>GET /v2.7/{user-id}/friends</a:t>
            </a:r>
          </a:p>
          <a:p>
            <a:pPr lvl="1"/>
            <a:r>
              <a:rPr lang="en-US" dirty="0">
                <a:latin typeface="Courier New" panose="02070309020205020404" pitchFamily="49" charset="0"/>
                <a:cs typeface="Courier New" panose="02070309020205020404" pitchFamily="49" charset="0"/>
              </a:rPr>
              <a:t>GET /v2.7/{object-id}/likes</a:t>
            </a:r>
          </a:p>
        </p:txBody>
      </p:sp>
    </p:spTree>
    <p:extLst>
      <p:ext uri="{BB962C8B-B14F-4D97-AF65-F5344CB8AC3E}">
        <p14:creationId xmlns:p14="http://schemas.microsoft.com/office/powerpoint/2010/main" val="331555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Designing a REST api</a:t>
            </a:r>
          </a:p>
        </p:txBody>
      </p:sp>
      <p:sp>
        <p:nvSpPr>
          <p:cNvPr id="3" name="Content Placeholder 2"/>
          <p:cNvSpPr>
            <a:spLocks noGrp="1"/>
          </p:cNvSpPr>
          <p:nvPr>
            <p:ph idx="1"/>
          </p:nvPr>
        </p:nvSpPr>
        <p:spPr>
          <a:xfrm>
            <a:off x="838199" y="1690688"/>
            <a:ext cx="10844463" cy="3217804"/>
          </a:xfrm>
        </p:spPr>
        <p:txBody>
          <a:bodyPr wrap="square">
            <a:spAutoFit/>
          </a:bodyPr>
          <a:lstStyle/>
          <a:p>
            <a:pPr marL="0" indent="0">
              <a:buNone/>
            </a:pPr>
            <a:r>
              <a:rPr lang="en-US" dirty="0">
                <a:latin typeface="Georgia" panose="02040502050405020303" pitchFamily="18" charset="0"/>
              </a:rPr>
              <a:t>How should you think?</a:t>
            </a:r>
          </a:p>
          <a:p>
            <a:r>
              <a:rPr lang="en-US" dirty="0"/>
              <a:t>Make it as easy as possible to use by other programmers.</a:t>
            </a:r>
          </a:p>
          <a:p>
            <a:pPr marL="0" indent="0">
              <a:buNone/>
            </a:pPr>
            <a:endParaRPr lang="en-US" dirty="0"/>
          </a:p>
          <a:p>
            <a:pPr marL="0" indent="0">
              <a:buNone/>
            </a:pPr>
            <a:r>
              <a:rPr lang="en-US" dirty="0">
                <a:latin typeface="Georgia" panose="02040502050405020303" pitchFamily="18" charset="0"/>
              </a:rPr>
              <a:t>Twitter:</a:t>
            </a:r>
          </a:p>
          <a:p>
            <a:pPr lvl="1"/>
            <a:r>
              <a:rPr lang="en-US" dirty="0"/>
              <a:t>Only use GET and POST.</a:t>
            </a:r>
          </a:p>
          <a:p>
            <a:pPr lvl="1"/>
            <a:r>
              <a:rPr lang="en-US" dirty="0">
                <a:latin typeface="Courier New" panose="02070309020205020404" pitchFamily="49" charset="0"/>
                <a:cs typeface="Courier New" panose="02070309020205020404" pitchFamily="49" charset="0"/>
              </a:rPr>
              <a:t>GET  /1.1/users/</a:t>
            </a:r>
            <a:r>
              <a:rPr lang="en-US" dirty="0" err="1">
                <a:latin typeface="Courier New" panose="02070309020205020404" pitchFamily="49" charset="0"/>
                <a:cs typeface="Courier New" panose="02070309020205020404" pitchFamily="49" charset="0"/>
              </a:rPr>
              <a:t>show.json?user_id</a:t>
            </a:r>
            <a:r>
              <a:rPr lang="en-US" dirty="0">
                <a:latin typeface="Courier New" panose="02070309020205020404" pitchFamily="49" charset="0"/>
                <a:cs typeface="Courier New" panose="02070309020205020404" pitchFamily="49" charset="0"/>
              </a:rPr>
              <a:t>=2244994945</a:t>
            </a:r>
          </a:p>
          <a:p>
            <a:pPr lvl="1"/>
            <a:r>
              <a:rPr lang="en-US" dirty="0">
                <a:latin typeface="Courier New" panose="02070309020205020404" pitchFamily="49" charset="0"/>
                <a:cs typeface="Courier New" panose="02070309020205020404" pitchFamily="49" charset="0"/>
              </a:rPr>
              <a:t>POST /1.1/favorites/</a:t>
            </a:r>
            <a:r>
              <a:rPr lang="en-US" dirty="0" err="1">
                <a:latin typeface="Courier New" panose="02070309020205020404" pitchFamily="49" charset="0"/>
                <a:cs typeface="Courier New" panose="02070309020205020404" pitchFamily="49" charset="0"/>
              </a:rPr>
              <a:t>destroy.json?id</a:t>
            </a:r>
            <a:r>
              <a:rPr lang="en-US" dirty="0">
                <a:latin typeface="Courier New" panose="02070309020205020404" pitchFamily="49" charset="0"/>
                <a:cs typeface="Courier New" panose="02070309020205020404" pitchFamily="49" charset="0"/>
              </a:rPr>
              <a:t>=243138128959913986</a:t>
            </a:r>
          </a:p>
        </p:txBody>
      </p:sp>
    </p:spTree>
    <p:extLst>
      <p:ext uri="{BB962C8B-B14F-4D97-AF65-F5344CB8AC3E}">
        <p14:creationId xmlns:p14="http://schemas.microsoft.com/office/powerpoint/2010/main" val="143811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web applications</a:t>
            </a:r>
          </a:p>
        </p:txBody>
      </p:sp>
      <p:grpSp>
        <p:nvGrpSpPr>
          <p:cNvPr id="25" name="Group 24">
            <a:extLst>
              <a:ext uri="{FF2B5EF4-FFF2-40B4-BE49-F238E27FC236}">
                <a16:creationId xmlns:a16="http://schemas.microsoft.com/office/drawing/2014/main" id="{9BF87CDC-B486-494A-ACC8-03C89E88152F}"/>
              </a:ext>
            </a:extLst>
          </p:cNvPr>
          <p:cNvGrpSpPr/>
          <p:nvPr/>
        </p:nvGrpSpPr>
        <p:grpSpPr>
          <a:xfrm>
            <a:off x="1573696" y="1066393"/>
            <a:ext cx="2236304" cy="2209800"/>
            <a:chOff x="2345635" y="1690688"/>
            <a:chExt cx="2236304" cy="2209800"/>
          </a:xfrm>
        </p:grpSpPr>
        <p:sp>
          <p:nvSpPr>
            <p:cNvPr id="24" name="Rectangle 23">
              <a:extLst>
                <a:ext uri="{FF2B5EF4-FFF2-40B4-BE49-F238E27FC236}">
                  <a16:creationId xmlns:a16="http://schemas.microsoft.com/office/drawing/2014/main" id="{7B000BC2-1E72-4DDF-94BB-7BB2323904BB}"/>
                </a:ext>
              </a:extLst>
            </p:cNvPr>
            <p:cNvSpPr/>
            <p:nvPr/>
          </p:nvSpPr>
          <p:spPr>
            <a:xfrm>
              <a:off x="3220278" y="2208832"/>
              <a:ext cx="1242391" cy="9005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aphic 18" descr="Computer">
              <a:extLst>
                <a:ext uri="{FF2B5EF4-FFF2-40B4-BE49-F238E27FC236}">
                  <a16:creationId xmlns:a16="http://schemas.microsoft.com/office/drawing/2014/main" id="{DD596ADE-C525-4BE7-8CF5-60ECD26C9AC6}"/>
                </a:ext>
              </a:extLst>
            </p:cNvPr>
            <p:cNvGrpSpPr/>
            <p:nvPr/>
          </p:nvGrpSpPr>
          <p:grpSpPr>
            <a:xfrm flipH="1">
              <a:off x="2345635" y="1690688"/>
              <a:ext cx="2236304" cy="2209800"/>
              <a:chOff x="3429000" y="2173356"/>
              <a:chExt cx="2209800" cy="2209800"/>
            </a:xfrm>
          </p:grpSpPr>
          <p:sp>
            <p:nvSpPr>
              <p:cNvPr id="21" name="Freeform: Shape 20">
                <a:extLst>
                  <a:ext uri="{FF2B5EF4-FFF2-40B4-BE49-F238E27FC236}">
                    <a16:creationId xmlns:a16="http://schemas.microsoft.com/office/drawing/2014/main" id="{1EB6B1B1-BF8C-4B99-B409-0F3224D6A70E}"/>
                  </a:ext>
                </a:extLst>
              </p:cNvPr>
              <p:cNvSpPr/>
              <p:nvPr/>
            </p:nvSpPr>
            <p:spPr>
              <a:xfrm>
                <a:off x="3433316" y="2592010"/>
                <a:ext cx="1450181" cy="1358106"/>
              </a:xfrm>
              <a:custGeom>
                <a:avLst/>
                <a:gdLst>
                  <a:gd name="connsiteX0" fmla="*/ 1284734 w 1450181"/>
                  <a:gd name="connsiteY0" fmla="*/ 916434 h 1358106"/>
                  <a:gd name="connsiteX1" fmla="*/ 179834 w 1450181"/>
                  <a:gd name="connsiteY1" fmla="*/ 916434 h 1358106"/>
                  <a:gd name="connsiteX2" fmla="*/ 179834 w 1450181"/>
                  <a:gd name="connsiteY2" fmla="*/ 179834 h 1358106"/>
                  <a:gd name="connsiteX3" fmla="*/ 1284734 w 1450181"/>
                  <a:gd name="connsiteY3" fmla="*/ 179834 h 1358106"/>
                  <a:gd name="connsiteX4" fmla="*/ 1284734 w 1450181"/>
                  <a:gd name="connsiteY4" fmla="*/ 916434 h 1358106"/>
                  <a:gd name="connsiteX5" fmla="*/ 1330772 w 1450181"/>
                  <a:gd name="connsiteY5" fmla="*/ 41721 h 1358106"/>
                  <a:gd name="connsiteX6" fmla="*/ 133796 w 1450181"/>
                  <a:gd name="connsiteY6" fmla="*/ 41721 h 1358106"/>
                  <a:gd name="connsiteX7" fmla="*/ 41721 w 1450181"/>
                  <a:gd name="connsiteY7" fmla="*/ 133796 h 1358106"/>
                  <a:gd name="connsiteX8" fmla="*/ 41721 w 1450181"/>
                  <a:gd name="connsiteY8" fmla="*/ 962472 h 1358106"/>
                  <a:gd name="connsiteX9" fmla="*/ 133796 w 1450181"/>
                  <a:gd name="connsiteY9" fmla="*/ 1054547 h 1358106"/>
                  <a:gd name="connsiteX10" fmla="*/ 594172 w 1450181"/>
                  <a:gd name="connsiteY10" fmla="*/ 1054547 h 1358106"/>
                  <a:gd name="connsiteX11" fmla="*/ 594172 w 1450181"/>
                  <a:gd name="connsiteY11" fmla="*/ 1192659 h 1358106"/>
                  <a:gd name="connsiteX12" fmla="*/ 387003 w 1450181"/>
                  <a:gd name="connsiteY12" fmla="*/ 1192659 h 1358106"/>
                  <a:gd name="connsiteX13" fmla="*/ 387003 w 1450181"/>
                  <a:gd name="connsiteY13" fmla="*/ 1330772 h 1358106"/>
                  <a:gd name="connsiteX14" fmla="*/ 1077565 w 1450181"/>
                  <a:gd name="connsiteY14" fmla="*/ 1330772 h 1358106"/>
                  <a:gd name="connsiteX15" fmla="*/ 1077565 w 1450181"/>
                  <a:gd name="connsiteY15" fmla="*/ 1192659 h 1358106"/>
                  <a:gd name="connsiteX16" fmla="*/ 870397 w 1450181"/>
                  <a:gd name="connsiteY16" fmla="*/ 1192659 h 1358106"/>
                  <a:gd name="connsiteX17" fmla="*/ 870397 w 1450181"/>
                  <a:gd name="connsiteY17" fmla="*/ 1054547 h 1358106"/>
                  <a:gd name="connsiteX18" fmla="*/ 1330772 w 1450181"/>
                  <a:gd name="connsiteY18" fmla="*/ 1054547 h 1358106"/>
                  <a:gd name="connsiteX19" fmla="*/ 1422847 w 1450181"/>
                  <a:gd name="connsiteY19" fmla="*/ 962472 h 1358106"/>
                  <a:gd name="connsiteX20" fmla="*/ 1422847 w 1450181"/>
                  <a:gd name="connsiteY20" fmla="*/ 133796 h 1358106"/>
                  <a:gd name="connsiteX21" fmla="*/ 1330772 w 1450181"/>
                  <a:gd name="connsiteY21" fmla="*/ 41721 h 1358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450181" h="1358106">
                    <a:moveTo>
                      <a:pt x="1284734" y="916434"/>
                    </a:moveTo>
                    <a:lnTo>
                      <a:pt x="179834" y="916434"/>
                    </a:lnTo>
                    <a:lnTo>
                      <a:pt x="179834" y="179834"/>
                    </a:lnTo>
                    <a:lnTo>
                      <a:pt x="1284734" y="179834"/>
                    </a:lnTo>
                    <a:lnTo>
                      <a:pt x="1284734" y="916434"/>
                    </a:lnTo>
                    <a:close/>
                    <a:moveTo>
                      <a:pt x="1330772" y="41721"/>
                    </a:moveTo>
                    <a:lnTo>
                      <a:pt x="133796" y="41721"/>
                    </a:lnTo>
                    <a:cubicBezTo>
                      <a:pt x="83155" y="41721"/>
                      <a:pt x="41721" y="83155"/>
                      <a:pt x="41721" y="133796"/>
                    </a:cubicBezTo>
                    <a:lnTo>
                      <a:pt x="41721" y="962472"/>
                    </a:lnTo>
                    <a:cubicBezTo>
                      <a:pt x="41721" y="1013113"/>
                      <a:pt x="83155" y="1054547"/>
                      <a:pt x="133796" y="1054547"/>
                    </a:cubicBezTo>
                    <a:lnTo>
                      <a:pt x="594172" y="1054547"/>
                    </a:lnTo>
                    <a:lnTo>
                      <a:pt x="594172" y="1192659"/>
                    </a:lnTo>
                    <a:lnTo>
                      <a:pt x="387003" y="1192659"/>
                    </a:lnTo>
                    <a:lnTo>
                      <a:pt x="387003" y="1330772"/>
                    </a:lnTo>
                    <a:lnTo>
                      <a:pt x="1077565" y="1330772"/>
                    </a:lnTo>
                    <a:lnTo>
                      <a:pt x="1077565" y="1192659"/>
                    </a:lnTo>
                    <a:lnTo>
                      <a:pt x="870397" y="1192659"/>
                    </a:lnTo>
                    <a:lnTo>
                      <a:pt x="870397" y="1054547"/>
                    </a:lnTo>
                    <a:lnTo>
                      <a:pt x="1330772" y="1054547"/>
                    </a:lnTo>
                    <a:cubicBezTo>
                      <a:pt x="1381413" y="1054547"/>
                      <a:pt x="1422847" y="1013113"/>
                      <a:pt x="1422847" y="962472"/>
                    </a:cubicBezTo>
                    <a:lnTo>
                      <a:pt x="1422847" y="133796"/>
                    </a:lnTo>
                    <a:cubicBezTo>
                      <a:pt x="1422847" y="83155"/>
                      <a:pt x="1381413" y="41721"/>
                      <a:pt x="1330772" y="41721"/>
                    </a:cubicBezTo>
                    <a:close/>
                  </a:path>
                </a:pathLst>
              </a:custGeom>
              <a:ln/>
            </p:spPr>
            <p:style>
              <a:lnRef idx="3">
                <a:schemeClr val="lt1"/>
              </a:lnRef>
              <a:fillRef idx="1">
                <a:schemeClr val="accent4"/>
              </a:fillRef>
              <a:effectRef idx="1">
                <a:schemeClr val="accent4"/>
              </a:effectRef>
              <a:fontRef idx="minor">
                <a:schemeClr val="lt1"/>
              </a:fontRef>
            </p:style>
            <p:txBody>
              <a:bodyPr rtlCol="0" anchor="ctr"/>
              <a:lstStyle/>
              <a:p>
                <a:endParaRPr lang="en-US"/>
              </a:p>
            </p:txBody>
          </p:sp>
          <p:sp>
            <p:nvSpPr>
              <p:cNvPr id="22" name="Freeform: Shape 21">
                <a:extLst>
                  <a:ext uri="{FF2B5EF4-FFF2-40B4-BE49-F238E27FC236}">
                    <a16:creationId xmlns:a16="http://schemas.microsoft.com/office/drawing/2014/main" id="{32A575B7-7B1B-49E9-A0DA-E7ABD74AA4D7}"/>
                  </a:ext>
                </a:extLst>
              </p:cNvPr>
              <p:cNvSpPr/>
              <p:nvPr/>
            </p:nvSpPr>
            <p:spPr>
              <a:xfrm>
                <a:off x="4906516" y="2592010"/>
                <a:ext cx="713581" cy="1358106"/>
              </a:xfrm>
              <a:custGeom>
                <a:avLst/>
                <a:gdLst>
                  <a:gd name="connsiteX0" fmla="*/ 594172 w 713581"/>
                  <a:gd name="connsiteY0" fmla="*/ 271909 h 1358106"/>
                  <a:gd name="connsiteX1" fmla="*/ 133796 w 713581"/>
                  <a:gd name="connsiteY1" fmla="*/ 271909 h 1358106"/>
                  <a:gd name="connsiteX2" fmla="*/ 133796 w 713581"/>
                  <a:gd name="connsiteY2" fmla="*/ 133796 h 1358106"/>
                  <a:gd name="connsiteX3" fmla="*/ 594172 w 713581"/>
                  <a:gd name="connsiteY3" fmla="*/ 133796 h 1358106"/>
                  <a:gd name="connsiteX4" fmla="*/ 594172 w 713581"/>
                  <a:gd name="connsiteY4" fmla="*/ 271909 h 1358106"/>
                  <a:gd name="connsiteX5" fmla="*/ 594172 w 713581"/>
                  <a:gd name="connsiteY5" fmla="*/ 502097 h 1358106"/>
                  <a:gd name="connsiteX6" fmla="*/ 133796 w 713581"/>
                  <a:gd name="connsiteY6" fmla="*/ 502097 h 1358106"/>
                  <a:gd name="connsiteX7" fmla="*/ 133796 w 713581"/>
                  <a:gd name="connsiteY7" fmla="*/ 363984 h 1358106"/>
                  <a:gd name="connsiteX8" fmla="*/ 594172 w 713581"/>
                  <a:gd name="connsiteY8" fmla="*/ 363984 h 1358106"/>
                  <a:gd name="connsiteX9" fmla="*/ 594172 w 713581"/>
                  <a:gd name="connsiteY9" fmla="*/ 502097 h 1358106"/>
                  <a:gd name="connsiteX10" fmla="*/ 363984 w 713581"/>
                  <a:gd name="connsiteY10" fmla="*/ 1192659 h 1358106"/>
                  <a:gd name="connsiteX11" fmla="*/ 294928 w 713581"/>
                  <a:gd name="connsiteY11" fmla="*/ 1123603 h 1358106"/>
                  <a:gd name="connsiteX12" fmla="*/ 363984 w 713581"/>
                  <a:gd name="connsiteY12" fmla="*/ 1054547 h 1358106"/>
                  <a:gd name="connsiteX13" fmla="*/ 433040 w 713581"/>
                  <a:gd name="connsiteY13" fmla="*/ 1123603 h 1358106"/>
                  <a:gd name="connsiteX14" fmla="*/ 363984 w 713581"/>
                  <a:gd name="connsiteY14" fmla="*/ 1192659 h 1358106"/>
                  <a:gd name="connsiteX15" fmla="*/ 594172 w 713581"/>
                  <a:gd name="connsiteY15" fmla="*/ 41721 h 1358106"/>
                  <a:gd name="connsiteX16" fmla="*/ 133796 w 713581"/>
                  <a:gd name="connsiteY16" fmla="*/ 41721 h 1358106"/>
                  <a:gd name="connsiteX17" fmla="*/ 41721 w 713581"/>
                  <a:gd name="connsiteY17" fmla="*/ 133796 h 1358106"/>
                  <a:gd name="connsiteX18" fmla="*/ 41721 w 713581"/>
                  <a:gd name="connsiteY18" fmla="*/ 1238697 h 1358106"/>
                  <a:gd name="connsiteX19" fmla="*/ 133796 w 713581"/>
                  <a:gd name="connsiteY19" fmla="*/ 1330772 h 1358106"/>
                  <a:gd name="connsiteX20" fmla="*/ 594172 w 713581"/>
                  <a:gd name="connsiteY20" fmla="*/ 1330772 h 1358106"/>
                  <a:gd name="connsiteX21" fmla="*/ 686247 w 713581"/>
                  <a:gd name="connsiteY21" fmla="*/ 1238697 h 1358106"/>
                  <a:gd name="connsiteX22" fmla="*/ 686247 w 713581"/>
                  <a:gd name="connsiteY22" fmla="*/ 133796 h 1358106"/>
                  <a:gd name="connsiteX23" fmla="*/ 594172 w 713581"/>
                  <a:gd name="connsiteY23" fmla="*/ 41721 h 1358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3581" h="1358106">
                    <a:moveTo>
                      <a:pt x="594172" y="271909"/>
                    </a:moveTo>
                    <a:lnTo>
                      <a:pt x="133796" y="271909"/>
                    </a:lnTo>
                    <a:lnTo>
                      <a:pt x="133796" y="133796"/>
                    </a:lnTo>
                    <a:lnTo>
                      <a:pt x="594172" y="133796"/>
                    </a:lnTo>
                    <a:lnTo>
                      <a:pt x="594172" y="271909"/>
                    </a:lnTo>
                    <a:close/>
                    <a:moveTo>
                      <a:pt x="594172" y="502097"/>
                    </a:moveTo>
                    <a:lnTo>
                      <a:pt x="133796" y="502097"/>
                    </a:lnTo>
                    <a:lnTo>
                      <a:pt x="133796" y="363984"/>
                    </a:lnTo>
                    <a:lnTo>
                      <a:pt x="594172" y="363984"/>
                    </a:lnTo>
                    <a:lnTo>
                      <a:pt x="594172" y="502097"/>
                    </a:lnTo>
                    <a:close/>
                    <a:moveTo>
                      <a:pt x="363984" y="1192659"/>
                    </a:moveTo>
                    <a:cubicBezTo>
                      <a:pt x="324852" y="1192659"/>
                      <a:pt x="294928" y="1162735"/>
                      <a:pt x="294928" y="1123603"/>
                    </a:cubicBezTo>
                    <a:cubicBezTo>
                      <a:pt x="294928" y="1084471"/>
                      <a:pt x="324852" y="1054547"/>
                      <a:pt x="363984" y="1054547"/>
                    </a:cubicBezTo>
                    <a:cubicBezTo>
                      <a:pt x="403116" y="1054547"/>
                      <a:pt x="433040" y="1084471"/>
                      <a:pt x="433040" y="1123603"/>
                    </a:cubicBezTo>
                    <a:cubicBezTo>
                      <a:pt x="433040" y="1162735"/>
                      <a:pt x="403116" y="1192659"/>
                      <a:pt x="363984" y="1192659"/>
                    </a:cubicBezTo>
                    <a:close/>
                    <a:moveTo>
                      <a:pt x="594172" y="41721"/>
                    </a:moveTo>
                    <a:lnTo>
                      <a:pt x="133796" y="41721"/>
                    </a:lnTo>
                    <a:cubicBezTo>
                      <a:pt x="83155" y="41721"/>
                      <a:pt x="41721" y="83155"/>
                      <a:pt x="41721" y="133796"/>
                    </a:cubicBezTo>
                    <a:lnTo>
                      <a:pt x="41721" y="1238697"/>
                    </a:lnTo>
                    <a:cubicBezTo>
                      <a:pt x="41721" y="1289338"/>
                      <a:pt x="83155" y="1330772"/>
                      <a:pt x="133796" y="1330772"/>
                    </a:cubicBezTo>
                    <a:lnTo>
                      <a:pt x="594172" y="1330772"/>
                    </a:lnTo>
                    <a:cubicBezTo>
                      <a:pt x="644813" y="1330772"/>
                      <a:pt x="686247" y="1289338"/>
                      <a:pt x="686247" y="1238697"/>
                    </a:cubicBezTo>
                    <a:lnTo>
                      <a:pt x="686247" y="133796"/>
                    </a:lnTo>
                    <a:cubicBezTo>
                      <a:pt x="686247" y="83155"/>
                      <a:pt x="644813" y="41721"/>
                      <a:pt x="594172" y="41721"/>
                    </a:cubicBezTo>
                    <a:close/>
                  </a:path>
                </a:pathLst>
              </a:custGeom>
              <a:ln/>
            </p:spPr>
            <p:style>
              <a:lnRef idx="3">
                <a:schemeClr val="lt1"/>
              </a:lnRef>
              <a:fillRef idx="1">
                <a:schemeClr val="accent4"/>
              </a:fillRef>
              <a:effectRef idx="1">
                <a:schemeClr val="accent4"/>
              </a:effectRef>
              <a:fontRef idx="minor">
                <a:schemeClr val="lt1"/>
              </a:fontRef>
            </p:style>
            <p:txBody>
              <a:bodyPr rtlCol="0" anchor="ctr"/>
              <a:lstStyle/>
              <a:p>
                <a:endParaRPr lang="en-US"/>
              </a:p>
            </p:txBody>
          </p:sp>
        </p:grpSp>
      </p:grpSp>
      <p:sp>
        <p:nvSpPr>
          <p:cNvPr id="23" name="Freeform: Shape 22">
            <a:extLst>
              <a:ext uri="{FF2B5EF4-FFF2-40B4-BE49-F238E27FC236}">
                <a16:creationId xmlns:a16="http://schemas.microsoft.com/office/drawing/2014/main" id="{BF0DE6EF-2B6F-4E87-A8E2-4D4509AC531A}"/>
              </a:ext>
            </a:extLst>
          </p:cNvPr>
          <p:cNvSpPr/>
          <p:nvPr/>
        </p:nvSpPr>
        <p:spPr>
          <a:xfrm flipH="1">
            <a:off x="7918277" y="1584537"/>
            <a:ext cx="722140" cy="1358106"/>
          </a:xfrm>
          <a:custGeom>
            <a:avLst/>
            <a:gdLst>
              <a:gd name="connsiteX0" fmla="*/ 594172 w 713581"/>
              <a:gd name="connsiteY0" fmla="*/ 271909 h 1358106"/>
              <a:gd name="connsiteX1" fmla="*/ 133796 w 713581"/>
              <a:gd name="connsiteY1" fmla="*/ 271909 h 1358106"/>
              <a:gd name="connsiteX2" fmla="*/ 133796 w 713581"/>
              <a:gd name="connsiteY2" fmla="*/ 133796 h 1358106"/>
              <a:gd name="connsiteX3" fmla="*/ 594172 w 713581"/>
              <a:gd name="connsiteY3" fmla="*/ 133796 h 1358106"/>
              <a:gd name="connsiteX4" fmla="*/ 594172 w 713581"/>
              <a:gd name="connsiteY4" fmla="*/ 271909 h 1358106"/>
              <a:gd name="connsiteX5" fmla="*/ 594172 w 713581"/>
              <a:gd name="connsiteY5" fmla="*/ 502097 h 1358106"/>
              <a:gd name="connsiteX6" fmla="*/ 133796 w 713581"/>
              <a:gd name="connsiteY6" fmla="*/ 502097 h 1358106"/>
              <a:gd name="connsiteX7" fmla="*/ 133796 w 713581"/>
              <a:gd name="connsiteY7" fmla="*/ 363984 h 1358106"/>
              <a:gd name="connsiteX8" fmla="*/ 594172 w 713581"/>
              <a:gd name="connsiteY8" fmla="*/ 363984 h 1358106"/>
              <a:gd name="connsiteX9" fmla="*/ 594172 w 713581"/>
              <a:gd name="connsiteY9" fmla="*/ 502097 h 1358106"/>
              <a:gd name="connsiteX10" fmla="*/ 363984 w 713581"/>
              <a:gd name="connsiteY10" fmla="*/ 1192659 h 1358106"/>
              <a:gd name="connsiteX11" fmla="*/ 294928 w 713581"/>
              <a:gd name="connsiteY11" fmla="*/ 1123603 h 1358106"/>
              <a:gd name="connsiteX12" fmla="*/ 363984 w 713581"/>
              <a:gd name="connsiteY12" fmla="*/ 1054547 h 1358106"/>
              <a:gd name="connsiteX13" fmla="*/ 433040 w 713581"/>
              <a:gd name="connsiteY13" fmla="*/ 1123603 h 1358106"/>
              <a:gd name="connsiteX14" fmla="*/ 363984 w 713581"/>
              <a:gd name="connsiteY14" fmla="*/ 1192659 h 1358106"/>
              <a:gd name="connsiteX15" fmla="*/ 594172 w 713581"/>
              <a:gd name="connsiteY15" fmla="*/ 41721 h 1358106"/>
              <a:gd name="connsiteX16" fmla="*/ 133796 w 713581"/>
              <a:gd name="connsiteY16" fmla="*/ 41721 h 1358106"/>
              <a:gd name="connsiteX17" fmla="*/ 41721 w 713581"/>
              <a:gd name="connsiteY17" fmla="*/ 133796 h 1358106"/>
              <a:gd name="connsiteX18" fmla="*/ 41721 w 713581"/>
              <a:gd name="connsiteY18" fmla="*/ 1238697 h 1358106"/>
              <a:gd name="connsiteX19" fmla="*/ 133796 w 713581"/>
              <a:gd name="connsiteY19" fmla="*/ 1330772 h 1358106"/>
              <a:gd name="connsiteX20" fmla="*/ 594172 w 713581"/>
              <a:gd name="connsiteY20" fmla="*/ 1330772 h 1358106"/>
              <a:gd name="connsiteX21" fmla="*/ 686247 w 713581"/>
              <a:gd name="connsiteY21" fmla="*/ 1238697 h 1358106"/>
              <a:gd name="connsiteX22" fmla="*/ 686247 w 713581"/>
              <a:gd name="connsiteY22" fmla="*/ 133796 h 1358106"/>
              <a:gd name="connsiteX23" fmla="*/ 594172 w 713581"/>
              <a:gd name="connsiteY23" fmla="*/ 41721 h 1358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3581" h="1358106">
                <a:moveTo>
                  <a:pt x="594172" y="271909"/>
                </a:moveTo>
                <a:lnTo>
                  <a:pt x="133796" y="271909"/>
                </a:lnTo>
                <a:lnTo>
                  <a:pt x="133796" y="133796"/>
                </a:lnTo>
                <a:lnTo>
                  <a:pt x="594172" y="133796"/>
                </a:lnTo>
                <a:lnTo>
                  <a:pt x="594172" y="271909"/>
                </a:lnTo>
                <a:close/>
                <a:moveTo>
                  <a:pt x="594172" y="502097"/>
                </a:moveTo>
                <a:lnTo>
                  <a:pt x="133796" y="502097"/>
                </a:lnTo>
                <a:lnTo>
                  <a:pt x="133796" y="363984"/>
                </a:lnTo>
                <a:lnTo>
                  <a:pt x="594172" y="363984"/>
                </a:lnTo>
                <a:lnTo>
                  <a:pt x="594172" y="502097"/>
                </a:lnTo>
                <a:close/>
                <a:moveTo>
                  <a:pt x="363984" y="1192659"/>
                </a:moveTo>
                <a:cubicBezTo>
                  <a:pt x="324852" y="1192659"/>
                  <a:pt x="294928" y="1162735"/>
                  <a:pt x="294928" y="1123603"/>
                </a:cubicBezTo>
                <a:cubicBezTo>
                  <a:pt x="294928" y="1084471"/>
                  <a:pt x="324852" y="1054547"/>
                  <a:pt x="363984" y="1054547"/>
                </a:cubicBezTo>
                <a:cubicBezTo>
                  <a:pt x="403116" y="1054547"/>
                  <a:pt x="433040" y="1084471"/>
                  <a:pt x="433040" y="1123603"/>
                </a:cubicBezTo>
                <a:cubicBezTo>
                  <a:pt x="433040" y="1162735"/>
                  <a:pt x="403116" y="1192659"/>
                  <a:pt x="363984" y="1192659"/>
                </a:cubicBezTo>
                <a:close/>
                <a:moveTo>
                  <a:pt x="594172" y="41721"/>
                </a:moveTo>
                <a:lnTo>
                  <a:pt x="133796" y="41721"/>
                </a:lnTo>
                <a:cubicBezTo>
                  <a:pt x="83155" y="41721"/>
                  <a:pt x="41721" y="83155"/>
                  <a:pt x="41721" y="133796"/>
                </a:cubicBezTo>
                <a:lnTo>
                  <a:pt x="41721" y="1238697"/>
                </a:lnTo>
                <a:cubicBezTo>
                  <a:pt x="41721" y="1289338"/>
                  <a:pt x="83155" y="1330772"/>
                  <a:pt x="133796" y="1330772"/>
                </a:cubicBezTo>
                <a:lnTo>
                  <a:pt x="594172" y="1330772"/>
                </a:lnTo>
                <a:cubicBezTo>
                  <a:pt x="644813" y="1330772"/>
                  <a:pt x="686247" y="1289338"/>
                  <a:pt x="686247" y="1238697"/>
                </a:cubicBezTo>
                <a:lnTo>
                  <a:pt x="686247" y="133796"/>
                </a:lnTo>
                <a:cubicBezTo>
                  <a:pt x="686247" y="83155"/>
                  <a:pt x="644813" y="41721"/>
                  <a:pt x="594172" y="41721"/>
                </a:cubicBezTo>
                <a:close/>
              </a:path>
            </a:pathLst>
          </a:custGeom>
          <a:ln/>
        </p:spPr>
        <p:style>
          <a:lnRef idx="3">
            <a:schemeClr val="lt1"/>
          </a:lnRef>
          <a:fillRef idx="1">
            <a:schemeClr val="accent4"/>
          </a:fillRef>
          <a:effectRef idx="1">
            <a:schemeClr val="accent4"/>
          </a:effectRef>
          <a:fontRef idx="minor">
            <a:schemeClr val="lt1"/>
          </a:fontRef>
        </p:style>
        <p:txBody>
          <a:bodyPr rtlCol="0" anchor="ctr"/>
          <a:lstStyle/>
          <a:p>
            <a:endParaRPr lang="en-US"/>
          </a:p>
        </p:txBody>
      </p:sp>
      <p:sp>
        <p:nvSpPr>
          <p:cNvPr id="31" name="TextBox 30">
            <a:extLst>
              <a:ext uri="{FF2B5EF4-FFF2-40B4-BE49-F238E27FC236}">
                <a16:creationId xmlns:a16="http://schemas.microsoft.com/office/drawing/2014/main" id="{05102172-D590-495D-A047-AD976D031D77}"/>
              </a:ext>
            </a:extLst>
          </p:cNvPr>
          <p:cNvSpPr txBox="1"/>
          <p:nvPr/>
        </p:nvSpPr>
        <p:spPr>
          <a:xfrm>
            <a:off x="1592622" y="2910100"/>
            <a:ext cx="2213007" cy="369332"/>
          </a:xfrm>
          <a:prstGeom prst="rect">
            <a:avLst/>
          </a:prstGeom>
          <a:noFill/>
        </p:spPr>
        <p:txBody>
          <a:bodyPr wrap="square" rtlCol="0">
            <a:spAutoFit/>
          </a:bodyPr>
          <a:lstStyle/>
          <a:p>
            <a:pPr algn="ctr"/>
            <a:r>
              <a:rPr lang="en-US" dirty="0">
                <a:solidFill>
                  <a:schemeClr val="bg1"/>
                </a:solidFill>
              </a:rPr>
              <a:t>Client</a:t>
            </a:r>
          </a:p>
        </p:txBody>
      </p:sp>
      <p:sp>
        <p:nvSpPr>
          <p:cNvPr id="32" name="TextBox 31">
            <a:extLst>
              <a:ext uri="{FF2B5EF4-FFF2-40B4-BE49-F238E27FC236}">
                <a16:creationId xmlns:a16="http://schemas.microsoft.com/office/drawing/2014/main" id="{3B15DDBD-CEE4-4C4A-BB23-C215BDB753BC}"/>
              </a:ext>
            </a:extLst>
          </p:cNvPr>
          <p:cNvSpPr txBox="1"/>
          <p:nvPr/>
        </p:nvSpPr>
        <p:spPr>
          <a:xfrm>
            <a:off x="7845392" y="2910100"/>
            <a:ext cx="867910" cy="369332"/>
          </a:xfrm>
          <a:prstGeom prst="rect">
            <a:avLst/>
          </a:prstGeom>
          <a:noFill/>
        </p:spPr>
        <p:txBody>
          <a:bodyPr wrap="square" rtlCol="0">
            <a:spAutoFit/>
          </a:bodyPr>
          <a:lstStyle/>
          <a:p>
            <a:pPr algn="ctr"/>
            <a:r>
              <a:rPr lang="en-US" dirty="0">
                <a:solidFill>
                  <a:schemeClr val="bg1"/>
                </a:solidFill>
              </a:rPr>
              <a:t>Server</a:t>
            </a:r>
          </a:p>
        </p:txBody>
      </p:sp>
      <p:cxnSp>
        <p:nvCxnSpPr>
          <p:cNvPr id="36" name="Straight Connector 35">
            <a:extLst>
              <a:ext uri="{FF2B5EF4-FFF2-40B4-BE49-F238E27FC236}">
                <a16:creationId xmlns:a16="http://schemas.microsoft.com/office/drawing/2014/main" id="{A2337B0C-DC15-41C2-B2C2-40B9FEC6D3CC}"/>
              </a:ext>
            </a:extLst>
          </p:cNvPr>
          <p:cNvCxnSpPr>
            <a:stCxn id="31" idx="2"/>
          </p:cNvCxnSpPr>
          <p:nvPr/>
        </p:nvCxnSpPr>
        <p:spPr>
          <a:xfrm>
            <a:off x="2699126" y="3279432"/>
            <a:ext cx="14257" cy="317106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D63B94F-3D1E-4DDD-B741-12146A70DFB5}"/>
              </a:ext>
            </a:extLst>
          </p:cNvPr>
          <p:cNvCxnSpPr/>
          <p:nvPr/>
        </p:nvCxnSpPr>
        <p:spPr>
          <a:xfrm>
            <a:off x="8265090" y="3279432"/>
            <a:ext cx="14257" cy="3171064"/>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E7CB7899-5BA1-495B-A7BF-B68C2A754A61}"/>
              </a:ext>
            </a:extLst>
          </p:cNvPr>
          <p:cNvCxnSpPr>
            <a:cxnSpLocks/>
          </p:cNvCxnSpPr>
          <p:nvPr/>
        </p:nvCxnSpPr>
        <p:spPr>
          <a:xfrm>
            <a:off x="2832653" y="3429000"/>
            <a:ext cx="5307495" cy="17890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Content Placeholder 2">
            <a:extLst>
              <a:ext uri="{FF2B5EF4-FFF2-40B4-BE49-F238E27FC236}">
                <a16:creationId xmlns:a16="http://schemas.microsoft.com/office/drawing/2014/main" id="{21D9C4FB-A5AB-4A1E-A337-B965DBF55054}"/>
              </a:ext>
            </a:extLst>
          </p:cNvPr>
          <p:cNvSpPr txBox="1">
            <a:spLocks/>
          </p:cNvSpPr>
          <p:nvPr/>
        </p:nvSpPr>
        <p:spPr>
          <a:xfrm>
            <a:off x="3373278" y="2806562"/>
            <a:ext cx="2662082"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GET</a:t>
            </a:r>
            <a:r>
              <a:rPr lang="en-US" sz="2000" dirty="0">
                <a:solidFill>
                  <a:schemeClr val="tx1"/>
                </a:solidFill>
              </a:rPr>
              <a:t> /the-resource</a:t>
            </a:r>
            <a:br>
              <a:rPr lang="en-US" sz="2000" dirty="0">
                <a:solidFill>
                  <a:schemeClr val="tx1"/>
                </a:solidFill>
              </a:rPr>
            </a:br>
            <a:r>
              <a:rPr lang="en-US" sz="2000" dirty="0">
                <a:solidFill>
                  <a:schemeClr val="tx1"/>
                </a:solidFill>
              </a:rPr>
              <a:t>...</a:t>
            </a:r>
          </a:p>
        </p:txBody>
      </p:sp>
      <p:cxnSp>
        <p:nvCxnSpPr>
          <p:cNvPr id="43" name="Straight Arrow Connector 42">
            <a:extLst>
              <a:ext uri="{FF2B5EF4-FFF2-40B4-BE49-F238E27FC236}">
                <a16:creationId xmlns:a16="http://schemas.microsoft.com/office/drawing/2014/main" id="{7B0D58F0-4A74-4F6B-8109-F0F2D0BB5343}"/>
              </a:ext>
            </a:extLst>
          </p:cNvPr>
          <p:cNvCxnSpPr>
            <a:cxnSpLocks/>
          </p:cNvCxnSpPr>
          <p:nvPr/>
        </p:nvCxnSpPr>
        <p:spPr>
          <a:xfrm flipH="1">
            <a:off x="2832654" y="3755950"/>
            <a:ext cx="5307494" cy="7941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Content Placeholder 2">
            <a:extLst>
              <a:ext uri="{FF2B5EF4-FFF2-40B4-BE49-F238E27FC236}">
                <a16:creationId xmlns:a16="http://schemas.microsoft.com/office/drawing/2014/main" id="{3374E6D5-48B6-4116-866A-D12E2184B7C2}"/>
              </a:ext>
            </a:extLst>
          </p:cNvPr>
          <p:cNvSpPr txBox="1">
            <a:spLocks/>
          </p:cNvSpPr>
          <p:nvPr/>
        </p:nvSpPr>
        <p:spPr>
          <a:xfrm>
            <a:off x="5470840" y="3785669"/>
            <a:ext cx="2801378" cy="77457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200</a:t>
            </a:r>
            <a:r>
              <a:rPr lang="en-US" sz="2000" dirty="0">
                <a:solidFill>
                  <a:schemeClr val="tx1"/>
                </a:solidFill>
              </a:rPr>
              <a:t> OK</a:t>
            </a:r>
          </a:p>
          <a:p>
            <a:pPr marL="0" indent="0">
              <a:buFont typeface="Arial" panose="020B0604020202020204" pitchFamily="34" charset="0"/>
              <a:buNone/>
            </a:pPr>
            <a:r>
              <a:rPr lang="en-US" sz="2000" dirty="0">
                <a:solidFill>
                  <a:schemeClr val="tx1"/>
                </a:solidFill>
              </a:rPr>
              <a:t>&lt;html&gt;Code...&lt;/html&gt;</a:t>
            </a:r>
          </a:p>
        </p:txBody>
      </p:sp>
      <p:cxnSp>
        <p:nvCxnSpPr>
          <p:cNvPr id="48" name="Straight Connector 47">
            <a:extLst>
              <a:ext uri="{FF2B5EF4-FFF2-40B4-BE49-F238E27FC236}">
                <a16:creationId xmlns:a16="http://schemas.microsoft.com/office/drawing/2014/main" id="{54F1E9C1-C4E0-4F7F-83FA-E48726584C94}"/>
              </a:ext>
            </a:extLst>
          </p:cNvPr>
          <p:cNvCxnSpPr/>
          <p:nvPr/>
        </p:nvCxnSpPr>
        <p:spPr>
          <a:xfrm>
            <a:off x="2604052" y="4005471"/>
            <a:ext cx="0" cy="770042"/>
          </a:xfrm>
          <a:prstGeom prst="line">
            <a:avLst/>
          </a:prstGeom>
          <a:ln w="19050"/>
        </p:spPr>
        <p:style>
          <a:lnRef idx="2">
            <a:schemeClr val="dk1"/>
          </a:lnRef>
          <a:fillRef idx="0">
            <a:schemeClr val="dk1"/>
          </a:fillRef>
          <a:effectRef idx="1">
            <a:schemeClr val="dk1"/>
          </a:effectRef>
          <a:fontRef idx="minor">
            <a:schemeClr val="tx1"/>
          </a:fontRef>
        </p:style>
      </p:cxnSp>
      <p:sp>
        <p:nvSpPr>
          <p:cNvPr id="49" name="Content Placeholder 2">
            <a:extLst>
              <a:ext uri="{FF2B5EF4-FFF2-40B4-BE49-F238E27FC236}">
                <a16:creationId xmlns:a16="http://schemas.microsoft.com/office/drawing/2014/main" id="{79D7172B-8C4F-4595-A8CA-73E1F847E623}"/>
              </a:ext>
            </a:extLst>
          </p:cNvPr>
          <p:cNvSpPr txBox="1">
            <a:spLocks/>
          </p:cNvSpPr>
          <p:nvPr/>
        </p:nvSpPr>
        <p:spPr>
          <a:xfrm>
            <a:off x="415657" y="3947728"/>
            <a:ext cx="2276340" cy="92333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rPr>
              <a:t>Displays the page, then user clicks</a:t>
            </a:r>
            <a:br>
              <a:rPr lang="en-US" sz="2000" dirty="0">
                <a:solidFill>
                  <a:schemeClr val="tx1"/>
                </a:solidFill>
              </a:rPr>
            </a:br>
            <a:r>
              <a:rPr lang="en-US" sz="2000" dirty="0">
                <a:solidFill>
                  <a:schemeClr val="tx1"/>
                </a:solidFill>
              </a:rPr>
              <a:t>on link.</a:t>
            </a:r>
          </a:p>
        </p:txBody>
      </p:sp>
      <p:cxnSp>
        <p:nvCxnSpPr>
          <p:cNvPr id="50" name="Straight Arrow Connector 49">
            <a:extLst>
              <a:ext uri="{FF2B5EF4-FFF2-40B4-BE49-F238E27FC236}">
                <a16:creationId xmlns:a16="http://schemas.microsoft.com/office/drawing/2014/main" id="{9234B9CA-4736-47EA-A2D9-2E4CD6D8EC98}"/>
              </a:ext>
            </a:extLst>
          </p:cNvPr>
          <p:cNvCxnSpPr>
            <a:cxnSpLocks/>
          </p:cNvCxnSpPr>
          <p:nvPr/>
        </p:nvCxnSpPr>
        <p:spPr>
          <a:xfrm>
            <a:off x="2895124" y="4928292"/>
            <a:ext cx="5307495" cy="17890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1" name="Content Placeholder 2">
            <a:extLst>
              <a:ext uri="{FF2B5EF4-FFF2-40B4-BE49-F238E27FC236}">
                <a16:creationId xmlns:a16="http://schemas.microsoft.com/office/drawing/2014/main" id="{A48FFEB0-4AF2-432A-853A-1B41E0C3AD95}"/>
              </a:ext>
            </a:extLst>
          </p:cNvPr>
          <p:cNvSpPr txBox="1">
            <a:spLocks/>
          </p:cNvSpPr>
          <p:nvPr/>
        </p:nvSpPr>
        <p:spPr>
          <a:xfrm>
            <a:off x="2787371" y="4314178"/>
            <a:ext cx="2897811"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GET</a:t>
            </a:r>
            <a:r>
              <a:rPr lang="en-US" sz="2000" dirty="0">
                <a:solidFill>
                  <a:schemeClr val="tx1"/>
                </a:solidFill>
              </a:rPr>
              <a:t> /another-resource</a:t>
            </a:r>
            <a:br>
              <a:rPr lang="en-US" sz="2000" dirty="0">
                <a:solidFill>
                  <a:schemeClr val="tx1"/>
                </a:solidFill>
              </a:rPr>
            </a:br>
            <a:r>
              <a:rPr lang="en-US" sz="2000" dirty="0">
                <a:solidFill>
                  <a:schemeClr val="tx1"/>
                </a:solidFill>
              </a:rPr>
              <a:t>...</a:t>
            </a:r>
          </a:p>
        </p:txBody>
      </p:sp>
      <p:cxnSp>
        <p:nvCxnSpPr>
          <p:cNvPr id="52" name="Straight Arrow Connector 51">
            <a:extLst>
              <a:ext uri="{FF2B5EF4-FFF2-40B4-BE49-F238E27FC236}">
                <a16:creationId xmlns:a16="http://schemas.microsoft.com/office/drawing/2014/main" id="{12333098-F3C9-461B-8C00-718CA57A586B}"/>
              </a:ext>
            </a:extLst>
          </p:cNvPr>
          <p:cNvCxnSpPr>
            <a:cxnSpLocks/>
          </p:cNvCxnSpPr>
          <p:nvPr/>
        </p:nvCxnSpPr>
        <p:spPr>
          <a:xfrm flipH="1">
            <a:off x="2878664" y="5287310"/>
            <a:ext cx="5307494" cy="7941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 name="Content Placeholder 2">
            <a:extLst>
              <a:ext uri="{FF2B5EF4-FFF2-40B4-BE49-F238E27FC236}">
                <a16:creationId xmlns:a16="http://schemas.microsoft.com/office/drawing/2014/main" id="{8C6D1499-45BA-40A9-B23B-B1BF55F99977}"/>
              </a:ext>
            </a:extLst>
          </p:cNvPr>
          <p:cNvSpPr txBox="1">
            <a:spLocks/>
          </p:cNvSpPr>
          <p:nvPr/>
        </p:nvSpPr>
        <p:spPr>
          <a:xfrm>
            <a:off x="5516850" y="5366724"/>
            <a:ext cx="2801378" cy="77457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a:solidFill>
                  <a:schemeClr val="tx1"/>
                </a:solidFill>
              </a:rPr>
              <a:t>200</a:t>
            </a:r>
            <a:r>
              <a:rPr lang="en-US" sz="2000" dirty="0">
                <a:solidFill>
                  <a:schemeClr val="tx1"/>
                </a:solidFill>
              </a:rPr>
              <a:t> OK</a:t>
            </a:r>
          </a:p>
          <a:p>
            <a:pPr marL="0" indent="0">
              <a:buFont typeface="Arial" panose="020B0604020202020204" pitchFamily="34" charset="0"/>
              <a:buNone/>
            </a:pPr>
            <a:r>
              <a:rPr lang="en-US" sz="2000" dirty="0">
                <a:solidFill>
                  <a:schemeClr val="tx1"/>
                </a:solidFill>
              </a:rPr>
              <a:t>&lt;html&gt;Code...&lt;/html&gt;</a:t>
            </a:r>
          </a:p>
        </p:txBody>
      </p:sp>
      <p:cxnSp>
        <p:nvCxnSpPr>
          <p:cNvPr id="55" name="Straight Connector 54">
            <a:extLst>
              <a:ext uri="{FF2B5EF4-FFF2-40B4-BE49-F238E27FC236}">
                <a16:creationId xmlns:a16="http://schemas.microsoft.com/office/drawing/2014/main" id="{55664A78-1EA8-4A53-801B-293D9843FDAF}"/>
              </a:ext>
            </a:extLst>
          </p:cNvPr>
          <p:cNvCxnSpPr/>
          <p:nvPr/>
        </p:nvCxnSpPr>
        <p:spPr>
          <a:xfrm>
            <a:off x="2611181" y="5553674"/>
            <a:ext cx="0" cy="770042"/>
          </a:xfrm>
          <a:prstGeom prst="line">
            <a:avLst/>
          </a:prstGeom>
          <a:ln w="19050"/>
        </p:spPr>
        <p:style>
          <a:lnRef idx="2">
            <a:schemeClr val="dk1"/>
          </a:lnRef>
          <a:fillRef idx="0">
            <a:schemeClr val="dk1"/>
          </a:fillRef>
          <a:effectRef idx="1">
            <a:schemeClr val="dk1"/>
          </a:effectRef>
          <a:fontRef idx="minor">
            <a:schemeClr val="tx1"/>
          </a:fontRef>
        </p:style>
      </p:cxnSp>
      <p:sp>
        <p:nvSpPr>
          <p:cNvPr id="56" name="Content Placeholder 2">
            <a:extLst>
              <a:ext uri="{FF2B5EF4-FFF2-40B4-BE49-F238E27FC236}">
                <a16:creationId xmlns:a16="http://schemas.microsoft.com/office/drawing/2014/main" id="{DE332ED9-207C-4741-8DD0-628CBFB097A5}"/>
              </a:ext>
            </a:extLst>
          </p:cNvPr>
          <p:cNvSpPr txBox="1">
            <a:spLocks/>
          </p:cNvSpPr>
          <p:nvPr/>
        </p:nvSpPr>
        <p:spPr>
          <a:xfrm>
            <a:off x="422786" y="5495931"/>
            <a:ext cx="2276340"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rPr>
              <a:t>Displays the other page, ...</a:t>
            </a:r>
          </a:p>
        </p:txBody>
      </p:sp>
    </p:spTree>
    <p:extLst>
      <p:ext uri="{BB962C8B-B14F-4D97-AF65-F5344CB8AC3E}">
        <p14:creationId xmlns:p14="http://schemas.microsoft.com/office/powerpoint/2010/main" val="203654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1" grpId="0"/>
      <p:bldP spid="32" grpId="0"/>
      <p:bldP spid="42" grpId="0"/>
      <p:bldP spid="46" grpId="0"/>
      <p:bldP spid="49" grpId="0"/>
      <p:bldP spid="51" grpId="0"/>
      <p:bldP spid="53" grpId="0"/>
      <p:bldP spid="5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web applications</a:t>
            </a:r>
          </a:p>
        </p:txBody>
      </p:sp>
      <p:sp>
        <p:nvSpPr>
          <p:cNvPr id="26" name="Content Placeholder 2">
            <a:extLst>
              <a:ext uri="{FF2B5EF4-FFF2-40B4-BE49-F238E27FC236}">
                <a16:creationId xmlns:a16="http://schemas.microsoft.com/office/drawing/2014/main" id="{90BF46C0-69BC-4E12-AEAC-203149C3A0DA}"/>
              </a:ext>
            </a:extLst>
          </p:cNvPr>
          <p:cNvSpPr>
            <a:spLocks noGrp="1"/>
          </p:cNvSpPr>
          <p:nvPr>
            <p:ph idx="1"/>
          </p:nvPr>
        </p:nvSpPr>
        <p:spPr>
          <a:xfrm>
            <a:off x="838200" y="1690688"/>
            <a:ext cx="10515600" cy="2978764"/>
          </a:xfrm>
        </p:spPr>
        <p:txBody>
          <a:bodyPr wrap="square">
            <a:spAutoFit/>
          </a:bodyPr>
          <a:lstStyle/>
          <a:p>
            <a:pPr marL="0" indent="0">
              <a:buNone/>
            </a:pPr>
            <a:r>
              <a:rPr lang="en-US" dirty="0"/>
              <a:t>The interface is built on HTML &amp; HTTP.</a:t>
            </a:r>
          </a:p>
          <a:p>
            <a:r>
              <a:rPr lang="en-US" dirty="0"/>
              <a:t>Drawbacks:</a:t>
            </a:r>
          </a:p>
          <a:p>
            <a:pPr lvl="1"/>
            <a:r>
              <a:rPr lang="en-US" dirty="0"/>
              <a:t>The client must understand both HTTP and HTML.</a:t>
            </a:r>
          </a:p>
          <a:p>
            <a:pPr lvl="1"/>
            <a:r>
              <a:rPr lang="en-US" dirty="0"/>
              <a:t>The entire webpage is replaced with another one.</a:t>
            </a:r>
            <a:endParaRPr lang="en-US" dirty="0">
              <a:latin typeface="Georgia" panose="02040502050405020303" pitchFamily="18" charset="0"/>
            </a:endParaRPr>
          </a:p>
          <a:p>
            <a:pPr lvl="2"/>
            <a:r>
              <a:rPr lang="en-US" dirty="0">
                <a:latin typeface="Georgia" panose="02040502050405020303" pitchFamily="18" charset="0"/>
              </a:rPr>
              <a:t>No way to animate transitions between webpages.</a:t>
            </a:r>
          </a:p>
          <a:p>
            <a:pPr lvl="1"/>
            <a:r>
              <a:rPr lang="en-US" dirty="0"/>
              <a:t>Same data is usually sent in multiple responses.</a:t>
            </a:r>
          </a:p>
          <a:p>
            <a:pPr lvl="2"/>
            <a:r>
              <a:rPr lang="en-US" dirty="0"/>
              <a:t>E.g. HTML code for the layout.</a:t>
            </a:r>
          </a:p>
        </p:txBody>
      </p:sp>
    </p:spTree>
    <p:extLst>
      <p:ext uri="{BB962C8B-B14F-4D97-AF65-F5344CB8AC3E}">
        <p14:creationId xmlns:p14="http://schemas.microsoft.com/office/powerpoint/2010/main" val="128164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Traditional web applications</a:t>
            </a:r>
          </a:p>
        </p:txBody>
      </p:sp>
      <p:grpSp>
        <p:nvGrpSpPr>
          <p:cNvPr id="25" name="Group 24">
            <a:extLst>
              <a:ext uri="{FF2B5EF4-FFF2-40B4-BE49-F238E27FC236}">
                <a16:creationId xmlns:a16="http://schemas.microsoft.com/office/drawing/2014/main" id="{9BF87CDC-B486-494A-ACC8-03C89E88152F}"/>
              </a:ext>
            </a:extLst>
          </p:cNvPr>
          <p:cNvGrpSpPr/>
          <p:nvPr/>
        </p:nvGrpSpPr>
        <p:grpSpPr>
          <a:xfrm>
            <a:off x="1762538" y="1354760"/>
            <a:ext cx="2236304" cy="2209800"/>
            <a:chOff x="2345635" y="1690688"/>
            <a:chExt cx="2236304" cy="2209800"/>
          </a:xfrm>
        </p:grpSpPr>
        <p:sp>
          <p:nvSpPr>
            <p:cNvPr id="24" name="Rectangle 23">
              <a:extLst>
                <a:ext uri="{FF2B5EF4-FFF2-40B4-BE49-F238E27FC236}">
                  <a16:creationId xmlns:a16="http://schemas.microsoft.com/office/drawing/2014/main" id="{7B000BC2-1E72-4DDF-94BB-7BB2323904BB}"/>
                </a:ext>
              </a:extLst>
            </p:cNvPr>
            <p:cNvSpPr/>
            <p:nvPr/>
          </p:nvSpPr>
          <p:spPr>
            <a:xfrm>
              <a:off x="3220278" y="2208832"/>
              <a:ext cx="1242391" cy="9005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aphic 18" descr="Computer">
              <a:extLst>
                <a:ext uri="{FF2B5EF4-FFF2-40B4-BE49-F238E27FC236}">
                  <a16:creationId xmlns:a16="http://schemas.microsoft.com/office/drawing/2014/main" id="{DD596ADE-C525-4BE7-8CF5-60ECD26C9AC6}"/>
                </a:ext>
              </a:extLst>
            </p:cNvPr>
            <p:cNvGrpSpPr/>
            <p:nvPr/>
          </p:nvGrpSpPr>
          <p:grpSpPr>
            <a:xfrm flipH="1">
              <a:off x="2345635" y="1690688"/>
              <a:ext cx="2236304" cy="2209800"/>
              <a:chOff x="3429000" y="2173356"/>
              <a:chExt cx="2209800" cy="2209800"/>
            </a:xfrm>
          </p:grpSpPr>
          <p:sp>
            <p:nvSpPr>
              <p:cNvPr id="21" name="Freeform: Shape 20">
                <a:extLst>
                  <a:ext uri="{FF2B5EF4-FFF2-40B4-BE49-F238E27FC236}">
                    <a16:creationId xmlns:a16="http://schemas.microsoft.com/office/drawing/2014/main" id="{1EB6B1B1-BF8C-4B99-B409-0F3224D6A70E}"/>
                  </a:ext>
                </a:extLst>
              </p:cNvPr>
              <p:cNvSpPr/>
              <p:nvPr/>
            </p:nvSpPr>
            <p:spPr>
              <a:xfrm>
                <a:off x="3433316" y="2592010"/>
                <a:ext cx="1450181" cy="1358106"/>
              </a:xfrm>
              <a:custGeom>
                <a:avLst/>
                <a:gdLst>
                  <a:gd name="connsiteX0" fmla="*/ 1284734 w 1450181"/>
                  <a:gd name="connsiteY0" fmla="*/ 916434 h 1358106"/>
                  <a:gd name="connsiteX1" fmla="*/ 179834 w 1450181"/>
                  <a:gd name="connsiteY1" fmla="*/ 916434 h 1358106"/>
                  <a:gd name="connsiteX2" fmla="*/ 179834 w 1450181"/>
                  <a:gd name="connsiteY2" fmla="*/ 179834 h 1358106"/>
                  <a:gd name="connsiteX3" fmla="*/ 1284734 w 1450181"/>
                  <a:gd name="connsiteY3" fmla="*/ 179834 h 1358106"/>
                  <a:gd name="connsiteX4" fmla="*/ 1284734 w 1450181"/>
                  <a:gd name="connsiteY4" fmla="*/ 916434 h 1358106"/>
                  <a:gd name="connsiteX5" fmla="*/ 1330772 w 1450181"/>
                  <a:gd name="connsiteY5" fmla="*/ 41721 h 1358106"/>
                  <a:gd name="connsiteX6" fmla="*/ 133796 w 1450181"/>
                  <a:gd name="connsiteY6" fmla="*/ 41721 h 1358106"/>
                  <a:gd name="connsiteX7" fmla="*/ 41721 w 1450181"/>
                  <a:gd name="connsiteY7" fmla="*/ 133796 h 1358106"/>
                  <a:gd name="connsiteX8" fmla="*/ 41721 w 1450181"/>
                  <a:gd name="connsiteY8" fmla="*/ 962472 h 1358106"/>
                  <a:gd name="connsiteX9" fmla="*/ 133796 w 1450181"/>
                  <a:gd name="connsiteY9" fmla="*/ 1054547 h 1358106"/>
                  <a:gd name="connsiteX10" fmla="*/ 594172 w 1450181"/>
                  <a:gd name="connsiteY10" fmla="*/ 1054547 h 1358106"/>
                  <a:gd name="connsiteX11" fmla="*/ 594172 w 1450181"/>
                  <a:gd name="connsiteY11" fmla="*/ 1192659 h 1358106"/>
                  <a:gd name="connsiteX12" fmla="*/ 387003 w 1450181"/>
                  <a:gd name="connsiteY12" fmla="*/ 1192659 h 1358106"/>
                  <a:gd name="connsiteX13" fmla="*/ 387003 w 1450181"/>
                  <a:gd name="connsiteY13" fmla="*/ 1330772 h 1358106"/>
                  <a:gd name="connsiteX14" fmla="*/ 1077565 w 1450181"/>
                  <a:gd name="connsiteY14" fmla="*/ 1330772 h 1358106"/>
                  <a:gd name="connsiteX15" fmla="*/ 1077565 w 1450181"/>
                  <a:gd name="connsiteY15" fmla="*/ 1192659 h 1358106"/>
                  <a:gd name="connsiteX16" fmla="*/ 870397 w 1450181"/>
                  <a:gd name="connsiteY16" fmla="*/ 1192659 h 1358106"/>
                  <a:gd name="connsiteX17" fmla="*/ 870397 w 1450181"/>
                  <a:gd name="connsiteY17" fmla="*/ 1054547 h 1358106"/>
                  <a:gd name="connsiteX18" fmla="*/ 1330772 w 1450181"/>
                  <a:gd name="connsiteY18" fmla="*/ 1054547 h 1358106"/>
                  <a:gd name="connsiteX19" fmla="*/ 1422847 w 1450181"/>
                  <a:gd name="connsiteY19" fmla="*/ 962472 h 1358106"/>
                  <a:gd name="connsiteX20" fmla="*/ 1422847 w 1450181"/>
                  <a:gd name="connsiteY20" fmla="*/ 133796 h 1358106"/>
                  <a:gd name="connsiteX21" fmla="*/ 1330772 w 1450181"/>
                  <a:gd name="connsiteY21" fmla="*/ 41721 h 1358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450181" h="1358106">
                    <a:moveTo>
                      <a:pt x="1284734" y="916434"/>
                    </a:moveTo>
                    <a:lnTo>
                      <a:pt x="179834" y="916434"/>
                    </a:lnTo>
                    <a:lnTo>
                      <a:pt x="179834" y="179834"/>
                    </a:lnTo>
                    <a:lnTo>
                      <a:pt x="1284734" y="179834"/>
                    </a:lnTo>
                    <a:lnTo>
                      <a:pt x="1284734" y="916434"/>
                    </a:lnTo>
                    <a:close/>
                    <a:moveTo>
                      <a:pt x="1330772" y="41721"/>
                    </a:moveTo>
                    <a:lnTo>
                      <a:pt x="133796" y="41721"/>
                    </a:lnTo>
                    <a:cubicBezTo>
                      <a:pt x="83155" y="41721"/>
                      <a:pt x="41721" y="83155"/>
                      <a:pt x="41721" y="133796"/>
                    </a:cubicBezTo>
                    <a:lnTo>
                      <a:pt x="41721" y="962472"/>
                    </a:lnTo>
                    <a:cubicBezTo>
                      <a:pt x="41721" y="1013113"/>
                      <a:pt x="83155" y="1054547"/>
                      <a:pt x="133796" y="1054547"/>
                    </a:cubicBezTo>
                    <a:lnTo>
                      <a:pt x="594172" y="1054547"/>
                    </a:lnTo>
                    <a:lnTo>
                      <a:pt x="594172" y="1192659"/>
                    </a:lnTo>
                    <a:lnTo>
                      <a:pt x="387003" y="1192659"/>
                    </a:lnTo>
                    <a:lnTo>
                      <a:pt x="387003" y="1330772"/>
                    </a:lnTo>
                    <a:lnTo>
                      <a:pt x="1077565" y="1330772"/>
                    </a:lnTo>
                    <a:lnTo>
                      <a:pt x="1077565" y="1192659"/>
                    </a:lnTo>
                    <a:lnTo>
                      <a:pt x="870397" y="1192659"/>
                    </a:lnTo>
                    <a:lnTo>
                      <a:pt x="870397" y="1054547"/>
                    </a:lnTo>
                    <a:lnTo>
                      <a:pt x="1330772" y="1054547"/>
                    </a:lnTo>
                    <a:cubicBezTo>
                      <a:pt x="1381413" y="1054547"/>
                      <a:pt x="1422847" y="1013113"/>
                      <a:pt x="1422847" y="962472"/>
                    </a:cubicBezTo>
                    <a:lnTo>
                      <a:pt x="1422847" y="133796"/>
                    </a:lnTo>
                    <a:cubicBezTo>
                      <a:pt x="1422847" y="83155"/>
                      <a:pt x="1381413" y="41721"/>
                      <a:pt x="1330772" y="41721"/>
                    </a:cubicBezTo>
                    <a:close/>
                  </a:path>
                </a:pathLst>
              </a:custGeom>
              <a:ln/>
            </p:spPr>
            <p:style>
              <a:lnRef idx="3">
                <a:schemeClr val="lt1"/>
              </a:lnRef>
              <a:fillRef idx="1">
                <a:schemeClr val="accent4"/>
              </a:fillRef>
              <a:effectRef idx="1">
                <a:schemeClr val="accent4"/>
              </a:effectRef>
              <a:fontRef idx="minor">
                <a:schemeClr val="lt1"/>
              </a:fontRef>
            </p:style>
            <p:txBody>
              <a:bodyPr rtlCol="0" anchor="ctr"/>
              <a:lstStyle/>
              <a:p>
                <a:endParaRPr lang="en-US"/>
              </a:p>
            </p:txBody>
          </p:sp>
          <p:sp>
            <p:nvSpPr>
              <p:cNvPr id="22" name="Freeform: Shape 21">
                <a:extLst>
                  <a:ext uri="{FF2B5EF4-FFF2-40B4-BE49-F238E27FC236}">
                    <a16:creationId xmlns:a16="http://schemas.microsoft.com/office/drawing/2014/main" id="{32A575B7-7B1B-49E9-A0DA-E7ABD74AA4D7}"/>
                  </a:ext>
                </a:extLst>
              </p:cNvPr>
              <p:cNvSpPr/>
              <p:nvPr/>
            </p:nvSpPr>
            <p:spPr>
              <a:xfrm>
                <a:off x="4906516" y="2592010"/>
                <a:ext cx="713581" cy="1358106"/>
              </a:xfrm>
              <a:custGeom>
                <a:avLst/>
                <a:gdLst>
                  <a:gd name="connsiteX0" fmla="*/ 594172 w 713581"/>
                  <a:gd name="connsiteY0" fmla="*/ 271909 h 1358106"/>
                  <a:gd name="connsiteX1" fmla="*/ 133796 w 713581"/>
                  <a:gd name="connsiteY1" fmla="*/ 271909 h 1358106"/>
                  <a:gd name="connsiteX2" fmla="*/ 133796 w 713581"/>
                  <a:gd name="connsiteY2" fmla="*/ 133796 h 1358106"/>
                  <a:gd name="connsiteX3" fmla="*/ 594172 w 713581"/>
                  <a:gd name="connsiteY3" fmla="*/ 133796 h 1358106"/>
                  <a:gd name="connsiteX4" fmla="*/ 594172 w 713581"/>
                  <a:gd name="connsiteY4" fmla="*/ 271909 h 1358106"/>
                  <a:gd name="connsiteX5" fmla="*/ 594172 w 713581"/>
                  <a:gd name="connsiteY5" fmla="*/ 502097 h 1358106"/>
                  <a:gd name="connsiteX6" fmla="*/ 133796 w 713581"/>
                  <a:gd name="connsiteY6" fmla="*/ 502097 h 1358106"/>
                  <a:gd name="connsiteX7" fmla="*/ 133796 w 713581"/>
                  <a:gd name="connsiteY7" fmla="*/ 363984 h 1358106"/>
                  <a:gd name="connsiteX8" fmla="*/ 594172 w 713581"/>
                  <a:gd name="connsiteY8" fmla="*/ 363984 h 1358106"/>
                  <a:gd name="connsiteX9" fmla="*/ 594172 w 713581"/>
                  <a:gd name="connsiteY9" fmla="*/ 502097 h 1358106"/>
                  <a:gd name="connsiteX10" fmla="*/ 363984 w 713581"/>
                  <a:gd name="connsiteY10" fmla="*/ 1192659 h 1358106"/>
                  <a:gd name="connsiteX11" fmla="*/ 294928 w 713581"/>
                  <a:gd name="connsiteY11" fmla="*/ 1123603 h 1358106"/>
                  <a:gd name="connsiteX12" fmla="*/ 363984 w 713581"/>
                  <a:gd name="connsiteY12" fmla="*/ 1054547 h 1358106"/>
                  <a:gd name="connsiteX13" fmla="*/ 433040 w 713581"/>
                  <a:gd name="connsiteY13" fmla="*/ 1123603 h 1358106"/>
                  <a:gd name="connsiteX14" fmla="*/ 363984 w 713581"/>
                  <a:gd name="connsiteY14" fmla="*/ 1192659 h 1358106"/>
                  <a:gd name="connsiteX15" fmla="*/ 594172 w 713581"/>
                  <a:gd name="connsiteY15" fmla="*/ 41721 h 1358106"/>
                  <a:gd name="connsiteX16" fmla="*/ 133796 w 713581"/>
                  <a:gd name="connsiteY16" fmla="*/ 41721 h 1358106"/>
                  <a:gd name="connsiteX17" fmla="*/ 41721 w 713581"/>
                  <a:gd name="connsiteY17" fmla="*/ 133796 h 1358106"/>
                  <a:gd name="connsiteX18" fmla="*/ 41721 w 713581"/>
                  <a:gd name="connsiteY18" fmla="*/ 1238697 h 1358106"/>
                  <a:gd name="connsiteX19" fmla="*/ 133796 w 713581"/>
                  <a:gd name="connsiteY19" fmla="*/ 1330772 h 1358106"/>
                  <a:gd name="connsiteX20" fmla="*/ 594172 w 713581"/>
                  <a:gd name="connsiteY20" fmla="*/ 1330772 h 1358106"/>
                  <a:gd name="connsiteX21" fmla="*/ 686247 w 713581"/>
                  <a:gd name="connsiteY21" fmla="*/ 1238697 h 1358106"/>
                  <a:gd name="connsiteX22" fmla="*/ 686247 w 713581"/>
                  <a:gd name="connsiteY22" fmla="*/ 133796 h 1358106"/>
                  <a:gd name="connsiteX23" fmla="*/ 594172 w 713581"/>
                  <a:gd name="connsiteY23" fmla="*/ 41721 h 1358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3581" h="1358106">
                    <a:moveTo>
                      <a:pt x="594172" y="271909"/>
                    </a:moveTo>
                    <a:lnTo>
                      <a:pt x="133796" y="271909"/>
                    </a:lnTo>
                    <a:lnTo>
                      <a:pt x="133796" y="133796"/>
                    </a:lnTo>
                    <a:lnTo>
                      <a:pt x="594172" y="133796"/>
                    </a:lnTo>
                    <a:lnTo>
                      <a:pt x="594172" y="271909"/>
                    </a:lnTo>
                    <a:close/>
                    <a:moveTo>
                      <a:pt x="594172" y="502097"/>
                    </a:moveTo>
                    <a:lnTo>
                      <a:pt x="133796" y="502097"/>
                    </a:lnTo>
                    <a:lnTo>
                      <a:pt x="133796" y="363984"/>
                    </a:lnTo>
                    <a:lnTo>
                      <a:pt x="594172" y="363984"/>
                    </a:lnTo>
                    <a:lnTo>
                      <a:pt x="594172" y="502097"/>
                    </a:lnTo>
                    <a:close/>
                    <a:moveTo>
                      <a:pt x="363984" y="1192659"/>
                    </a:moveTo>
                    <a:cubicBezTo>
                      <a:pt x="324852" y="1192659"/>
                      <a:pt x="294928" y="1162735"/>
                      <a:pt x="294928" y="1123603"/>
                    </a:cubicBezTo>
                    <a:cubicBezTo>
                      <a:pt x="294928" y="1084471"/>
                      <a:pt x="324852" y="1054547"/>
                      <a:pt x="363984" y="1054547"/>
                    </a:cubicBezTo>
                    <a:cubicBezTo>
                      <a:pt x="403116" y="1054547"/>
                      <a:pt x="433040" y="1084471"/>
                      <a:pt x="433040" y="1123603"/>
                    </a:cubicBezTo>
                    <a:cubicBezTo>
                      <a:pt x="433040" y="1162735"/>
                      <a:pt x="403116" y="1192659"/>
                      <a:pt x="363984" y="1192659"/>
                    </a:cubicBezTo>
                    <a:close/>
                    <a:moveTo>
                      <a:pt x="594172" y="41721"/>
                    </a:moveTo>
                    <a:lnTo>
                      <a:pt x="133796" y="41721"/>
                    </a:lnTo>
                    <a:cubicBezTo>
                      <a:pt x="83155" y="41721"/>
                      <a:pt x="41721" y="83155"/>
                      <a:pt x="41721" y="133796"/>
                    </a:cubicBezTo>
                    <a:lnTo>
                      <a:pt x="41721" y="1238697"/>
                    </a:lnTo>
                    <a:cubicBezTo>
                      <a:pt x="41721" y="1289338"/>
                      <a:pt x="83155" y="1330772"/>
                      <a:pt x="133796" y="1330772"/>
                    </a:cubicBezTo>
                    <a:lnTo>
                      <a:pt x="594172" y="1330772"/>
                    </a:lnTo>
                    <a:cubicBezTo>
                      <a:pt x="644813" y="1330772"/>
                      <a:pt x="686247" y="1289338"/>
                      <a:pt x="686247" y="1238697"/>
                    </a:cubicBezTo>
                    <a:lnTo>
                      <a:pt x="686247" y="133796"/>
                    </a:lnTo>
                    <a:cubicBezTo>
                      <a:pt x="686247" y="83155"/>
                      <a:pt x="644813" y="41721"/>
                      <a:pt x="594172" y="41721"/>
                    </a:cubicBezTo>
                    <a:close/>
                  </a:path>
                </a:pathLst>
              </a:custGeom>
              <a:ln/>
            </p:spPr>
            <p:style>
              <a:lnRef idx="3">
                <a:schemeClr val="lt1"/>
              </a:lnRef>
              <a:fillRef idx="1">
                <a:schemeClr val="accent4"/>
              </a:fillRef>
              <a:effectRef idx="1">
                <a:schemeClr val="accent4"/>
              </a:effectRef>
              <a:fontRef idx="minor">
                <a:schemeClr val="lt1"/>
              </a:fontRef>
            </p:style>
            <p:txBody>
              <a:bodyPr rtlCol="0" anchor="ctr"/>
              <a:lstStyle/>
              <a:p>
                <a:endParaRPr lang="en-US"/>
              </a:p>
            </p:txBody>
          </p:sp>
        </p:grpSp>
      </p:grpSp>
      <p:sp>
        <p:nvSpPr>
          <p:cNvPr id="23" name="Freeform: Shape 22">
            <a:extLst>
              <a:ext uri="{FF2B5EF4-FFF2-40B4-BE49-F238E27FC236}">
                <a16:creationId xmlns:a16="http://schemas.microsoft.com/office/drawing/2014/main" id="{BF0DE6EF-2B6F-4E87-A8E2-4D4509AC531A}"/>
              </a:ext>
            </a:extLst>
          </p:cNvPr>
          <p:cNvSpPr/>
          <p:nvPr/>
        </p:nvSpPr>
        <p:spPr>
          <a:xfrm flipH="1">
            <a:off x="5940636" y="1872904"/>
            <a:ext cx="722140" cy="1358106"/>
          </a:xfrm>
          <a:custGeom>
            <a:avLst/>
            <a:gdLst>
              <a:gd name="connsiteX0" fmla="*/ 594172 w 713581"/>
              <a:gd name="connsiteY0" fmla="*/ 271909 h 1358106"/>
              <a:gd name="connsiteX1" fmla="*/ 133796 w 713581"/>
              <a:gd name="connsiteY1" fmla="*/ 271909 h 1358106"/>
              <a:gd name="connsiteX2" fmla="*/ 133796 w 713581"/>
              <a:gd name="connsiteY2" fmla="*/ 133796 h 1358106"/>
              <a:gd name="connsiteX3" fmla="*/ 594172 w 713581"/>
              <a:gd name="connsiteY3" fmla="*/ 133796 h 1358106"/>
              <a:gd name="connsiteX4" fmla="*/ 594172 w 713581"/>
              <a:gd name="connsiteY4" fmla="*/ 271909 h 1358106"/>
              <a:gd name="connsiteX5" fmla="*/ 594172 w 713581"/>
              <a:gd name="connsiteY5" fmla="*/ 502097 h 1358106"/>
              <a:gd name="connsiteX6" fmla="*/ 133796 w 713581"/>
              <a:gd name="connsiteY6" fmla="*/ 502097 h 1358106"/>
              <a:gd name="connsiteX7" fmla="*/ 133796 w 713581"/>
              <a:gd name="connsiteY7" fmla="*/ 363984 h 1358106"/>
              <a:gd name="connsiteX8" fmla="*/ 594172 w 713581"/>
              <a:gd name="connsiteY8" fmla="*/ 363984 h 1358106"/>
              <a:gd name="connsiteX9" fmla="*/ 594172 w 713581"/>
              <a:gd name="connsiteY9" fmla="*/ 502097 h 1358106"/>
              <a:gd name="connsiteX10" fmla="*/ 363984 w 713581"/>
              <a:gd name="connsiteY10" fmla="*/ 1192659 h 1358106"/>
              <a:gd name="connsiteX11" fmla="*/ 294928 w 713581"/>
              <a:gd name="connsiteY11" fmla="*/ 1123603 h 1358106"/>
              <a:gd name="connsiteX12" fmla="*/ 363984 w 713581"/>
              <a:gd name="connsiteY12" fmla="*/ 1054547 h 1358106"/>
              <a:gd name="connsiteX13" fmla="*/ 433040 w 713581"/>
              <a:gd name="connsiteY13" fmla="*/ 1123603 h 1358106"/>
              <a:gd name="connsiteX14" fmla="*/ 363984 w 713581"/>
              <a:gd name="connsiteY14" fmla="*/ 1192659 h 1358106"/>
              <a:gd name="connsiteX15" fmla="*/ 594172 w 713581"/>
              <a:gd name="connsiteY15" fmla="*/ 41721 h 1358106"/>
              <a:gd name="connsiteX16" fmla="*/ 133796 w 713581"/>
              <a:gd name="connsiteY16" fmla="*/ 41721 h 1358106"/>
              <a:gd name="connsiteX17" fmla="*/ 41721 w 713581"/>
              <a:gd name="connsiteY17" fmla="*/ 133796 h 1358106"/>
              <a:gd name="connsiteX18" fmla="*/ 41721 w 713581"/>
              <a:gd name="connsiteY18" fmla="*/ 1238697 h 1358106"/>
              <a:gd name="connsiteX19" fmla="*/ 133796 w 713581"/>
              <a:gd name="connsiteY19" fmla="*/ 1330772 h 1358106"/>
              <a:gd name="connsiteX20" fmla="*/ 594172 w 713581"/>
              <a:gd name="connsiteY20" fmla="*/ 1330772 h 1358106"/>
              <a:gd name="connsiteX21" fmla="*/ 686247 w 713581"/>
              <a:gd name="connsiteY21" fmla="*/ 1238697 h 1358106"/>
              <a:gd name="connsiteX22" fmla="*/ 686247 w 713581"/>
              <a:gd name="connsiteY22" fmla="*/ 133796 h 1358106"/>
              <a:gd name="connsiteX23" fmla="*/ 594172 w 713581"/>
              <a:gd name="connsiteY23" fmla="*/ 41721 h 1358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3581" h="1358106">
                <a:moveTo>
                  <a:pt x="594172" y="271909"/>
                </a:moveTo>
                <a:lnTo>
                  <a:pt x="133796" y="271909"/>
                </a:lnTo>
                <a:lnTo>
                  <a:pt x="133796" y="133796"/>
                </a:lnTo>
                <a:lnTo>
                  <a:pt x="594172" y="133796"/>
                </a:lnTo>
                <a:lnTo>
                  <a:pt x="594172" y="271909"/>
                </a:lnTo>
                <a:close/>
                <a:moveTo>
                  <a:pt x="594172" y="502097"/>
                </a:moveTo>
                <a:lnTo>
                  <a:pt x="133796" y="502097"/>
                </a:lnTo>
                <a:lnTo>
                  <a:pt x="133796" y="363984"/>
                </a:lnTo>
                <a:lnTo>
                  <a:pt x="594172" y="363984"/>
                </a:lnTo>
                <a:lnTo>
                  <a:pt x="594172" y="502097"/>
                </a:lnTo>
                <a:close/>
                <a:moveTo>
                  <a:pt x="363984" y="1192659"/>
                </a:moveTo>
                <a:cubicBezTo>
                  <a:pt x="324852" y="1192659"/>
                  <a:pt x="294928" y="1162735"/>
                  <a:pt x="294928" y="1123603"/>
                </a:cubicBezTo>
                <a:cubicBezTo>
                  <a:pt x="294928" y="1084471"/>
                  <a:pt x="324852" y="1054547"/>
                  <a:pt x="363984" y="1054547"/>
                </a:cubicBezTo>
                <a:cubicBezTo>
                  <a:pt x="403116" y="1054547"/>
                  <a:pt x="433040" y="1084471"/>
                  <a:pt x="433040" y="1123603"/>
                </a:cubicBezTo>
                <a:cubicBezTo>
                  <a:pt x="433040" y="1162735"/>
                  <a:pt x="403116" y="1192659"/>
                  <a:pt x="363984" y="1192659"/>
                </a:cubicBezTo>
                <a:close/>
                <a:moveTo>
                  <a:pt x="594172" y="41721"/>
                </a:moveTo>
                <a:lnTo>
                  <a:pt x="133796" y="41721"/>
                </a:lnTo>
                <a:cubicBezTo>
                  <a:pt x="83155" y="41721"/>
                  <a:pt x="41721" y="83155"/>
                  <a:pt x="41721" y="133796"/>
                </a:cubicBezTo>
                <a:lnTo>
                  <a:pt x="41721" y="1238697"/>
                </a:lnTo>
                <a:cubicBezTo>
                  <a:pt x="41721" y="1289338"/>
                  <a:pt x="83155" y="1330772"/>
                  <a:pt x="133796" y="1330772"/>
                </a:cubicBezTo>
                <a:lnTo>
                  <a:pt x="594172" y="1330772"/>
                </a:lnTo>
                <a:cubicBezTo>
                  <a:pt x="644813" y="1330772"/>
                  <a:pt x="686247" y="1289338"/>
                  <a:pt x="686247" y="1238697"/>
                </a:cubicBezTo>
                <a:lnTo>
                  <a:pt x="686247" y="133796"/>
                </a:lnTo>
                <a:cubicBezTo>
                  <a:pt x="686247" y="83155"/>
                  <a:pt x="644813" y="41721"/>
                  <a:pt x="594172" y="41721"/>
                </a:cubicBezTo>
                <a:close/>
              </a:path>
            </a:pathLst>
          </a:custGeom>
          <a:ln/>
        </p:spPr>
        <p:style>
          <a:lnRef idx="3">
            <a:schemeClr val="lt1"/>
          </a:lnRef>
          <a:fillRef idx="1">
            <a:schemeClr val="accent4"/>
          </a:fillRef>
          <a:effectRef idx="1">
            <a:schemeClr val="accent4"/>
          </a:effectRef>
          <a:fontRef idx="minor">
            <a:schemeClr val="lt1"/>
          </a:fontRef>
        </p:style>
        <p:txBody>
          <a:bodyPr rtlCol="0" anchor="ctr"/>
          <a:lstStyle/>
          <a:p>
            <a:endParaRPr lang="en-US"/>
          </a:p>
        </p:txBody>
      </p:sp>
      <p:sp>
        <p:nvSpPr>
          <p:cNvPr id="31" name="TextBox 30">
            <a:extLst>
              <a:ext uri="{FF2B5EF4-FFF2-40B4-BE49-F238E27FC236}">
                <a16:creationId xmlns:a16="http://schemas.microsoft.com/office/drawing/2014/main" id="{05102172-D590-495D-A047-AD976D031D77}"/>
              </a:ext>
            </a:extLst>
          </p:cNvPr>
          <p:cNvSpPr txBox="1"/>
          <p:nvPr/>
        </p:nvSpPr>
        <p:spPr>
          <a:xfrm>
            <a:off x="1781464" y="3198467"/>
            <a:ext cx="2213007" cy="369332"/>
          </a:xfrm>
          <a:prstGeom prst="rect">
            <a:avLst/>
          </a:prstGeom>
          <a:noFill/>
        </p:spPr>
        <p:txBody>
          <a:bodyPr wrap="square" rtlCol="0">
            <a:spAutoFit/>
          </a:bodyPr>
          <a:lstStyle/>
          <a:p>
            <a:pPr algn="ctr"/>
            <a:r>
              <a:rPr lang="en-US" dirty="0">
                <a:solidFill>
                  <a:schemeClr val="bg1"/>
                </a:solidFill>
              </a:rPr>
              <a:t>Client</a:t>
            </a:r>
          </a:p>
        </p:txBody>
      </p:sp>
      <p:sp>
        <p:nvSpPr>
          <p:cNvPr id="32" name="TextBox 31">
            <a:extLst>
              <a:ext uri="{FF2B5EF4-FFF2-40B4-BE49-F238E27FC236}">
                <a16:creationId xmlns:a16="http://schemas.microsoft.com/office/drawing/2014/main" id="{3B15DDBD-CEE4-4C4A-BB23-C215BDB753BC}"/>
              </a:ext>
            </a:extLst>
          </p:cNvPr>
          <p:cNvSpPr txBox="1"/>
          <p:nvPr/>
        </p:nvSpPr>
        <p:spPr>
          <a:xfrm>
            <a:off x="5867751" y="3198467"/>
            <a:ext cx="867910" cy="369332"/>
          </a:xfrm>
          <a:prstGeom prst="rect">
            <a:avLst/>
          </a:prstGeom>
          <a:noFill/>
        </p:spPr>
        <p:txBody>
          <a:bodyPr wrap="square" rtlCol="0">
            <a:spAutoFit/>
          </a:bodyPr>
          <a:lstStyle/>
          <a:p>
            <a:pPr algn="ctr"/>
            <a:r>
              <a:rPr lang="en-US" dirty="0">
                <a:solidFill>
                  <a:schemeClr val="bg1"/>
                </a:solidFill>
              </a:rPr>
              <a:t>Server</a:t>
            </a:r>
          </a:p>
        </p:txBody>
      </p:sp>
      <p:grpSp>
        <p:nvGrpSpPr>
          <p:cNvPr id="5" name="Group 4">
            <a:extLst>
              <a:ext uri="{FF2B5EF4-FFF2-40B4-BE49-F238E27FC236}">
                <a16:creationId xmlns:a16="http://schemas.microsoft.com/office/drawing/2014/main" id="{4325B10F-4C82-4FFD-9819-FF82E04C6CA3}"/>
              </a:ext>
            </a:extLst>
          </p:cNvPr>
          <p:cNvGrpSpPr/>
          <p:nvPr/>
        </p:nvGrpSpPr>
        <p:grpSpPr>
          <a:xfrm>
            <a:off x="8562555" y="2046009"/>
            <a:ext cx="914400" cy="914400"/>
            <a:chOff x="8138491" y="1803437"/>
            <a:chExt cx="914400" cy="914400"/>
          </a:xfrm>
        </p:grpSpPr>
        <p:sp>
          <p:nvSpPr>
            <p:cNvPr id="27" name="Rectangle 26">
              <a:extLst>
                <a:ext uri="{FF2B5EF4-FFF2-40B4-BE49-F238E27FC236}">
                  <a16:creationId xmlns:a16="http://schemas.microsoft.com/office/drawing/2014/main" id="{CFF31770-772C-471A-8DE2-4FE90AD079EA}"/>
                </a:ext>
              </a:extLst>
            </p:cNvPr>
            <p:cNvSpPr/>
            <p:nvPr/>
          </p:nvSpPr>
          <p:spPr>
            <a:xfrm>
              <a:off x="8403534" y="1948105"/>
              <a:ext cx="384313" cy="6938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Smart Phone">
              <a:extLst>
                <a:ext uri="{FF2B5EF4-FFF2-40B4-BE49-F238E27FC236}">
                  <a16:creationId xmlns:a16="http://schemas.microsoft.com/office/drawing/2014/main" id="{530DACDA-EA9B-49EC-96B2-26F5D1FA72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38491" y="1803437"/>
              <a:ext cx="914400" cy="914400"/>
            </a:xfrm>
            <a:prstGeom prst="rect">
              <a:avLst/>
            </a:prstGeom>
          </p:spPr>
        </p:pic>
      </p:grpSp>
      <p:sp>
        <p:nvSpPr>
          <p:cNvPr id="6" name="Arrow: Left-Right 5">
            <a:extLst>
              <a:ext uri="{FF2B5EF4-FFF2-40B4-BE49-F238E27FC236}">
                <a16:creationId xmlns:a16="http://schemas.microsoft.com/office/drawing/2014/main" id="{D4D6AB3A-90F6-4C14-BFF3-5DD06C0F91AE}"/>
              </a:ext>
            </a:extLst>
          </p:cNvPr>
          <p:cNvSpPr/>
          <p:nvPr/>
        </p:nvSpPr>
        <p:spPr>
          <a:xfrm>
            <a:off x="4204251" y="2323163"/>
            <a:ext cx="1510747" cy="437321"/>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1267632C-176A-488E-8D7B-A383949828E9}"/>
              </a:ext>
            </a:extLst>
          </p:cNvPr>
          <p:cNvSpPr txBox="1"/>
          <p:nvPr/>
        </p:nvSpPr>
        <p:spPr>
          <a:xfrm>
            <a:off x="4348922" y="1806136"/>
            <a:ext cx="1221403" cy="646331"/>
          </a:xfrm>
          <a:prstGeom prst="rect">
            <a:avLst/>
          </a:prstGeom>
          <a:noFill/>
        </p:spPr>
        <p:txBody>
          <a:bodyPr wrap="square" rtlCol="0">
            <a:spAutoFit/>
          </a:bodyPr>
          <a:lstStyle/>
          <a:p>
            <a:pPr algn="ctr"/>
            <a:r>
              <a:rPr lang="en-US" dirty="0"/>
              <a:t>HTTP &amp; HTML</a:t>
            </a:r>
          </a:p>
        </p:txBody>
      </p:sp>
      <p:sp>
        <p:nvSpPr>
          <p:cNvPr id="33" name="TextBox 32">
            <a:extLst>
              <a:ext uri="{FF2B5EF4-FFF2-40B4-BE49-F238E27FC236}">
                <a16:creationId xmlns:a16="http://schemas.microsoft.com/office/drawing/2014/main" id="{AA4AF900-A40E-4F75-A36B-AC7376AAF427}"/>
              </a:ext>
            </a:extLst>
          </p:cNvPr>
          <p:cNvSpPr txBox="1"/>
          <p:nvPr/>
        </p:nvSpPr>
        <p:spPr>
          <a:xfrm>
            <a:off x="8507892" y="2960409"/>
            <a:ext cx="995515" cy="369332"/>
          </a:xfrm>
          <a:prstGeom prst="rect">
            <a:avLst/>
          </a:prstGeom>
          <a:noFill/>
        </p:spPr>
        <p:txBody>
          <a:bodyPr wrap="square" rtlCol="0">
            <a:spAutoFit/>
          </a:bodyPr>
          <a:lstStyle/>
          <a:p>
            <a:pPr algn="ctr"/>
            <a:r>
              <a:rPr lang="en-US" dirty="0">
                <a:solidFill>
                  <a:schemeClr val="bg1"/>
                </a:solidFill>
              </a:rPr>
              <a:t>Client</a:t>
            </a:r>
          </a:p>
        </p:txBody>
      </p:sp>
      <p:sp>
        <p:nvSpPr>
          <p:cNvPr id="34" name="Arrow: Left-Right 33">
            <a:extLst>
              <a:ext uri="{FF2B5EF4-FFF2-40B4-BE49-F238E27FC236}">
                <a16:creationId xmlns:a16="http://schemas.microsoft.com/office/drawing/2014/main" id="{7282574E-A7ED-4418-837C-88BD9AE65AB7}"/>
              </a:ext>
            </a:extLst>
          </p:cNvPr>
          <p:cNvSpPr/>
          <p:nvPr/>
        </p:nvSpPr>
        <p:spPr>
          <a:xfrm>
            <a:off x="6910759" y="2323163"/>
            <a:ext cx="1510747" cy="437321"/>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64DD29EF-A1E0-4A30-8E4E-6B489F1741A7}"/>
              </a:ext>
            </a:extLst>
          </p:cNvPr>
          <p:cNvSpPr txBox="1"/>
          <p:nvPr/>
        </p:nvSpPr>
        <p:spPr>
          <a:xfrm>
            <a:off x="7055430" y="1944635"/>
            <a:ext cx="1221403" cy="369332"/>
          </a:xfrm>
          <a:prstGeom prst="rect">
            <a:avLst/>
          </a:prstGeom>
          <a:noFill/>
        </p:spPr>
        <p:txBody>
          <a:bodyPr wrap="square" rtlCol="0">
            <a:spAutoFit/>
          </a:bodyPr>
          <a:lstStyle/>
          <a:p>
            <a:pPr algn="ctr"/>
            <a:r>
              <a:rPr lang="en-US" dirty="0"/>
              <a:t>???</a:t>
            </a:r>
          </a:p>
        </p:txBody>
      </p:sp>
      <p:sp>
        <p:nvSpPr>
          <p:cNvPr id="40" name="Content Placeholder 2">
            <a:extLst>
              <a:ext uri="{FF2B5EF4-FFF2-40B4-BE49-F238E27FC236}">
                <a16:creationId xmlns:a16="http://schemas.microsoft.com/office/drawing/2014/main" id="{B31DDA90-BF4C-467B-9ACC-AB77A19CA5FB}"/>
              </a:ext>
            </a:extLst>
          </p:cNvPr>
          <p:cNvSpPr txBox="1">
            <a:spLocks/>
          </p:cNvSpPr>
          <p:nvPr/>
        </p:nvSpPr>
        <p:spPr>
          <a:xfrm>
            <a:off x="838200" y="3600389"/>
            <a:ext cx="10515600" cy="1273169"/>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HTTP &amp; HTML can be used, but is not optimal.</a:t>
            </a:r>
          </a:p>
          <a:p>
            <a:pPr lvl="1"/>
            <a:r>
              <a:rPr lang="en-US" dirty="0"/>
              <a:t>The GUI on smartphones does not use HTML.</a:t>
            </a:r>
          </a:p>
          <a:p>
            <a:pPr lvl="1"/>
            <a:r>
              <a:rPr lang="en-US" dirty="0"/>
              <a:t>E.g. </a:t>
            </a:r>
            <a:r>
              <a:rPr lang="en-US" dirty="0">
                <a:latin typeface="Courier New" panose="02070309020205020404" pitchFamily="49" charset="0"/>
                <a:cs typeface="Courier New" panose="02070309020205020404" pitchFamily="49" charset="0"/>
              </a:rPr>
              <a:t>GET /users/3</a:t>
            </a:r>
            <a:r>
              <a:rPr lang="en-US" dirty="0"/>
              <a:t>:</a:t>
            </a:r>
          </a:p>
        </p:txBody>
      </p:sp>
      <p:sp>
        <p:nvSpPr>
          <p:cNvPr id="26" name="Content Placeholder 3">
            <a:extLst>
              <a:ext uri="{FF2B5EF4-FFF2-40B4-BE49-F238E27FC236}">
                <a16:creationId xmlns:a16="http://schemas.microsoft.com/office/drawing/2014/main" id="{B496374D-F583-495A-A3B9-4C3811D3D3EA}"/>
              </a:ext>
            </a:extLst>
          </p:cNvPr>
          <p:cNvSpPr txBox="1">
            <a:spLocks/>
          </p:cNvSpPr>
          <p:nvPr/>
        </p:nvSpPr>
        <p:spPr>
          <a:xfrm>
            <a:off x="1992269" y="4987367"/>
            <a:ext cx="7013380" cy="726096"/>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chemeClr val="tx1"/>
                </a:solidFill>
                <a:latin typeface="Courier New" panose="02070309020205020404" pitchFamily="49" charset="0"/>
                <a:cs typeface="Courier New" panose="02070309020205020404" pitchFamily="49" charset="0"/>
              </a:rPr>
              <a:t>&lt;h1&gt;Claire&lt;/h1&gt;</a:t>
            </a:r>
          </a:p>
          <a:p>
            <a:pPr marL="0" indent="0">
              <a:buNone/>
            </a:pPr>
            <a:r>
              <a:rPr lang="en-US" sz="1800" dirty="0">
                <a:solidFill>
                  <a:schemeClr val="tx1"/>
                </a:solidFill>
                <a:latin typeface="Courier New" panose="02070309020205020404" pitchFamily="49" charset="0"/>
                <a:cs typeface="Courier New" panose="02070309020205020404" pitchFamily="49" charset="0"/>
              </a:rPr>
              <a:t>&lt;p&gt;Claire is 24 years old and lives in Boston.&lt;/p&gt;</a:t>
            </a:r>
          </a:p>
        </p:txBody>
      </p:sp>
      <p:sp>
        <p:nvSpPr>
          <p:cNvPr id="29" name="Rectangle 28">
            <a:extLst>
              <a:ext uri="{FF2B5EF4-FFF2-40B4-BE49-F238E27FC236}">
                <a16:creationId xmlns:a16="http://schemas.microsoft.com/office/drawing/2014/main" id="{997F32D6-C3B4-4BBB-B1F9-1AAE5D90586D}"/>
              </a:ext>
            </a:extLst>
          </p:cNvPr>
          <p:cNvSpPr/>
          <p:nvPr/>
        </p:nvSpPr>
        <p:spPr>
          <a:xfrm>
            <a:off x="2458711" y="5404618"/>
            <a:ext cx="921025" cy="242573"/>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7A518561-A188-49D5-BCB8-070A0082483E}"/>
              </a:ext>
            </a:extLst>
          </p:cNvPr>
          <p:cNvSpPr/>
          <p:nvPr/>
        </p:nvSpPr>
        <p:spPr>
          <a:xfrm>
            <a:off x="7369061" y="5409003"/>
            <a:ext cx="917712" cy="23926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BFCEBA31-8604-46FE-9DE2-CF2D58714759}"/>
              </a:ext>
            </a:extLst>
          </p:cNvPr>
          <p:cNvSpPr/>
          <p:nvPr/>
        </p:nvSpPr>
        <p:spPr>
          <a:xfrm>
            <a:off x="3812210" y="5408280"/>
            <a:ext cx="377687" cy="23926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4AFC8E46-7B91-4D72-96CA-83DC87382074}"/>
              </a:ext>
            </a:extLst>
          </p:cNvPr>
          <p:cNvSpPr txBox="1"/>
          <p:nvPr/>
        </p:nvSpPr>
        <p:spPr>
          <a:xfrm>
            <a:off x="880240" y="4843714"/>
            <a:ext cx="1030356" cy="369332"/>
          </a:xfrm>
          <a:prstGeom prst="rect">
            <a:avLst/>
          </a:prstGeom>
          <a:noFill/>
        </p:spPr>
        <p:txBody>
          <a:bodyPr wrap="square" rtlCol="0">
            <a:spAutoFit/>
          </a:bodyPr>
          <a:lstStyle/>
          <a:p>
            <a:r>
              <a:rPr lang="en-US" dirty="0">
                <a:solidFill>
                  <a:srgbClr val="C00000"/>
                </a:solidFill>
              </a:rPr>
              <a:t>Name</a:t>
            </a:r>
          </a:p>
        </p:txBody>
      </p:sp>
      <p:sp>
        <p:nvSpPr>
          <p:cNvPr id="41" name="TextBox 40">
            <a:extLst>
              <a:ext uri="{FF2B5EF4-FFF2-40B4-BE49-F238E27FC236}">
                <a16:creationId xmlns:a16="http://schemas.microsoft.com/office/drawing/2014/main" id="{127331C4-43FA-4516-912C-4E297A450E9C}"/>
              </a:ext>
            </a:extLst>
          </p:cNvPr>
          <p:cNvSpPr txBox="1"/>
          <p:nvPr/>
        </p:nvSpPr>
        <p:spPr>
          <a:xfrm>
            <a:off x="4734337" y="4574372"/>
            <a:ext cx="1030356" cy="369332"/>
          </a:xfrm>
          <a:prstGeom prst="rect">
            <a:avLst/>
          </a:prstGeom>
          <a:noFill/>
        </p:spPr>
        <p:txBody>
          <a:bodyPr wrap="square" rtlCol="0">
            <a:spAutoFit/>
          </a:bodyPr>
          <a:lstStyle/>
          <a:p>
            <a:r>
              <a:rPr lang="en-US" dirty="0">
                <a:solidFill>
                  <a:srgbClr val="C00000"/>
                </a:solidFill>
              </a:rPr>
              <a:t>Age</a:t>
            </a:r>
          </a:p>
        </p:txBody>
      </p:sp>
      <p:sp>
        <p:nvSpPr>
          <p:cNvPr id="42" name="TextBox 41">
            <a:extLst>
              <a:ext uri="{FF2B5EF4-FFF2-40B4-BE49-F238E27FC236}">
                <a16:creationId xmlns:a16="http://schemas.microsoft.com/office/drawing/2014/main" id="{A82D3C12-DB49-4974-BE8B-1DBAFAE3977E}"/>
              </a:ext>
            </a:extLst>
          </p:cNvPr>
          <p:cNvSpPr txBox="1"/>
          <p:nvPr/>
        </p:nvSpPr>
        <p:spPr>
          <a:xfrm>
            <a:off x="7150377" y="4539234"/>
            <a:ext cx="1030356" cy="369332"/>
          </a:xfrm>
          <a:prstGeom prst="rect">
            <a:avLst/>
          </a:prstGeom>
          <a:noFill/>
        </p:spPr>
        <p:txBody>
          <a:bodyPr wrap="square" rtlCol="0">
            <a:spAutoFit/>
          </a:bodyPr>
          <a:lstStyle/>
          <a:p>
            <a:r>
              <a:rPr lang="en-US" dirty="0">
                <a:solidFill>
                  <a:srgbClr val="C00000"/>
                </a:solidFill>
              </a:rPr>
              <a:t>City</a:t>
            </a:r>
          </a:p>
        </p:txBody>
      </p:sp>
      <p:cxnSp>
        <p:nvCxnSpPr>
          <p:cNvPr id="44" name="Straight Arrow Connector 43">
            <a:extLst>
              <a:ext uri="{FF2B5EF4-FFF2-40B4-BE49-F238E27FC236}">
                <a16:creationId xmlns:a16="http://schemas.microsoft.com/office/drawing/2014/main" id="{3DFE2394-D1DB-48B5-B691-DDA8F7D89CE6}"/>
              </a:ext>
            </a:extLst>
          </p:cNvPr>
          <p:cNvCxnSpPr>
            <a:cxnSpLocks/>
          </p:cNvCxnSpPr>
          <p:nvPr/>
        </p:nvCxnSpPr>
        <p:spPr>
          <a:xfrm>
            <a:off x="1680344" y="5086499"/>
            <a:ext cx="696694" cy="335605"/>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60F4A1C3-A67A-4537-8878-DBC273D8D089}"/>
              </a:ext>
            </a:extLst>
          </p:cNvPr>
          <p:cNvCxnSpPr>
            <a:cxnSpLocks/>
          </p:cNvCxnSpPr>
          <p:nvPr/>
        </p:nvCxnSpPr>
        <p:spPr>
          <a:xfrm flipH="1">
            <a:off x="4314967" y="4997306"/>
            <a:ext cx="536711" cy="320579"/>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DCE801CF-3F74-4ACB-BC0B-FB93ADC85EF0}"/>
              </a:ext>
            </a:extLst>
          </p:cNvPr>
          <p:cNvCxnSpPr>
            <a:cxnSpLocks/>
          </p:cNvCxnSpPr>
          <p:nvPr/>
        </p:nvCxnSpPr>
        <p:spPr>
          <a:xfrm>
            <a:off x="7504873" y="4943704"/>
            <a:ext cx="160682" cy="344455"/>
          </a:xfrm>
          <a:prstGeom prst="straightConnector1">
            <a:avLst/>
          </a:prstGeom>
          <a:ln w="190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087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animBg="1"/>
      <p:bldP spid="35" grpId="0"/>
      <p:bldP spid="26" grpId="0" animBg="1"/>
      <p:bldP spid="29" grpId="0" animBg="1"/>
      <p:bldP spid="36" grpId="0" animBg="1"/>
      <p:bldP spid="37" grpId="0" animBg="1"/>
      <p:bldP spid="39" grpId="0"/>
      <p:bldP spid="41" grpId="0"/>
      <p:bldP spid="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dirty="0"/>
              <a:t>A</a:t>
            </a:r>
            <a:r>
              <a:rPr lang="en-US" sz="3600" dirty="0"/>
              <a:t>pplication</a:t>
            </a:r>
            <a:r>
              <a:rPr lang="en-US" dirty="0"/>
              <a:t> p</a:t>
            </a:r>
            <a:r>
              <a:rPr lang="en-US" sz="3600" dirty="0"/>
              <a:t>rogramming</a:t>
            </a:r>
            <a:r>
              <a:rPr lang="en-US" dirty="0"/>
              <a:t> i</a:t>
            </a:r>
            <a:r>
              <a:rPr lang="en-US" sz="3600" dirty="0"/>
              <a:t>nterface</a:t>
            </a:r>
            <a:endParaRPr lang="en-US" dirty="0"/>
          </a:p>
        </p:txBody>
      </p:sp>
      <p:sp>
        <p:nvSpPr>
          <p:cNvPr id="3" name="Content Placeholder 2"/>
          <p:cNvSpPr>
            <a:spLocks noGrp="1"/>
          </p:cNvSpPr>
          <p:nvPr>
            <p:ph idx="1"/>
          </p:nvPr>
        </p:nvSpPr>
        <p:spPr>
          <a:xfrm>
            <a:off x="838198" y="4265077"/>
            <a:ext cx="10515601" cy="996170"/>
          </a:xfrm>
        </p:spPr>
        <p:txBody>
          <a:bodyPr wrap="square">
            <a:spAutoFit/>
          </a:bodyPr>
          <a:lstStyle/>
          <a:p>
            <a:pPr marL="0" indent="0">
              <a:buNone/>
            </a:pPr>
            <a:r>
              <a:rPr lang="en-US" dirty="0">
                <a:latin typeface="Georgia" panose="02040502050405020303" pitchFamily="18" charset="0"/>
              </a:rPr>
              <a:t>An API is an interface for Machine </a:t>
            </a:r>
            <a:r>
              <a:rPr lang="en-US" dirty="0">
                <a:solidFill>
                  <a:srgbClr val="2C0E25"/>
                </a:solidFill>
                <a:latin typeface="u2000"/>
              </a:rPr>
              <a:t>↔</a:t>
            </a:r>
            <a:r>
              <a:rPr lang="en-US" dirty="0">
                <a:latin typeface="Georgia" panose="02040502050405020303" pitchFamily="18" charset="0"/>
              </a:rPr>
              <a:t> Machine communication.</a:t>
            </a:r>
          </a:p>
          <a:p>
            <a:r>
              <a:rPr lang="en-US" dirty="0"/>
              <a:t>An API making use of HTTP is called a </a:t>
            </a:r>
            <a:r>
              <a:rPr lang="en-US" i="1" dirty="0"/>
              <a:t>Web API.</a:t>
            </a:r>
            <a:endParaRPr lang="en-US" dirty="0"/>
          </a:p>
        </p:txBody>
      </p:sp>
      <p:sp>
        <p:nvSpPr>
          <p:cNvPr id="23" name="Content Placeholder 2">
            <a:extLst>
              <a:ext uri="{FF2B5EF4-FFF2-40B4-BE49-F238E27FC236}">
                <a16:creationId xmlns:a16="http://schemas.microsoft.com/office/drawing/2014/main" id="{9A7E9E1C-F18E-4981-803C-C9D0A7DBC71E}"/>
              </a:ext>
            </a:extLst>
          </p:cNvPr>
          <p:cNvSpPr txBox="1">
            <a:spLocks/>
          </p:cNvSpPr>
          <p:nvPr/>
        </p:nvSpPr>
        <p:spPr>
          <a:xfrm>
            <a:off x="838198" y="1690688"/>
            <a:ext cx="10515601" cy="4801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A GUI is an interface for Human </a:t>
            </a:r>
            <a:r>
              <a:rPr lang="en-US" dirty="0">
                <a:solidFill>
                  <a:srgbClr val="2C0E25"/>
                </a:solidFill>
                <a:latin typeface="u2000"/>
              </a:rPr>
              <a:t>↔</a:t>
            </a:r>
            <a:r>
              <a:rPr lang="en-US" dirty="0"/>
              <a:t> Machine communication.</a:t>
            </a:r>
          </a:p>
        </p:txBody>
      </p:sp>
      <p:sp>
        <p:nvSpPr>
          <p:cNvPr id="24" name="Freeform: Shape 23">
            <a:extLst>
              <a:ext uri="{FF2B5EF4-FFF2-40B4-BE49-F238E27FC236}">
                <a16:creationId xmlns:a16="http://schemas.microsoft.com/office/drawing/2014/main" id="{8DA2AF4E-BA26-4B2E-AB48-027F46DEE489}"/>
              </a:ext>
            </a:extLst>
          </p:cNvPr>
          <p:cNvSpPr/>
          <p:nvPr/>
        </p:nvSpPr>
        <p:spPr>
          <a:xfrm flipH="1">
            <a:off x="2243279" y="2410180"/>
            <a:ext cx="722140" cy="1358106"/>
          </a:xfrm>
          <a:custGeom>
            <a:avLst/>
            <a:gdLst>
              <a:gd name="connsiteX0" fmla="*/ 594172 w 713581"/>
              <a:gd name="connsiteY0" fmla="*/ 271909 h 1358106"/>
              <a:gd name="connsiteX1" fmla="*/ 133796 w 713581"/>
              <a:gd name="connsiteY1" fmla="*/ 271909 h 1358106"/>
              <a:gd name="connsiteX2" fmla="*/ 133796 w 713581"/>
              <a:gd name="connsiteY2" fmla="*/ 133796 h 1358106"/>
              <a:gd name="connsiteX3" fmla="*/ 594172 w 713581"/>
              <a:gd name="connsiteY3" fmla="*/ 133796 h 1358106"/>
              <a:gd name="connsiteX4" fmla="*/ 594172 w 713581"/>
              <a:gd name="connsiteY4" fmla="*/ 271909 h 1358106"/>
              <a:gd name="connsiteX5" fmla="*/ 594172 w 713581"/>
              <a:gd name="connsiteY5" fmla="*/ 502097 h 1358106"/>
              <a:gd name="connsiteX6" fmla="*/ 133796 w 713581"/>
              <a:gd name="connsiteY6" fmla="*/ 502097 h 1358106"/>
              <a:gd name="connsiteX7" fmla="*/ 133796 w 713581"/>
              <a:gd name="connsiteY7" fmla="*/ 363984 h 1358106"/>
              <a:gd name="connsiteX8" fmla="*/ 594172 w 713581"/>
              <a:gd name="connsiteY8" fmla="*/ 363984 h 1358106"/>
              <a:gd name="connsiteX9" fmla="*/ 594172 w 713581"/>
              <a:gd name="connsiteY9" fmla="*/ 502097 h 1358106"/>
              <a:gd name="connsiteX10" fmla="*/ 363984 w 713581"/>
              <a:gd name="connsiteY10" fmla="*/ 1192659 h 1358106"/>
              <a:gd name="connsiteX11" fmla="*/ 294928 w 713581"/>
              <a:gd name="connsiteY11" fmla="*/ 1123603 h 1358106"/>
              <a:gd name="connsiteX12" fmla="*/ 363984 w 713581"/>
              <a:gd name="connsiteY12" fmla="*/ 1054547 h 1358106"/>
              <a:gd name="connsiteX13" fmla="*/ 433040 w 713581"/>
              <a:gd name="connsiteY13" fmla="*/ 1123603 h 1358106"/>
              <a:gd name="connsiteX14" fmla="*/ 363984 w 713581"/>
              <a:gd name="connsiteY14" fmla="*/ 1192659 h 1358106"/>
              <a:gd name="connsiteX15" fmla="*/ 594172 w 713581"/>
              <a:gd name="connsiteY15" fmla="*/ 41721 h 1358106"/>
              <a:gd name="connsiteX16" fmla="*/ 133796 w 713581"/>
              <a:gd name="connsiteY16" fmla="*/ 41721 h 1358106"/>
              <a:gd name="connsiteX17" fmla="*/ 41721 w 713581"/>
              <a:gd name="connsiteY17" fmla="*/ 133796 h 1358106"/>
              <a:gd name="connsiteX18" fmla="*/ 41721 w 713581"/>
              <a:gd name="connsiteY18" fmla="*/ 1238697 h 1358106"/>
              <a:gd name="connsiteX19" fmla="*/ 133796 w 713581"/>
              <a:gd name="connsiteY19" fmla="*/ 1330772 h 1358106"/>
              <a:gd name="connsiteX20" fmla="*/ 594172 w 713581"/>
              <a:gd name="connsiteY20" fmla="*/ 1330772 h 1358106"/>
              <a:gd name="connsiteX21" fmla="*/ 686247 w 713581"/>
              <a:gd name="connsiteY21" fmla="*/ 1238697 h 1358106"/>
              <a:gd name="connsiteX22" fmla="*/ 686247 w 713581"/>
              <a:gd name="connsiteY22" fmla="*/ 133796 h 1358106"/>
              <a:gd name="connsiteX23" fmla="*/ 594172 w 713581"/>
              <a:gd name="connsiteY23" fmla="*/ 41721 h 1358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3581" h="1358106">
                <a:moveTo>
                  <a:pt x="594172" y="271909"/>
                </a:moveTo>
                <a:lnTo>
                  <a:pt x="133796" y="271909"/>
                </a:lnTo>
                <a:lnTo>
                  <a:pt x="133796" y="133796"/>
                </a:lnTo>
                <a:lnTo>
                  <a:pt x="594172" y="133796"/>
                </a:lnTo>
                <a:lnTo>
                  <a:pt x="594172" y="271909"/>
                </a:lnTo>
                <a:close/>
                <a:moveTo>
                  <a:pt x="594172" y="502097"/>
                </a:moveTo>
                <a:lnTo>
                  <a:pt x="133796" y="502097"/>
                </a:lnTo>
                <a:lnTo>
                  <a:pt x="133796" y="363984"/>
                </a:lnTo>
                <a:lnTo>
                  <a:pt x="594172" y="363984"/>
                </a:lnTo>
                <a:lnTo>
                  <a:pt x="594172" y="502097"/>
                </a:lnTo>
                <a:close/>
                <a:moveTo>
                  <a:pt x="363984" y="1192659"/>
                </a:moveTo>
                <a:cubicBezTo>
                  <a:pt x="324852" y="1192659"/>
                  <a:pt x="294928" y="1162735"/>
                  <a:pt x="294928" y="1123603"/>
                </a:cubicBezTo>
                <a:cubicBezTo>
                  <a:pt x="294928" y="1084471"/>
                  <a:pt x="324852" y="1054547"/>
                  <a:pt x="363984" y="1054547"/>
                </a:cubicBezTo>
                <a:cubicBezTo>
                  <a:pt x="403116" y="1054547"/>
                  <a:pt x="433040" y="1084471"/>
                  <a:pt x="433040" y="1123603"/>
                </a:cubicBezTo>
                <a:cubicBezTo>
                  <a:pt x="433040" y="1162735"/>
                  <a:pt x="403116" y="1192659"/>
                  <a:pt x="363984" y="1192659"/>
                </a:cubicBezTo>
                <a:close/>
                <a:moveTo>
                  <a:pt x="594172" y="41721"/>
                </a:moveTo>
                <a:lnTo>
                  <a:pt x="133796" y="41721"/>
                </a:lnTo>
                <a:cubicBezTo>
                  <a:pt x="83155" y="41721"/>
                  <a:pt x="41721" y="83155"/>
                  <a:pt x="41721" y="133796"/>
                </a:cubicBezTo>
                <a:lnTo>
                  <a:pt x="41721" y="1238697"/>
                </a:lnTo>
                <a:cubicBezTo>
                  <a:pt x="41721" y="1289338"/>
                  <a:pt x="83155" y="1330772"/>
                  <a:pt x="133796" y="1330772"/>
                </a:cubicBezTo>
                <a:lnTo>
                  <a:pt x="594172" y="1330772"/>
                </a:lnTo>
                <a:cubicBezTo>
                  <a:pt x="644813" y="1330772"/>
                  <a:pt x="686247" y="1289338"/>
                  <a:pt x="686247" y="1238697"/>
                </a:cubicBezTo>
                <a:lnTo>
                  <a:pt x="686247" y="133796"/>
                </a:lnTo>
                <a:cubicBezTo>
                  <a:pt x="686247" y="83155"/>
                  <a:pt x="644813" y="41721"/>
                  <a:pt x="594172" y="41721"/>
                </a:cubicBezTo>
                <a:close/>
              </a:path>
            </a:pathLst>
          </a:custGeom>
          <a:ln/>
        </p:spPr>
        <p:style>
          <a:lnRef idx="3">
            <a:schemeClr val="lt1"/>
          </a:lnRef>
          <a:fillRef idx="1">
            <a:schemeClr val="accent4"/>
          </a:fillRef>
          <a:effectRef idx="1">
            <a:schemeClr val="accent4"/>
          </a:effectRef>
          <a:fontRef idx="minor">
            <a:schemeClr val="lt1"/>
          </a:fontRef>
        </p:style>
        <p:txBody>
          <a:bodyPr rtlCol="0" anchor="ctr"/>
          <a:lstStyle/>
          <a:p>
            <a:endParaRPr lang="en-US"/>
          </a:p>
        </p:txBody>
      </p:sp>
      <p:sp>
        <p:nvSpPr>
          <p:cNvPr id="26" name="TextBox 25">
            <a:extLst>
              <a:ext uri="{FF2B5EF4-FFF2-40B4-BE49-F238E27FC236}">
                <a16:creationId xmlns:a16="http://schemas.microsoft.com/office/drawing/2014/main" id="{D99A1DD2-F962-4CEC-8850-FCCD8B1BDE6F}"/>
              </a:ext>
            </a:extLst>
          </p:cNvPr>
          <p:cNvSpPr txBox="1"/>
          <p:nvPr/>
        </p:nvSpPr>
        <p:spPr>
          <a:xfrm>
            <a:off x="2170394" y="3735743"/>
            <a:ext cx="867910" cy="369332"/>
          </a:xfrm>
          <a:prstGeom prst="rect">
            <a:avLst/>
          </a:prstGeom>
          <a:noFill/>
        </p:spPr>
        <p:txBody>
          <a:bodyPr wrap="square" rtlCol="0">
            <a:spAutoFit/>
          </a:bodyPr>
          <a:lstStyle/>
          <a:p>
            <a:pPr algn="ctr"/>
            <a:r>
              <a:rPr lang="en-US" dirty="0">
                <a:solidFill>
                  <a:schemeClr val="bg1"/>
                </a:solidFill>
              </a:rPr>
              <a:t>Server</a:t>
            </a:r>
          </a:p>
        </p:txBody>
      </p:sp>
      <p:grpSp>
        <p:nvGrpSpPr>
          <p:cNvPr id="28" name="Group 27">
            <a:extLst>
              <a:ext uri="{FF2B5EF4-FFF2-40B4-BE49-F238E27FC236}">
                <a16:creationId xmlns:a16="http://schemas.microsoft.com/office/drawing/2014/main" id="{4AB1B226-1557-43FD-94F8-DE4DB2B9C0D4}"/>
              </a:ext>
            </a:extLst>
          </p:cNvPr>
          <p:cNvGrpSpPr/>
          <p:nvPr/>
        </p:nvGrpSpPr>
        <p:grpSpPr>
          <a:xfrm>
            <a:off x="4865198" y="2583285"/>
            <a:ext cx="914400" cy="914400"/>
            <a:chOff x="8138491" y="1803437"/>
            <a:chExt cx="914400" cy="914400"/>
          </a:xfrm>
        </p:grpSpPr>
        <p:sp>
          <p:nvSpPr>
            <p:cNvPr id="29" name="Rectangle 28">
              <a:extLst>
                <a:ext uri="{FF2B5EF4-FFF2-40B4-BE49-F238E27FC236}">
                  <a16:creationId xmlns:a16="http://schemas.microsoft.com/office/drawing/2014/main" id="{0EDBA908-6F94-48D2-8E27-11BF8FFA1D32}"/>
                </a:ext>
              </a:extLst>
            </p:cNvPr>
            <p:cNvSpPr/>
            <p:nvPr/>
          </p:nvSpPr>
          <p:spPr>
            <a:xfrm>
              <a:off x="8403534" y="1948105"/>
              <a:ext cx="384313" cy="6938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Graphic 29" descr="Smart Phone">
              <a:extLst>
                <a:ext uri="{FF2B5EF4-FFF2-40B4-BE49-F238E27FC236}">
                  <a16:creationId xmlns:a16="http://schemas.microsoft.com/office/drawing/2014/main" id="{30BCD67F-5183-4CF4-A71E-BB00184046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38491" y="1803437"/>
              <a:ext cx="914400" cy="914400"/>
            </a:xfrm>
            <a:prstGeom prst="rect">
              <a:avLst/>
            </a:prstGeom>
          </p:spPr>
        </p:pic>
      </p:grpSp>
      <p:sp>
        <p:nvSpPr>
          <p:cNvPr id="31" name="TextBox 30">
            <a:extLst>
              <a:ext uri="{FF2B5EF4-FFF2-40B4-BE49-F238E27FC236}">
                <a16:creationId xmlns:a16="http://schemas.microsoft.com/office/drawing/2014/main" id="{FE8E26A3-E771-4634-B203-FB6973DF169B}"/>
              </a:ext>
            </a:extLst>
          </p:cNvPr>
          <p:cNvSpPr txBox="1"/>
          <p:nvPr/>
        </p:nvSpPr>
        <p:spPr>
          <a:xfrm>
            <a:off x="4810535" y="3497685"/>
            <a:ext cx="995515" cy="369332"/>
          </a:xfrm>
          <a:prstGeom prst="rect">
            <a:avLst/>
          </a:prstGeom>
          <a:noFill/>
        </p:spPr>
        <p:txBody>
          <a:bodyPr wrap="square" rtlCol="0">
            <a:spAutoFit/>
          </a:bodyPr>
          <a:lstStyle/>
          <a:p>
            <a:pPr algn="ctr"/>
            <a:r>
              <a:rPr lang="en-US" dirty="0">
                <a:solidFill>
                  <a:schemeClr val="bg1"/>
                </a:solidFill>
              </a:rPr>
              <a:t>Client</a:t>
            </a:r>
          </a:p>
        </p:txBody>
      </p:sp>
      <p:sp>
        <p:nvSpPr>
          <p:cNvPr id="32" name="Arrow: Left-Right 31">
            <a:extLst>
              <a:ext uri="{FF2B5EF4-FFF2-40B4-BE49-F238E27FC236}">
                <a16:creationId xmlns:a16="http://schemas.microsoft.com/office/drawing/2014/main" id="{69EFC99C-284A-492E-9053-B0262C4444CE}"/>
              </a:ext>
            </a:extLst>
          </p:cNvPr>
          <p:cNvSpPr/>
          <p:nvPr/>
        </p:nvSpPr>
        <p:spPr>
          <a:xfrm>
            <a:off x="3213402" y="2860439"/>
            <a:ext cx="1510747" cy="437321"/>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020DEC76-C1A4-4B27-B28E-14F0372C624D}"/>
              </a:ext>
            </a:extLst>
          </p:cNvPr>
          <p:cNvSpPr txBox="1"/>
          <p:nvPr/>
        </p:nvSpPr>
        <p:spPr>
          <a:xfrm>
            <a:off x="3358073" y="2481911"/>
            <a:ext cx="1221403" cy="369332"/>
          </a:xfrm>
          <a:prstGeom prst="rect">
            <a:avLst/>
          </a:prstGeom>
          <a:noFill/>
        </p:spPr>
        <p:txBody>
          <a:bodyPr wrap="square" rtlCol="0">
            <a:spAutoFit/>
          </a:bodyPr>
          <a:lstStyle/>
          <a:p>
            <a:pPr algn="ctr"/>
            <a:r>
              <a:rPr lang="en-US" dirty="0"/>
              <a:t>API</a:t>
            </a:r>
          </a:p>
        </p:txBody>
      </p:sp>
      <p:sp>
        <p:nvSpPr>
          <p:cNvPr id="34" name="Arrow: Left-Right 33">
            <a:extLst>
              <a:ext uri="{FF2B5EF4-FFF2-40B4-BE49-F238E27FC236}">
                <a16:creationId xmlns:a16="http://schemas.microsoft.com/office/drawing/2014/main" id="{093A42BE-66B4-4B6A-8D6D-578C82205173}"/>
              </a:ext>
            </a:extLst>
          </p:cNvPr>
          <p:cNvSpPr/>
          <p:nvPr/>
        </p:nvSpPr>
        <p:spPr>
          <a:xfrm>
            <a:off x="6035401" y="2860439"/>
            <a:ext cx="1510747" cy="437321"/>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92B40BC1-0CBA-4BD6-BE28-0FCF771DE49F}"/>
              </a:ext>
            </a:extLst>
          </p:cNvPr>
          <p:cNvSpPr txBox="1"/>
          <p:nvPr/>
        </p:nvSpPr>
        <p:spPr>
          <a:xfrm>
            <a:off x="6180072" y="2481911"/>
            <a:ext cx="1221403" cy="369332"/>
          </a:xfrm>
          <a:prstGeom prst="rect">
            <a:avLst/>
          </a:prstGeom>
          <a:noFill/>
        </p:spPr>
        <p:txBody>
          <a:bodyPr wrap="square" rtlCol="0">
            <a:spAutoFit/>
          </a:bodyPr>
          <a:lstStyle/>
          <a:p>
            <a:pPr algn="ctr"/>
            <a:r>
              <a:rPr lang="en-US" dirty="0"/>
              <a:t>GUI</a:t>
            </a:r>
          </a:p>
        </p:txBody>
      </p:sp>
      <p:pic>
        <p:nvPicPr>
          <p:cNvPr id="5" name="Graphic 4" descr="Woman">
            <a:extLst>
              <a:ext uri="{FF2B5EF4-FFF2-40B4-BE49-F238E27FC236}">
                <a16:creationId xmlns:a16="http://schemas.microsoft.com/office/drawing/2014/main" id="{B021DEB5-052C-4BE8-BC5A-FE1FA3A9F44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05829" y="2666577"/>
            <a:ext cx="914400" cy="914400"/>
          </a:xfrm>
          <a:prstGeom prst="rect">
            <a:avLst/>
          </a:prstGeom>
        </p:spPr>
      </p:pic>
      <p:sp>
        <p:nvSpPr>
          <p:cNvPr id="36" name="TextBox 35">
            <a:extLst>
              <a:ext uri="{FF2B5EF4-FFF2-40B4-BE49-F238E27FC236}">
                <a16:creationId xmlns:a16="http://schemas.microsoft.com/office/drawing/2014/main" id="{8E6349D3-8960-4004-8EFA-D0DF939DF58B}"/>
              </a:ext>
            </a:extLst>
          </p:cNvPr>
          <p:cNvSpPr txBox="1"/>
          <p:nvPr/>
        </p:nvSpPr>
        <p:spPr>
          <a:xfrm>
            <a:off x="7654531" y="3551077"/>
            <a:ext cx="995515" cy="369332"/>
          </a:xfrm>
          <a:prstGeom prst="rect">
            <a:avLst/>
          </a:prstGeom>
          <a:noFill/>
        </p:spPr>
        <p:txBody>
          <a:bodyPr wrap="square" rtlCol="0">
            <a:spAutoFit/>
          </a:bodyPr>
          <a:lstStyle/>
          <a:p>
            <a:pPr algn="ctr"/>
            <a:r>
              <a:rPr lang="en-US" dirty="0">
                <a:solidFill>
                  <a:schemeClr val="bg1"/>
                </a:solidFill>
              </a:rPr>
              <a:t>User</a:t>
            </a:r>
          </a:p>
        </p:txBody>
      </p:sp>
    </p:spTree>
    <p:extLst>
      <p:ext uri="{BB962C8B-B14F-4D97-AF65-F5344CB8AC3E}">
        <p14:creationId xmlns:p14="http://schemas.microsoft.com/office/powerpoint/2010/main" val="2756704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animBg="1"/>
      <p:bldP spid="26" grpId="0"/>
      <p:bldP spid="31" grpId="0"/>
      <p:bldP spid="32" grpId="0" animBg="1"/>
      <p:bldP spid="33" grpId="0"/>
      <p:bldP spid="34" grpId="0" animBg="1"/>
      <p:bldP spid="35"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types of Web APIs</a:t>
            </a:r>
          </a:p>
        </p:txBody>
      </p:sp>
      <p:sp>
        <p:nvSpPr>
          <p:cNvPr id="3" name="Content Placeholder 2"/>
          <p:cNvSpPr>
            <a:spLocks noGrp="1"/>
          </p:cNvSpPr>
          <p:nvPr>
            <p:ph idx="1"/>
          </p:nvPr>
        </p:nvSpPr>
        <p:spPr>
          <a:xfrm>
            <a:off x="838200" y="1690688"/>
            <a:ext cx="10515600" cy="2701765"/>
          </a:xfrm>
        </p:spPr>
        <p:txBody>
          <a:bodyPr>
            <a:spAutoFit/>
          </a:bodyPr>
          <a:lstStyle/>
          <a:p>
            <a:r>
              <a:rPr lang="en-US" i="1" dirty="0">
                <a:latin typeface="Georgia" panose="02040502050405020303" pitchFamily="18" charset="0"/>
              </a:rPr>
              <a:t>Remote Procedure Call</a:t>
            </a:r>
            <a:r>
              <a:rPr lang="en-US" dirty="0">
                <a:latin typeface="Georgia" panose="02040502050405020303" pitchFamily="18" charset="0"/>
              </a:rPr>
              <a:t>, RPC</a:t>
            </a:r>
            <a:r>
              <a:rPr lang="en-US" i="1" dirty="0">
                <a:latin typeface="Georgia" panose="02040502050405020303" pitchFamily="18" charset="0"/>
              </a:rPr>
              <a:t>.</a:t>
            </a:r>
          </a:p>
          <a:p>
            <a:pPr lvl="1"/>
            <a:r>
              <a:rPr lang="en-US" dirty="0"/>
              <a:t>Clients can call functions on the server.</a:t>
            </a:r>
          </a:p>
          <a:p>
            <a:r>
              <a:rPr lang="en-US" i="1" dirty="0"/>
              <a:t>Remote Method Invocation</a:t>
            </a:r>
            <a:r>
              <a:rPr lang="en-US" dirty="0"/>
              <a:t>, RMI.</a:t>
            </a:r>
          </a:p>
          <a:p>
            <a:pPr lvl="1"/>
            <a:r>
              <a:rPr lang="en-US" dirty="0"/>
              <a:t>Clients can call methods on objects on the server.</a:t>
            </a:r>
          </a:p>
          <a:p>
            <a:r>
              <a:rPr lang="en-US" i="1" dirty="0"/>
              <a:t>Representational State Transfer</a:t>
            </a:r>
            <a:r>
              <a:rPr lang="en-US" dirty="0"/>
              <a:t>, REST.</a:t>
            </a:r>
          </a:p>
          <a:p>
            <a:pPr lvl="1"/>
            <a:r>
              <a:rPr lang="en-US" dirty="0"/>
              <a:t>Clients can apply CRUD operations on resources on the server.</a:t>
            </a:r>
          </a:p>
        </p:txBody>
      </p:sp>
    </p:spTree>
    <p:extLst>
      <p:ext uri="{BB962C8B-B14F-4D97-AF65-F5344CB8AC3E}">
        <p14:creationId xmlns:p14="http://schemas.microsoft.com/office/powerpoint/2010/main" val="321865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REST?</a:t>
            </a:r>
          </a:p>
        </p:txBody>
      </p:sp>
      <p:sp>
        <p:nvSpPr>
          <p:cNvPr id="3" name="Content Placeholder 2"/>
          <p:cNvSpPr>
            <a:spLocks noGrp="1"/>
          </p:cNvSpPr>
          <p:nvPr>
            <p:ph idx="1"/>
          </p:nvPr>
        </p:nvSpPr>
        <p:spPr>
          <a:xfrm>
            <a:off x="838200" y="1690688"/>
            <a:ext cx="10515600" cy="4150880"/>
          </a:xfrm>
        </p:spPr>
        <p:txBody>
          <a:bodyPr wrap="square">
            <a:spAutoFit/>
          </a:bodyPr>
          <a:lstStyle/>
          <a:p>
            <a:pPr marL="0" indent="0">
              <a:buNone/>
            </a:pPr>
            <a:r>
              <a:rPr lang="en-US" dirty="0">
                <a:latin typeface="Georgia" panose="02040502050405020303" pitchFamily="18" charset="0"/>
              </a:rPr>
              <a:t>An architectural style for </a:t>
            </a:r>
            <a:r>
              <a:rPr lang="en-US" i="1" dirty="0"/>
              <a:t>distributed hypermedia systems</a:t>
            </a:r>
            <a:r>
              <a:rPr lang="en-US" dirty="0">
                <a:latin typeface="Georgia" panose="02040502050405020303" pitchFamily="18" charset="0"/>
              </a:rPr>
              <a:t> described by </a:t>
            </a:r>
            <a:r>
              <a:rPr lang="en-US" dirty="0"/>
              <a:t>Roy Thomas Fielding in his doctoral dissertation 2000.</a:t>
            </a:r>
          </a:p>
          <a:p>
            <a:r>
              <a:rPr lang="en-US" dirty="0"/>
              <a:t>Consists of constraints:</a:t>
            </a:r>
          </a:p>
          <a:p>
            <a:pPr marL="914400" lvl="1" indent="-457200">
              <a:buFont typeface="+mj-lt"/>
              <a:buAutoNum type="arabicPeriod"/>
            </a:pPr>
            <a:r>
              <a:rPr lang="en-US" dirty="0"/>
              <a:t>Client - Server</a:t>
            </a:r>
          </a:p>
          <a:p>
            <a:pPr marL="914400" lvl="1" indent="-457200">
              <a:buFont typeface="+mj-lt"/>
              <a:buAutoNum type="arabicPeriod"/>
            </a:pPr>
            <a:r>
              <a:rPr lang="en-US" dirty="0"/>
              <a:t>Stateless</a:t>
            </a:r>
          </a:p>
          <a:p>
            <a:pPr marL="914400" lvl="1" indent="-457200">
              <a:buFont typeface="+mj-lt"/>
              <a:buAutoNum type="arabicPeriod"/>
            </a:pPr>
            <a:r>
              <a:rPr lang="en-US" dirty="0"/>
              <a:t>Cache</a:t>
            </a:r>
          </a:p>
          <a:p>
            <a:pPr marL="914400" lvl="1" indent="-457200">
              <a:buFont typeface="+mj-lt"/>
              <a:buAutoNum type="arabicPeriod"/>
            </a:pPr>
            <a:r>
              <a:rPr lang="en-US" dirty="0"/>
              <a:t>Uniform Interface</a:t>
            </a:r>
          </a:p>
          <a:p>
            <a:pPr marL="914400" lvl="1" indent="-457200">
              <a:buFont typeface="+mj-lt"/>
              <a:buAutoNum type="arabicPeriod"/>
            </a:pPr>
            <a:r>
              <a:rPr lang="en-US" dirty="0"/>
              <a:t>Layered System</a:t>
            </a:r>
          </a:p>
          <a:p>
            <a:pPr marL="914400" lvl="1" indent="-457200">
              <a:buFont typeface="+mj-lt"/>
              <a:buAutoNum type="arabicPeriod"/>
            </a:pPr>
            <a:r>
              <a:rPr lang="en-US" dirty="0"/>
              <a:t>Code-On-Demand</a:t>
            </a:r>
          </a:p>
        </p:txBody>
      </p:sp>
      <p:sp>
        <p:nvSpPr>
          <p:cNvPr id="6" name="Cube 5">
            <a:extLst>
              <a:ext uri="{FF2B5EF4-FFF2-40B4-BE49-F238E27FC236}">
                <a16:creationId xmlns:a16="http://schemas.microsoft.com/office/drawing/2014/main" id="{C94EDDF5-99DA-4F9A-9EB6-D33A0AD593D8}"/>
              </a:ext>
            </a:extLst>
          </p:cNvPr>
          <p:cNvSpPr/>
          <p:nvPr/>
        </p:nvSpPr>
        <p:spPr>
          <a:xfrm>
            <a:off x="5672326" y="2803286"/>
            <a:ext cx="1139686" cy="1103244"/>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a:p>
        </p:txBody>
      </p:sp>
      <p:sp>
        <p:nvSpPr>
          <p:cNvPr id="9" name="Cube 8">
            <a:extLst>
              <a:ext uri="{FF2B5EF4-FFF2-40B4-BE49-F238E27FC236}">
                <a16:creationId xmlns:a16="http://schemas.microsoft.com/office/drawing/2014/main" id="{C8D3831A-C1F5-425B-85FD-CDD1FC640454}"/>
              </a:ext>
            </a:extLst>
          </p:cNvPr>
          <p:cNvSpPr/>
          <p:nvPr/>
        </p:nvSpPr>
        <p:spPr>
          <a:xfrm>
            <a:off x="7675695" y="2768499"/>
            <a:ext cx="516830" cy="1138031"/>
          </a:xfrm>
          <a:prstGeom prst="cube">
            <a:avLst>
              <a:gd name="adj" fmla="val 73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Canvas 9">
            <a:extLst>
              <a:ext uri="{FF2B5EF4-FFF2-40B4-BE49-F238E27FC236}">
                <a16:creationId xmlns:a16="http://schemas.microsoft.com/office/drawing/2014/main" id="{547A3291-CDF1-447D-8501-E0A5CDD06913}"/>
              </a:ext>
            </a:extLst>
          </p:cNvPr>
          <p:cNvGrpSpPr/>
          <p:nvPr/>
        </p:nvGrpSpPr>
        <p:grpSpPr>
          <a:xfrm>
            <a:off x="5111564" y="4124739"/>
            <a:ext cx="6656365" cy="1612803"/>
            <a:chOff x="0" y="0"/>
            <a:chExt cx="5128260" cy="1140460"/>
          </a:xfrm>
        </p:grpSpPr>
        <p:sp>
          <p:nvSpPr>
            <p:cNvPr id="11" name="Rectangle 10">
              <a:extLst>
                <a:ext uri="{FF2B5EF4-FFF2-40B4-BE49-F238E27FC236}">
                  <a16:creationId xmlns:a16="http://schemas.microsoft.com/office/drawing/2014/main" id="{EE67F3D4-D6A1-4CB6-AF51-6904EA91CC90}"/>
                </a:ext>
              </a:extLst>
            </p:cNvPr>
            <p:cNvSpPr/>
            <p:nvPr/>
          </p:nvSpPr>
          <p:spPr>
            <a:xfrm>
              <a:off x="0" y="0"/>
              <a:ext cx="5128260" cy="1140460"/>
            </a:xfrm>
            <a:prstGeom prst="rect">
              <a:avLst/>
            </a:prstGeom>
          </p:spPr>
        </p:sp>
        <p:sp>
          <p:nvSpPr>
            <p:cNvPr id="12" name="Rectangle 11">
              <a:extLst>
                <a:ext uri="{FF2B5EF4-FFF2-40B4-BE49-F238E27FC236}">
                  <a16:creationId xmlns:a16="http://schemas.microsoft.com/office/drawing/2014/main" id="{5E5D70B4-85EF-4E10-96D7-03B04D06671F}"/>
                </a:ext>
              </a:extLst>
            </p:cNvPr>
            <p:cNvSpPr/>
            <p:nvPr/>
          </p:nvSpPr>
          <p:spPr>
            <a:xfrm>
              <a:off x="0" y="0"/>
              <a:ext cx="1365250" cy="1104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marL="0" marR="0" algn="ctr">
                <a:lnSpc>
                  <a:spcPct val="107000"/>
                </a:lnSpc>
                <a:spcBef>
                  <a:spcPts val="0"/>
                </a:spcBef>
                <a:spcAft>
                  <a:spcPts val="0"/>
                </a:spcAft>
              </a:pPr>
              <a:r>
                <a:rPr lang="en-US" sz="1400">
                  <a:effectLst/>
                  <a:ea typeface="Calibri" panose="020F0502020204030204" pitchFamily="34" charset="0"/>
                  <a:cs typeface="Times New Roman" panose="02020603050405020304" pitchFamily="18" charset="0"/>
                </a:rPr>
                <a:t>Client</a:t>
              </a:r>
            </a:p>
          </p:txBody>
        </p:sp>
        <p:sp>
          <p:nvSpPr>
            <p:cNvPr id="13" name="Rectangle 12">
              <a:extLst>
                <a:ext uri="{FF2B5EF4-FFF2-40B4-BE49-F238E27FC236}">
                  <a16:creationId xmlns:a16="http://schemas.microsoft.com/office/drawing/2014/main" id="{2762CDB6-2C11-4F45-B8F2-E82D6DD756AE}"/>
                </a:ext>
              </a:extLst>
            </p:cNvPr>
            <p:cNvSpPr/>
            <p:nvPr/>
          </p:nvSpPr>
          <p:spPr>
            <a:xfrm>
              <a:off x="1879599" y="0"/>
              <a:ext cx="1365250" cy="1104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marL="0" marR="0" algn="ctr">
                <a:lnSpc>
                  <a:spcPct val="106000"/>
                </a:lnSpc>
                <a:spcBef>
                  <a:spcPts val="0"/>
                </a:spcBef>
                <a:spcAft>
                  <a:spcPts val="0"/>
                </a:spcAft>
              </a:pPr>
              <a:r>
                <a:rPr lang="en-US" sz="1400">
                  <a:effectLst/>
                  <a:ea typeface="Calibri" panose="020F0502020204030204" pitchFamily="34" charset="0"/>
                </a:rPr>
                <a:t>Server</a:t>
              </a:r>
              <a:endParaRPr lang="en-US" sz="1600">
                <a:effectLst/>
                <a:latin typeface="Times New Roman" panose="02020603050405020304" pitchFamily="18" charset="0"/>
                <a:ea typeface="Times New Roman" panose="02020603050405020304" pitchFamily="18" charset="0"/>
              </a:endParaRPr>
            </a:p>
          </p:txBody>
        </p:sp>
        <p:sp>
          <p:nvSpPr>
            <p:cNvPr id="14" name="Rectangle 13">
              <a:extLst>
                <a:ext uri="{FF2B5EF4-FFF2-40B4-BE49-F238E27FC236}">
                  <a16:creationId xmlns:a16="http://schemas.microsoft.com/office/drawing/2014/main" id="{51BF6004-08EB-47C7-8A71-86D467F602EF}"/>
                </a:ext>
              </a:extLst>
            </p:cNvPr>
            <p:cNvSpPr/>
            <p:nvPr/>
          </p:nvSpPr>
          <p:spPr>
            <a:xfrm>
              <a:off x="3727327" y="0"/>
              <a:ext cx="1365250" cy="1104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marL="0" marR="0" algn="ctr">
                <a:lnSpc>
                  <a:spcPct val="107000"/>
                </a:lnSpc>
                <a:spcBef>
                  <a:spcPts val="0"/>
                </a:spcBef>
                <a:spcAft>
                  <a:spcPts val="0"/>
                </a:spcAft>
              </a:pPr>
              <a:r>
                <a:rPr lang="en-US" sz="1400">
                  <a:effectLst/>
                  <a:ea typeface="Calibri" panose="020F0502020204030204" pitchFamily="34" charset="0"/>
                  <a:cs typeface="Times New Roman" panose="02020603050405020304" pitchFamily="18" charset="0"/>
                </a:rPr>
                <a:t>Server</a:t>
              </a:r>
            </a:p>
          </p:txBody>
        </p:sp>
        <p:sp>
          <p:nvSpPr>
            <p:cNvPr id="15" name="Cylinder 14">
              <a:extLst>
                <a:ext uri="{FF2B5EF4-FFF2-40B4-BE49-F238E27FC236}">
                  <a16:creationId xmlns:a16="http://schemas.microsoft.com/office/drawing/2014/main" id="{81F33D5D-140E-42CF-BC3D-DA89C4C6361D}"/>
                </a:ext>
              </a:extLst>
            </p:cNvPr>
            <p:cNvSpPr/>
            <p:nvPr/>
          </p:nvSpPr>
          <p:spPr>
            <a:xfrm>
              <a:off x="3974977" y="139700"/>
              <a:ext cx="876300" cy="685800"/>
            </a:xfrm>
            <a:prstGeom prst="can">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1400">
                  <a:effectLst/>
                  <a:ea typeface="Calibri" panose="020F0502020204030204" pitchFamily="34" charset="0"/>
                  <a:cs typeface="Times New Roman" panose="02020603050405020304" pitchFamily="18" charset="0"/>
                </a:rPr>
                <a:t>Relational</a:t>
              </a:r>
              <a:br>
                <a:rPr lang="en-US" sz="1400">
                  <a:effectLst/>
                  <a:ea typeface="Calibri" panose="020F0502020204030204" pitchFamily="34" charset="0"/>
                  <a:cs typeface="Times New Roman" panose="02020603050405020304" pitchFamily="18" charset="0"/>
                </a:rPr>
              </a:br>
              <a:r>
                <a:rPr lang="en-US" sz="1400">
                  <a:effectLst/>
                  <a:ea typeface="Calibri" panose="020F0502020204030204" pitchFamily="34" charset="0"/>
                  <a:cs typeface="Times New Roman" panose="02020603050405020304" pitchFamily="18" charset="0"/>
                </a:rPr>
                <a:t>Database</a:t>
              </a:r>
            </a:p>
          </p:txBody>
        </p:sp>
        <p:sp>
          <p:nvSpPr>
            <p:cNvPr id="16" name="Rectangle: Rounded Corners 15">
              <a:extLst>
                <a:ext uri="{FF2B5EF4-FFF2-40B4-BE49-F238E27FC236}">
                  <a16:creationId xmlns:a16="http://schemas.microsoft.com/office/drawing/2014/main" id="{52038AD7-42F5-4FBF-9A0A-756B4E38FDAE}"/>
                </a:ext>
              </a:extLst>
            </p:cNvPr>
            <p:cNvSpPr/>
            <p:nvPr/>
          </p:nvSpPr>
          <p:spPr>
            <a:xfrm>
              <a:off x="2101554" y="169250"/>
              <a:ext cx="920750" cy="61595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1400">
                  <a:effectLst/>
                  <a:ea typeface="Calibri" panose="020F0502020204030204" pitchFamily="34" charset="0"/>
                  <a:cs typeface="Times New Roman" panose="02020603050405020304" pitchFamily="18" charset="0"/>
                </a:rPr>
                <a:t>Web Application</a:t>
              </a:r>
            </a:p>
          </p:txBody>
        </p:sp>
        <p:sp>
          <p:nvSpPr>
            <p:cNvPr id="17" name="Rectangle: Rounded Corners 16">
              <a:extLst>
                <a:ext uri="{FF2B5EF4-FFF2-40B4-BE49-F238E27FC236}">
                  <a16:creationId xmlns:a16="http://schemas.microsoft.com/office/drawing/2014/main" id="{FC03CE54-FE10-474D-A2A8-48E6666E391F}"/>
                </a:ext>
              </a:extLst>
            </p:cNvPr>
            <p:cNvSpPr/>
            <p:nvPr/>
          </p:nvSpPr>
          <p:spPr>
            <a:xfrm>
              <a:off x="222545" y="167300"/>
              <a:ext cx="920750" cy="61595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US" sz="1400">
                  <a:effectLst/>
                  <a:ea typeface="Calibri" panose="020F0502020204030204" pitchFamily="34" charset="0"/>
                  <a:cs typeface="Times New Roman" panose="02020603050405020304" pitchFamily="18" charset="0"/>
                </a:rPr>
                <a:t>Web Browser</a:t>
              </a:r>
            </a:p>
          </p:txBody>
        </p:sp>
        <p:sp>
          <p:nvSpPr>
            <p:cNvPr id="18" name="Text Box 11">
              <a:extLst>
                <a:ext uri="{FF2B5EF4-FFF2-40B4-BE49-F238E27FC236}">
                  <a16:creationId xmlns:a16="http://schemas.microsoft.com/office/drawing/2014/main" id="{C623F7A6-9636-47F5-92B1-F3FC0B9F1845}"/>
                </a:ext>
              </a:extLst>
            </p:cNvPr>
            <p:cNvSpPr txBox="1"/>
            <p:nvPr/>
          </p:nvSpPr>
          <p:spPr>
            <a:xfrm>
              <a:off x="1351544" y="381409"/>
              <a:ext cx="508000" cy="2603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HTTP</a:t>
              </a:r>
            </a:p>
          </p:txBody>
        </p:sp>
        <p:sp>
          <p:nvSpPr>
            <p:cNvPr id="19" name="Text Box 11">
              <a:extLst>
                <a:ext uri="{FF2B5EF4-FFF2-40B4-BE49-F238E27FC236}">
                  <a16:creationId xmlns:a16="http://schemas.microsoft.com/office/drawing/2014/main" id="{6BD3D67B-E0DB-4A0E-8DDA-4CCF8073C6A9}"/>
                </a:ext>
              </a:extLst>
            </p:cNvPr>
            <p:cNvSpPr txBox="1"/>
            <p:nvPr/>
          </p:nvSpPr>
          <p:spPr>
            <a:xfrm>
              <a:off x="3227309" y="364760"/>
              <a:ext cx="508000" cy="2603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6000"/>
                </a:lnSpc>
                <a:spcBef>
                  <a:spcPts val="0"/>
                </a:spcBef>
                <a:spcAft>
                  <a:spcPts val="0"/>
                </a:spcAft>
              </a:pPr>
              <a:r>
                <a:rPr lang="en-US" sz="1400">
                  <a:effectLst/>
                  <a:latin typeface="Calibri" panose="020F0502020204030204" pitchFamily="34" charset="0"/>
                  <a:ea typeface="Calibri" panose="020F0502020204030204" pitchFamily="34" charset="0"/>
                </a:rPr>
                <a:t>SQL</a:t>
              </a:r>
              <a:endParaRPr lang="en-US" sz="1600">
                <a:effectLst/>
                <a:latin typeface="Times New Roman" panose="02020603050405020304" pitchFamily="18" charset="0"/>
                <a:ea typeface="Times New Roman" panose="02020603050405020304" pitchFamily="18" charset="0"/>
              </a:endParaRPr>
            </a:p>
          </p:txBody>
        </p:sp>
        <p:sp>
          <p:nvSpPr>
            <p:cNvPr id="20" name="Arrow: Curved Left 19">
              <a:extLst>
                <a:ext uri="{FF2B5EF4-FFF2-40B4-BE49-F238E27FC236}">
                  <a16:creationId xmlns:a16="http://schemas.microsoft.com/office/drawing/2014/main" id="{A7C8A611-D1B7-4BBD-85B6-5DCBC56075DF}"/>
                </a:ext>
              </a:extLst>
            </p:cNvPr>
            <p:cNvSpPr/>
            <p:nvPr/>
          </p:nvSpPr>
          <p:spPr>
            <a:xfrm>
              <a:off x="1152556" y="314294"/>
              <a:ext cx="965955" cy="387350"/>
            </a:xfrm>
            <a:prstGeom prst="curvedLeftArrow">
              <a:avLst>
                <a:gd name="adj1" fmla="val 8484"/>
                <a:gd name="adj2" fmla="val 35292"/>
                <a:gd name="adj3" fmla="val 29348"/>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a:p>
          </p:txBody>
        </p:sp>
        <p:sp>
          <p:nvSpPr>
            <p:cNvPr id="21" name="Arrow: Curved Left 20">
              <a:extLst>
                <a:ext uri="{FF2B5EF4-FFF2-40B4-BE49-F238E27FC236}">
                  <a16:creationId xmlns:a16="http://schemas.microsoft.com/office/drawing/2014/main" id="{75072AB6-665E-4AE4-9256-E790A00A8109}"/>
                </a:ext>
              </a:extLst>
            </p:cNvPr>
            <p:cNvSpPr/>
            <p:nvPr/>
          </p:nvSpPr>
          <p:spPr>
            <a:xfrm>
              <a:off x="3031841" y="297695"/>
              <a:ext cx="965835" cy="387350"/>
            </a:xfrm>
            <a:prstGeom prst="curvedLeftArrow">
              <a:avLst>
                <a:gd name="adj1" fmla="val 8484"/>
                <a:gd name="adj2" fmla="val 35292"/>
                <a:gd name="adj3" fmla="val 29348"/>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2400"/>
            </a:p>
          </p:txBody>
        </p:sp>
      </p:grpSp>
    </p:spTree>
    <p:extLst>
      <p:ext uri="{BB962C8B-B14F-4D97-AF65-F5344CB8AC3E}">
        <p14:creationId xmlns:p14="http://schemas.microsoft.com/office/powerpoint/2010/main" val="192860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1353800" cy="1325563"/>
          </a:xfrm>
        </p:spPr>
        <p:txBody>
          <a:bodyPr/>
          <a:lstStyle/>
          <a:p>
            <a:r>
              <a:rPr lang="en-US" dirty="0"/>
              <a:t>What does REST mean?</a:t>
            </a:r>
            <a:endParaRPr lang="en-US" noProof="0" dirty="0"/>
          </a:p>
        </p:txBody>
      </p:sp>
      <p:sp>
        <p:nvSpPr>
          <p:cNvPr id="5" name="Content Placeholder 4"/>
          <p:cNvSpPr>
            <a:spLocks noGrp="1"/>
          </p:cNvSpPr>
          <p:nvPr>
            <p:ph idx="1"/>
          </p:nvPr>
        </p:nvSpPr>
        <p:spPr>
          <a:xfrm>
            <a:off x="838200" y="1825625"/>
            <a:ext cx="10515600" cy="3839000"/>
          </a:xfrm>
        </p:spPr>
        <p:txBody>
          <a:bodyPr>
            <a:spAutoFit/>
          </a:bodyPr>
          <a:lstStyle/>
          <a:p>
            <a:pPr marL="0" indent="0">
              <a:buNone/>
            </a:pPr>
            <a:r>
              <a:rPr lang="en-US" i="1" dirty="0"/>
              <a:t>The name "Representational State Transfer" is intended to evoke an image of how a well-designed Web application behaves: a network of web pages (a virtual state-machine), where the user progresses through the application by selecting links (state transitions), resulting in the next page (representing the next state of the application) being transferred to the user and rendered for their use.</a:t>
            </a:r>
          </a:p>
          <a:p>
            <a:pPr marL="0" indent="0">
              <a:buNone/>
            </a:pPr>
            <a:endParaRPr lang="en-US" i="1" dirty="0"/>
          </a:p>
          <a:p>
            <a:pPr marL="0" indent="0">
              <a:buNone/>
            </a:pPr>
            <a:r>
              <a:rPr lang="en-US" dirty="0"/>
              <a:t>From Roy's dissertation.</a:t>
            </a:r>
          </a:p>
        </p:txBody>
      </p:sp>
    </p:spTree>
    <p:extLst>
      <p:ext uri="{BB962C8B-B14F-4D97-AF65-F5344CB8AC3E}">
        <p14:creationId xmlns:p14="http://schemas.microsoft.com/office/powerpoint/2010/main" val="410305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JU Grå">
  <a:themeElements>
    <a:clrScheme name="JU">
      <a:dk1>
        <a:srgbClr val="000000"/>
      </a:dk1>
      <a:lt1>
        <a:srgbClr val="FFFFFF"/>
      </a:lt1>
      <a:dk2>
        <a:srgbClr val="003865"/>
      </a:dk2>
      <a:lt2>
        <a:srgbClr val="EBEBDF"/>
      </a:lt2>
      <a:accent1>
        <a:srgbClr val="961B81"/>
      </a:accent1>
      <a:accent2>
        <a:srgbClr val="FFB500"/>
      </a:accent2>
      <a:accent3>
        <a:srgbClr val="003865"/>
      </a:accent3>
      <a:accent4>
        <a:srgbClr val="EBEBDF"/>
      </a:accent4>
      <a:accent5>
        <a:srgbClr val="009CDE"/>
      </a:accent5>
      <a:accent6>
        <a:srgbClr val="007A33"/>
      </a:accent6>
      <a:hlink>
        <a:srgbClr val="EBEBDF"/>
      </a:hlink>
      <a:folHlink>
        <a:srgbClr val="961B81"/>
      </a:folHlink>
    </a:clrScheme>
    <a:fontScheme name="Custom 1">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25004</TotalTime>
  <Words>1357</Words>
  <Application>Microsoft Office PowerPoint</Application>
  <PresentationFormat>Widescreen</PresentationFormat>
  <Paragraphs>292</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Courier New</vt:lpstr>
      <vt:lpstr>Georgia</vt:lpstr>
      <vt:lpstr>Times New Roman</vt:lpstr>
      <vt:lpstr>u2000</vt:lpstr>
      <vt:lpstr>JU Grå</vt:lpstr>
      <vt:lpstr>PowerPoint Presentation</vt:lpstr>
      <vt:lpstr>REST API basics</vt:lpstr>
      <vt:lpstr>Traditional web applications</vt:lpstr>
      <vt:lpstr>Traditional web applications</vt:lpstr>
      <vt:lpstr>Traditional web applications</vt:lpstr>
      <vt:lpstr>Application programming interface</vt:lpstr>
      <vt:lpstr>Different types of Web APIs</vt:lpstr>
      <vt:lpstr>What is REST?</vt:lpstr>
      <vt:lpstr>What does REST mean?</vt:lpstr>
      <vt:lpstr>What does REST mean?</vt:lpstr>
      <vt:lpstr>Using HTTP as the uniform interface</vt:lpstr>
      <vt:lpstr>Using HTTP as the uniform interface</vt:lpstr>
      <vt:lpstr>REST example</vt:lpstr>
      <vt:lpstr>REST example</vt:lpstr>
      <vt:lpstr>REST example</vt:lpstr>
      <vt:lpstr>REST example</vt:lpstr>
      <vt:lpstr>REST example</vt:lpstr>
      <vt:lpstr>REST example</vt:lpstr>
      <vt:lpstr>REST example</vt:lpstr>
      <vt:lpstr>Designing a REST api</vt:lpstr>
      <vt:lpstr>Designing a REST api</vt:lpstr>
    </vt:vector>
  </TitlesOfParts>
  <Company>Jönköping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Oskar Pollack</dc:creator>
  <cp:lastModifiedBy>Peter Larsson Green</cp:lastModifiedBy>
  <cp:revision>479</cp:revision>
  <dcterms:created xsi:type="dcterms:W3CDTF">2015-07-17T09:22:03Z</dcterms:created>
  <dcterms:modified xsi:type="dcterms:W3CDTF">2022-01-06T15:02:07Z</dcterms:modified>
</cp:coreProperties>
</file>