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337" r:id="rId4"/>
    <p:sldId id="581" r:id="rId5"/>
    <p:sldId id="580" r:id="rId6"/>
    <p:sldId id="582" r:id="rId7"/>
    <p:sldId id="583" r:id="rId8"/>
    <p:sldId id="584" r:id="rId9"/>
    <p:sldId id="335" r:id="rId10"/>
    <p:sldId id="585" r:id="rId11"/>
    <p:sldId id="588" r:id="rId12"/>
    <p:sldId id="589" r:id="rId13"/>
    <p:sldId id="590" r:id="rId14"/>
    <p:sldId id="591" r:id="rId15"/>
    <p:sldId id="592" r:id="rId16"/>
    <p:sldId id="593" r:id="rId17"/>
    <p:sldId id="597" r:id="rId18"/>
    <p:sldId id="600" r:id="rId19"/>
    <p:sldId id="601" r:id="rId20"/>
    <p:sldId id="602" r:id="rId21"/>
    <p:sldId id="606" r:id="rId22"/>
    <p:sldId id="603" r:id="rId23"/>
    <p:sldId id="598" r:id="rId24"/>
    <p:sldId id="605" r:id="rId2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865"/>
    <a:srgbClr val="C0C0C0"/>
    <a:srgbClr val="F2F2F2"/>
    <a:srgbClr val="EAEAEA"/>
    <a:srgbClr val="787878"/>
    <a:srgbClr val="FFB500"/>
    <a:srgbClr val="961B81"/>
    <a:srgbClr val="FBFBFB"/>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3867" autoAdjust="0"/>
  </p:normalViewPr>
  <p:slideViewPr>
    <p:cSldViewPr snapToGrid="0">
      <p:cViewPr varScale="1">
        <p:scale>
          <a:sx n="67" d="100"/>
          <a:sy n="67" d="100"/>
        </p:scale>
        <p:origin x="452" y="48"/>
      </p:cViewPr>
      <p:guideLst/>
    </p:cSldViewPr>
  </p:slideViewPr>
  <p:outlineViewPr>
    <p:cViewPr>
      <p:scale>
        <a:sx n="33" d="100"/>
        <a:sy n="33" d="100"/>
      </p:scale>
      <p:origin x="0" y="-1188"/>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EE5AE1-1D5F-483D-90B5-92A2A708F59B}" type="datetimeFigureOut">
              <a:rPr lang="en-US" smtClean="0"/>
              <a:t>1/27/2019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19B2B-FBA9-4EA3-BAD3-94A21FB4DC70}" type="slidenum">
              <a:rPr lang="en-US" smtClean="0"/>
              <a:t>‹#›</a:t>
            </a:fld>
            <a:endParaRPr lang="en-US" dirty="0"/>
          </a:p>
        </p:txBody>
      </p:sp>
    </p:spTree>
    <p:extLst>
      <p:ext uri="{BB962C8B-B14F-4D97-AF65-F5344CB8AC3E}">
        <p14:creationId xmlns:p14="http://schemas.microsoft.com/office/powerpoint/2010/main" val="1580940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everybody, and welcome to this mini lecture about the Internet. The idea with this lecture is not to teach you everything there is to know about the Internet, but just the things you need to know if you later want to learn how to create web applications that runs on the Internet.</a:t>
            </a:r>
          </a:p>
        </p:txBody>
      </p:sp>
      <p:sp>
        <p:nvSpPr>
          <p:cNvPr id="4" name="Slide Number Placeholder 3"/>
          <p:cNvSpPr>
            <a:spLocks noGrp="1"/>
          </p:cNvSpPr>
          <p:nvPr>
            <p:ph type="sldNum" sz="quarter" idx="10"/>
          </p:nvPr>
        </p:nvSpPr>
        <p:spPr/>
        <p:txBody>
          <a:bodyPr/>
          <a:lstStyle/>
          <a:p>
            <a:fld id="{22919B2B-FBA9-4EA3-BAD3-94A21FB4DC70}" type="slidenum">
              <a:rPr lang="en-US" smtClean="0"/>
              <a:t>2</a:t>
            </a:fld>
            <a:endParaRPr lang="en-US" dirty="0"/>
          </a:p>
        </p:txBody>
      </p:sp>
    </p:spTree>
    <p:extLst>
      <p:ext uri="{BB962C8B-B14F-4D97-AF65-F5344CB8AC3E}">
        <p14:creationId xmlns:p14="http://schemas.microsoft.com/office/powerpoint/2010/main" val="32425034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JU Intro">
    <p:bg>
      <p:bgPr>
        <a:solidFill>
          <a:srgbClr val="787878"/>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8859CC-B640-4DB3-BB6F-301CDED75AAD}" type="datetimeFigureOut">
              <a:rPr lang="sv-SE" smtClean="0"/>
              <a:t>2019-01-27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pic>
        <p:nvPicPr>
          <p:cNvPr id="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48029" y="2514600"/>
            <a:ext cx="3295941" cy="1834462"/>
          </a:xfrm>
          <a:prstGeom prst="rect">
            <a:avLst/>
          </a:prstGeom>
        </p:spPr>
      </p:pic>
    </p:spTree>
    <p:extLst>
      <p:ext uri="{BB962C8B-B14F-4D97-AF65-F5344CB8AC3E}">
        <p14:creationId xmlns:p14="http://schemas.microsoft.com/office/powerpoint/2010/main" val="1051800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Content Placeholder 2"/>
          <p:cNvSpPr>
            <a:spLocks noGrp="1"/>
          </p:cNvSpPr>
          <p:nvPr>
            <p:ph sz="half" idx="1"/>
          </p:nvPr>
        </p:nvSpPr>
        <p:spPr>
          <a:xfrm>
            <a:off x="838200" y="1825625"/>
            <a:ext cx="5181600" cy="4351338"/>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384306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72200" y="802696"/>
            <a:ext cx="5181600" cy="1325563"/>
          </a:xfrm>
        </p:spPr>
        <p:txBody>
          <a:bodyPr anchor="b" anchorCtr="0"/>
          <a:lstStyle>
            <a:lvl1pPr>
              <a:defRPr cap="all" baseline="0"/>
            </a:lvl1pPr>
          </a:lstStyle>
          <a:p>
            <a:r>
              <a:rPr lang="en-US" dirty="0"/>
              <a:t>CLICK TO EDIT MASTER TITLE STYLE</a:t>
            </a:r>
            <a:endParaRPr lang="sv-SE" dirty="0"/>
          </a:p>
        </p:txBody>
      </p:sp>
      <p:sp>
        <p:nvSpPr>
          <p:cNvPr id="4" name="Content Placeholder 3"/>
          <p:cNvSpPr>
            <a:spLocks noGrp="1"/>
          </p:cNvSpPr>
          <p:nvPr>
            <p:ph sz="half" idx="2"/>
          </p:nvPr>
        </p:nvSpPr>
        <p:spPr>
          <a:xfrm>
            <a:off x="6172200" y="2338141"/>
            <a:ext cx="5181600" cy="383882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1" name="Picture Placeholder 2"/>
          <p:cNvSpPr>
            <a:spLocks noGrp="1"/>
          </p:cNvSpPr>
          <p:nvPr>
            <p:ph type="pic" idx="1"/>
          </p:nvPr>
        </p:nvSpPr>
        <p:spPr>
          <a:xfrm>
            <a:off x="520700" y="476093"/>
            <a:ext cx="5194300" cy="53698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cxnSp>
        <p:nvCxnSpPr>
          <p:cNvPr id="12"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556887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and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72200" y="802696"/>
            <a:ext cx="5181600" cy="1325563"/>
          </a:xfrm>
        </p:spPr>
        <p:txBody>
          <a:bodyPr anchor="b" anchorCtr="0"/>
          <a:lstStyle>
            <a:lvl1pPr>
              <a:defRPr cap="all" baseline="0">
                <a:solidFill>
                  <a:srgbClr val="787878"/>
                </a:solidFill>
              </a:defRPr>
            </a:lvl1pPr>
          </a:lstStyle>
          <a:p>
            <a:r>
              <a:rPr lang="en-US" dirty="0"/>
              <a:t>CLICK TO EDIT MASTER TITLE STYLE</a:t>
            </a:r>
            <a:endParaRPr lang="sv-SE" dirty="0"/>
          </a:p>
        </p:txBody>
      </p:sp>
      <p:sp>
        <p:nvSpPr>
          <p:cNvPr id="4" name="Content Placeholder 3"/>
          <p:cNvSpPr>
            <a:spLocks noGrp="1"/>
          </p:cNvSpPr>
          <p:nvPr>
            <p:ph sz="half" idx="2"/>
          </p:nvPr>
        </p:nvSpPr>
        <p:spPr>
          <a:xfrm>
            <a:off x="6172200" y="2338141"/>
            <a:ext cx="5181600" cy="3838821"/>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1" name="Picture Placeholder 2"/>
          <p:cNvSpPr>
            <a:spLocks noGrp="1"/>
          </p:cNvSpPr>
          <p:nvPr>
            <p:ph type="pic" idx="1"/>
          </p:nvPr>
        </p:nvSpPr>
        <p:spPr>
          <a:xfrm>
            <a:off x="520700" y="476093"/>
            <a:ext cx="5194300" cy="5369844"/>
          </a:xfrm>
        </p:spPr>
        <p:txBody>
          <a:bodyPr/>
          <a:lstStyle>
            <a:lvl1pPr marL="0" indent="0">
              <a:buNone/>
              <a:defRPr sz="3200">
                <a:solidFill>
                  <a:srgbClr val="787878"/>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cxnSp>
        <p:nvCxnSpPr>
          <p:cNvPr id="12"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2842880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fo boxes rectang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175275"/>
            <a:ext cx="4489502" cy="3797247"/>
          </a:xfrm>
          <a:prstGeom prst="round2DiagRect">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4489200" cy="3819472"/>
          </a:xfrm>
          <a:prstGeom prst="round2DiagRect">
            <a:avLst/>
          </a:prstGeom>
          <a:solidFill>
            <a:schemeClr val="bg1"/>
          </a:solidFill>
        </p:spPr>
        <p:txBody>
          <a:bodyPr>
            <a:normAutofit/>
          </a:bodyPr>
          <a:lstStyle>
            <a:lvl1pPr marL="0" indent="0" algn="ctr">
              <a:buNone/>
              <a:defRPr sz="4000" cap="all" baseline="0">
                <a:solidFill>
                  <a:srgbClr val="787878"/>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2019-01-27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150092" y="2467261"/>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990248" y="2467260"/>
            <a:ext cx="4051660" cy="3021879"/>
          </a:xfrm>
        </p:spPr>
        <p:txBody>
          <a:bodyPr>
            <a:normAutofit/>
          </a:bodyPr>
          <a:lstStyle>
            <a:lvl1pPr marL="0" indent="0" algn="ctr">
              <a:buNone/>
              <a:defRPr sz="2800">
                <a:solidFill>
                  <a:srgbClr val="787878"/>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4"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4021952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fo boxes rectangle White">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175275"/>
            <a:ext cx="4489502" cy="3767019"/>
          </a:xfrm>
          <a:prstGeom prst="round2DiagRect">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4489200" cy="3789244"/>
          </a:xfrm>
          <a:prstGeom prst="round2DiagRect">
            <a:avLst/>
          </a:prstGeom>
          <a:solidFill>
            <a:srgbClr val="787878"/>
          </a:solidFill>
        </p:spPr>
        <p:txBody>
          <a:bodyPr>
            <a:normAutofit/>
          </a:bodyPr>
          <a:lstStyle>
            <a:lvl1pPr marL="0" indent="0" algn="ctr">
              <a:buNone/>
              <a:defRPr sz="4000" cap="all" baseline="0">
                <a:solidFill>
                  <a:schemeClr val="bg1"/>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2019-01-27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150092" y="2467261"/>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990248" y="2467260"/>
            <a:ext cx="4051660" cy="3021879"/>
          </a:xfrm>
        </p:spPr>
        <p:txBody>
          <a:bodyPr>
            <a:normAutofit/>
          </a:bodyPr>
          <a:lstStyle>
            <a:lvl1pPr marL="0" indent="0" algn="ctr">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1"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6"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734543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fo boxes teardrop">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150092" y="1175275"/>
            <a:ext cx="3798000" cy="3797247"/>
          </a:xfrm>
          <a:prstGeom prst="teardrop">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3798000" cy="3798000"/>
          </a:xfrm>
          <a:prstGeom prst="teardrop">
            <a:avLst/>
          </a:prstGeom>
          <a:solidFill>
            <a:schemeClr val="bg1"/>
          </a:solidFill>
        </p:spPr>
        <p:txBody>
          <a:bodyPr>
            <a:normAutofit/>
          </a:bodyPr>
          <a:lstStyle>
            <a:lvl1pPr marL="0" indent="0" algn="ctr">
              <a:buNone/>
              <a:defRPr sz="4000" cap="all" baseline="0">
                <a:solidFill>
                  <a:srgbClr val="787878"/>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2019-01-27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084977" y="2817853"/>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629150" y="2817854"/>
            <a:ext cx="4051660" cy="3021879"/>
          </a:xfrm>
        </p:spPr>
        <p:txBody>
          <a:bodyPr>
            <a:normAutofit/>
          </a:bodyPr>
          <a:lstStyle>
            <a:lvl1pPr marL="0" indent="0" algn="ctr">
              <a:buNone/>
              <a:defRPr sz="2800">
                <a:solidFill>
                  <a:srgbClr val="787878"/>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4"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612547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fo boxes teardrop White">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59112" y="1175274"/>
            <a:ext cx="3798000" cy="3798000"/>
          </a:xfrm>
          <a:prstGeom prst="teardrop">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3798000" cy="3798000"/>
          </a:xfrm>
          <a:prstGeom prst="teardrop">
            <a:avLst/>
          </a:prstGeom>
          <a:solidFill>
            <a:srgbClr val="787878"/>
          </a:solidFill>
        </p:spPr>
        <p:txBody>
          <a:bodyPr>
            <a:normAutofit/>
          </a:bodyPr>
          <a:lstStyle>
            <a:lvl1pPr marL="0" indent="0" algn="ctr">
              <a:buNone/>
              <a:defRPr sz="4000" cap="all" baseline="0">
                <a:solidFill>
                  <a:schemeClr val="bg1"/>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2019-01-27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893997" y="2818606"/>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629150" y="2818606"/>
            <a:ext cx="4051660" cy="3021879"/>
          </a:xfrm>
        </p:spPr>
        <p:txBody>
          <a:bodyPr>
            <a:normAutofit/>
          </a:bodyPr>
          <a:lstStyle>
            <a:lvl1pPr marL="0" indent="0" algn="ctr">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1"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6"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025033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Date Placeholder 2"/>
          <p:cNvSpPr>
            <a:spLocks noGrp="1"/>
          </p:cNvSpPr>
          <p:nvPr>
            <p:ph type="dt" sz="half" idx="10"/>
          </p:nvPr>
        </p:nvSpPr>
        <p:spPr/>
        <p:txBody>
          <a:bodyPr/>
          <a:lstStyle/>
          <a:p>
            <a:fld id="{428859CC-B640-4DB3-BB6F-301CDED75AAD}" type="datetimeFigureOut">
              <a:rPr lang="sv-SE" smtClean="0"/>
              <a:t>2019-01-27</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742360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Date Placeholder 2"/>
          <p:cNvSpPr>
            <a:spLocks noGrp="1"/>
          </p:cNvSpPr>
          <p:nvPr>
            <p:ph type="dt" sz="half" idx="10"/>
          </p:nvPr>
        </p:nvSpPr>
        <p:spPr/>
        <p:txBody>
          <a:bodyPr/>
          <a:lstStyle/>
          <a:p>
            <a:fld id="{428859CC-B640-4DB3-BB6F-301CDED75AAD}" type="datetimeFigureOut">
              <a:rPr lang="sv-SE" smtClean="0"/>
              <a:t>2019-01-27</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2297992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8859CC-B640-4DB3-BB6F-301CDED75AAD}" type="datetimeFigureOut">
              <a:rPr lang="sv-SE" smtClean="0"/>
              <a:t>2019-01-27</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019220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tart Grey">
    <p:bg>
      <p:bgPr>
        <a:solidFill>
          <a:srgbClr val="787878"/>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8079" y="1122363"/>
            <a:ext cx="11501792" cy="2387600"/>
          </a:xfrm>
        </p:spPr>
        <p:txBody>
          <a:bodyPr anchor="b"/>
          <a:lstStyle>
            <a:lvl1pPr algn="l">
              <a:defRPr sz="6000"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Subtitle 2"/>
          <p:cNvSpPr>
            <a:spLocks noGrp="1"/>
          </p:cNvSpPr>
          <p:nvPr>
            <p:ph type="subTitle" idx="1"/>
          </p:nvPr>
        </p:nvSpPr>
        <p:spPr>
          <a:xfrm>
            <a:off x="408079" y="3602038"/>
            <a:ext cx="11501792" cy="1655762"/>
          </a:xfrm>
        </p:spPr>
        <p:txBody>
          <a:bodyPr/>
          <a:lstStyle>
            <a:lvl1pPr marL="0" indent="0" algn="l">
              <a:buNone/>
              <a:defRPr sz="2400">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2019-01-27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cxnSp>
        <p:nvCxnSpPr>
          <p:cNvPr id="11"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77150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White">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8859CC-B640-4DB3-BB6F-301CDED75AAD}" type="datetimeFigureOut">
              <a:rPr lang="sv-SE" smtClean="0"/>
              <a:t>2019-01-27</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50AA12D1-4D5F-4C8C-82B1-BE6DCCEF57B9}" type="slidenum">
              <a:rPr lang="sv-SE" smtClean="0"/>
              <a:t>‹#›</a:t>
            </a:fld>
            <a:endParaRPr lang="sv-SE"/>
          </a:p>
        </p:txBody>
      </p:sp>
      <p:cxnSp>
        <p:nvCxnSpPr>
          <p:cNvPr id="7"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1962734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with border">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20700" y="476093"/>
            <a:ext cx="11132232" cy="53698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5" name="Date Placeholder 4"/>
          <p:cNvSpPr>
            <a:spLocks noGrp="1"/>
          </p:cNvSpPr>
          <p:nvPr>
            <p:ph type="dt" sz="half" idx="10"/>
          </p:nvPr>
        </p:nvSpPr>
        <p:spPr/>
        <p:txBody>
          <a:bodyPr/>
          <a:lstStyle/>
          <a:p>
            <a:fld id="{428859CC-B640-4DB3-BB6F-301CDED75AAD}" type="datetimeFigureOut">
              <a:rPr lang="sv-SE" smtClean="0"/>
              <a:t>2019-01-27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4606579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border Whit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20700" y="476093"/>
            <a:ext cx="11132232" cy="5369844"/>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25489472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out border">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12192000" cy="58459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5" name="Date Placeholder 4"/>
          <p:cNvSpPr>
            <a:spLocks noGrp="1"/>
          </p:cNvSpPr>
          <p:nvPr>
            <p:ph type="dt" sz="half" idx="10"/>
          </p:nvPr>
        </p:nvSpPr>
        <p:spPr/>
        <p:txBody>
          <a:bodyPr/>
          <a:lstStyle/>
          <a:p>
            <a:fld id="{428859CC-B640-4DB3-BB6F-301CDED75AAD}" type="datetimeFigureOut">
              <a:rPr lang="sv-SE" smtClean="0"/>
              <a:t>2019-01-27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6745495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without border Whit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12192000" cy="5845937"/>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98182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rt Orange">
    <p:bg>
      <p:bgPr>
        <a:solidFill>
          <a:srgbClr val="FFB500"/>
        </a:solidFill>
        <a:effectLst/>
      </p:bgPr>
    </p:bg>
    <p:spTree>
      <p:nvGrpSpPr>
        <p:cNvPr id="1" name=""/>
        <p:cNvGrpSpPr/>
        <p:nvPr/>
      </p:nvGrpSpPr>
      <p:grpSpPr>
        <a:xfrm>
          <a:off x="0" y="0"/>
          <a:ext cx="0" cy="0"/>
          <a:chOff x="0" y="0"/>
          <a:chExt cx="0" cy="0"/>
        </a:xfrm>
      </p:grpSpPr>
      <p:sp>
        <p:nvSpPr>
          <p:cNvPr id="35" name="Title 1"/>
          <p:cNvSpPr>
            <a:spLocks noGrp="1"/>
          </p:cNvSpPr>
          <p:nvPr>
            <p:ph type="ctrTitle" hasCustomPrompt="1"/>
          </p:nvPr>
        </p:nvSpPr>
        <p:spPr>
          <a:xfrm>
            <a:off x="408079" y="1122363"/>
            <a:ext cx="11501792" cy="2387600"/>
          </a:xfrm>
        </p:spPr>
        <p:txBody>
          <a:bodyPr anchor="b"/>
          <a:lstStyle>
            <a:lvl1pPr algn="l">
              <a:defRPr sz="6000" cap="all" baseline="0">
                <a:solidFill>
                  <a:schemeClr val="tx1"/>
                </a:solidFill>
              </a:defRPr>
            </a:lvl1pPr>
          </a:lstStyle>
          <a:p>
            <a:r>
              <a:rPr lang="en-US" dirty="0"/>
              <a:t>CLICK TO EDIT MASTER TITLE STYLE</a:t>
            </a:r>
            <a:endParaRPr lang="sv-SE" dirty="0"/>
          </a:p>
        </p:txBody>
      </p:sp>
      <p:sp>
        <p:nvSpPr>
          <p:cNvPr id="36" name="Subtitle 2"/>
          <p:cNvSpPr>
            <a:spLocks noGrp="1"/>
          </p:cNvSpPr>
          <p:nvPr>
            <p:ph type="subTitle" idx="1"/>
          </p:nvPr>
        </p:nvSpPr>
        <p:spPr>
          <a:xfrm>
            <a:off x="408079" y="3602038"/>
            <a:ext cx="11501792"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cxnSp>
        <p:nvCxnSpPr>
          <p:cNvPr id="37" name="Rak 6"/>
          <p:cNvCxnSpPr/>
          <p:nvPr userDrawn="1"/>
        </p:nvCxnSpPr>
        <p:spPr>
          <a:xfrm>
            <a:off x="520700" y="475096"/>
            <a:ext cx="11389171"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3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455754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rt White">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8859CC-B640-4DB3-BB6F-301CDED75AAD}" type="datetimeFigureOut">
              <a:rPr lang="sv-SE" smtClean="0"/>
              <a:t>2019-01-27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sp>
        <p:nvSpPr>
          <p:cNvPr id="32" name="Title 1"/>
          <p:cNvSpPr>
            <a:spLocks noGrp="1"/>
          </p:cNvSpPr>
          <p:nvPr>
            <p:ph type="ctrTitle" hasCustomPrompt="1"/>
          </p:nvPr>
        </p:nvSpPr>
        <p:spPr>
          <a:xfrm>
            <a:off x="408079" y="1122363"/>
            <a:ext cx="11501792" cy="2387600"/>
          </a:xfrm>
        </p:spPr>
        <p:txBody>
          <a:bodyPr anchor="b"/>
          <a:lstStyle>
            <a:lvl1pPr algn="l">
              <a:defRPr sz="6000" cap="all" baseline="0">
                <a:solidFill>
                  <a:srgbClr val="787878"/>
                </a:solidFill>
              </a:defRPr>
            </a:lvl1pPr>
          </a:lstStyle>
          <a:p>
            <a:r>
              <a:rPr lang="en-US" dirty="0"/>
              <a:t>CLICK TO EDIT MASTER TITLE STYLE</a:t>
            </a:r>
            <a:endParaRPr lang="sv-SE" dirty="0"/>
          </a:p>
        </p:txBody>
      </p:sp>
      <p:sp>
        <p:nvSpPr>
          <p:cNvPr id="33" name="Subtitle 2"/>
          <p:cNvSpPr>
            <a:spLocks noGrp="1"/>
          </p:cNvSpPr>
          <p:nvPr>
            <p:ph type="subTitle" idx="1"/>
          </p:nvPr>
        </p:nvSpPr>
        <p:spPr>
          <a:xfrm>
            <a:off x="408079" y="3602038"/>
            <a:ext cx="11501792" cy="1655762"/>
          </a:xfrm>
        </p:spPr>
        <p:txBody>
          <a:bodyPr/>
          <a:lstStyle>
            <a:lvl1pPr marL="0" indent="0" algn="l">
              <a:buNone/>
              <a:defRPr sz="2400">
                <a:solidFill>
                  <a:srgbClr val="78787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cxnSp>
        <p:nvCxnSpPr>
          <p:cNvPr id="37" name="Rak 6"/>
          <p:cNvCxnSpPr/>
          <p:nvPr userDrawn="1"/>
        </p:nvCxnSpPr>
        <p:spPr>
          <a:xfrm>
            <a:off x="520700" y="475096"/>
            <a:ext cx="11389171" cy="0"/>
          </a:xfrm>
          <a:prstGeom prst="line">
            <a:avLst/>
          </a:prstGeom>
          <a:ln w="9525" cmpd="sng">
            <a:solidFill>
              <a:srgbClr val="787878"/>
            </a:solidFill>
          </a:ln>
          <a:effectLst/>
        </p:spPr>
        <p:style>
          <a:lnRef idx="2">
            <a:schemeClr val="accent1"/>
          </a:lnRef>
          <a:fillRef idx="0">
            <a:schemeClr val="accent1"/>
          </a:fillRef>
          <a:effectRef idx="1">
            <a:schemeClr val="accent1"/>
          </a:effectRef>
          <a:fontRef idx="minor">
            <a:schemeClr val="tx1"/>
          </a:fontRef>
        </p:style>
      </p:cxnSp>
      <p:cxnSp>
        <p:nvCxnSpPr>
          <p:cNvPr id="1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10108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rt Blue">
    <p:bg>
      <p:bgPr>
        <a:solidFill>
          <a:srgbClr val="003865"/>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08079" y="1122363"/>
            <a:ext cx="11501792" cy="2387600"/>
          </a:xfrm>
        </p:spPr>
        <p:txBody>
          <a:bodyPr anchor="b"/>
          <a:lstStyle>
            <a:lvl1pPr algn="l">
              <a:defRPr sz="6000" cap="all" baseline="0"/>
            </a:lvl1pPr>
          </a:lstStyle>
          <a:p>
            <a:r>
              <a:rPr lang="en-US" dirty="0"/>
              <a:t>CLICK TO EDIT MASTER TITLE STYLE</a:t>
            </a:r>
            <a:endParaRPr lang="sv-SE" dirty="0"/>
          </a:p>
        </p:txBody>
      </p:sp>
      <p:sp>
        <p:nvSpPr>
          <p:cNvPr id="9" name="Subtitle 2"/>
          <p:cNvSpPr>
            <a:spLocks noGrp="1"/>
          </p:cNvSpPr>
          <p:nvPr>
            <p:ph type="subTitle" idx="1"/>
          </p:nvPr>
        </p:nvSpPr>
        <p:spPr>
          <a:xfrm>
            <a:off x="408079" y="3602038"/>
            <a:ext cx="1150179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10" name="Date Placeholder 3"/>
          <p:cNvSpPr>
            <a:spLocks noGrp="1"/>
          </p:cNvSpPr>
          <p:nvPr>
            <p:ph type="dt" sz="half" idx="10"/>
          </p:nvPr>
        </p:nvSpPr>
        <p:spPr>
          <a:xfrm>
            <a:off x="838200" y="6356350"/>
            <a:ext cx="2743200" cy="365125"/>
          </a:xfrm>
        </p:spPr>
        <p:txBody>
          <a:bodyPr/>
          <a:lstStyle/>
          <a:p>
            <a:fld id="{428859CC-B640-4DB3-BB6F-301CDED75AAD}" type="datetimeFigureOut">
              <a:rPr lang="sv-SE" smtClean="0"/>
              <a:t>2019-01-27</a:t>
            </a:fld>
            <a:endParaRPr lang="sv-SE"/>
          </a:p>
        </p:txBody>
      </p:sp>
      <p:sp>
        <p:nvSpPr>
          <p:cNvPr id="11" name="Footer Placeholder 4"/>
          <p:cNvSpPr>
            <a:spLocks noGrp="1"/>
          </p:cNvSpPr>
          <p:nvPr>
            <p:ph type="ftr" sz="quarter" idx="11"/>
          </p:nvPr>
        </p:nvSpPr>
        <p:spPr>
          <a:xfrm>
            <a:off x="4038600" y="6356350"/>
            <a:ext cx="4114800" cy="365125"/>
          </a:xfrm>
        </p:spPr>
        <p:txBody>
          <a:bodyPr/>
          <a:lstStyle/>
          <a:p>
            <a:endParaRPr lang="sv-SE"/>
          </a:p>
        </p:txBody>
      </p:sp>
      <p:sp>
        <p:nvSpPr>
          <p:cNvPr id="12" name="Slide Number Placeholder 5"/>
          <p:cNvSpPr>
            <a:spLocks noGrp="1"/>
          </p:cNvSpPr>
          <p:nvPr>
            <p:ph type="sldNum" sz="quarter" idx="12"/>
          </p:nvPr>
        </p:nvSpPr>
        <p:spPr>
          <a:xfrm>
            <a:off x="8610600" y="6356350"/>
            <a:ext cx="2743200" cy="365125"/>
          </a:xfrm>
        </p:spPr>
        <p:txBody>
          <a:bodyPr/>
          <a:lstStyle/>
          <a:p>
            <a:fld id="{50AA12D1-4D5F-4C8C-82B1-BE6DCCEF57B9}" type="slidenum">
              <a:rPr lang="sv-SE" smtClean="0"/>
              <a:t>‹#›</a:t>
            </a:fld>
            <a:endParaRPr lang="sv-SE"/>
          </a:p>
        </p:txBody>
      </p:sp>
      <p:cxnSp>
        <p:nvCxnSpPr>
          <p:cNvPr id="16"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264791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rt Purple">
    <p:bg>
      <p:bgPr>
        <a:solidFill>
          <a:srgbClr val="961B81"/>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08079" y="1122363"/>
            <a:ext cx="11501792" cy="2387600"/>
          </a:xfrm>
        </p:spPr>
        <p:txBody>
          <a:bodyPr anchor="b"/>
          <a:lstStyle>
            <a:lvl1pPr algn="l">
              <a:defRPr sz="6000" cap="all" baseline="0"/>
            </a:lvl1pPr>
          </a:lstStyle>
          <a:p>
            <a:r>
              <a:rPr lang="en-US" dirty="0"/>
              <a:t>CLICK TO EDIT MASTER TITLE STYLE</a:t>
            </a:r>
            <a:endParaRPr lang="sv-SE" dirty="0"/>
          </a:p>
        </p:txBody>
      </p:sp>
      <p:sp>
        <p:nvSpPr>
          <p:cNvPr id="9" name="Subtitle 2"/>
          <p:cNvSpPr>
            <a:spLocks noGrp="1"/>
          </p:cNvSpPr>
          <p:nvPr>
            <p:ph type="subTitle" idx="1"/>
          </p:nvPr>
        </p:nvSpPr>
        <p:spPr>
          <a:xfrm>
            <a:off x="408079" y="3602038"/>
            <a:ext cx="1150179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10" name="Date Placeholder 3"/>
          <p:cNvSpPr>
            <a:spLocks noGrp="1"/>
          </p:cNvSpPr>
          <p:nvPr>
            <p:ph type="dt" sz="half" idx="10"/>
          </p:nvPr>
        </p:nvSpPr>
        <p:spPr>
          <a:xfrm>
            <a:off x="838200" y="6356350"/>
            <a:ext cx="2743200" cy="365125"/>
          </a:xfrm>
        </p:spPr>
        <p:txBody>
          <a:bodyPr/>
          <a:lstStyle/>
          <a:p>
            <a:fld id="{428859CC-B640-4DB3-BB6F-301CDED75AAD}" type="datetimeFigureOut">
              <a:rPr lang="sv-SE" smtClean="0"/>
              <a:t>2019-01-27</a:t>
            </a:fld>
            <a:endParaRPr lang="sv-SE"/>
          </a:p>
        </p:txBody>
      </p:sp>
      <p:sp>
        <p:nvSpPr>
          <p:cNvPr id="11" name="Footer Placeholder 4"/>
          <p:cNvSpPr>
            <a:spLocks noGrp="1"/>
          </p:cNvSpPr>
          <p:nvPr>
            <p:ph type="ftr" sz="quarter" idx="11"/>
          </p:nvPr>
        </p:nvSpPr>
        <p:spPr>
          <a:xfrm>
            <a:off x="4038600" y="6356350"/>
            <a:ext cx="4114800" cy="365125"/>
          </a:xfrm>
        </p:spPr>
        <p:txBody>
          <a:bodyPr/>
          <a:lstStyle/>
          <a:p>
            <a:endParaRPr lang="sv-SE"/>
          </a:p>
        </p:txBody>
      </p:sp>
      <p:sp>
        <p:nvSpPr>
          <p:cNvPr id="12" name="Slide Number Placeholder 5"/>
          <p:cNvSpPr>
            <a:spLocks noGrp="1"/>
          </p:cNvSpPr>
          <p:nvPr>
            <p:ph type="sldNum" sz="quarter" idx="12"/>
          </p:nvPr>
        </p:nvSpPr>
        <p:spPr>
          <a:xfrm>
            <a:off x="8610600" y="6356350"/>
            <a:ext cx="2743200" cy="365125"/>
          </a:xfrm>
        </p:spPr>
        <p:txBody>
          <a:bodyPr/>
          <a:lstStyle/>
          <a:p>
            <a:fld id="{50AA12D1-4D5F-4C8C-82B1-BE6DCCEF57B9}" type="slidenum">
              <a:rPr lang="sv-SE" smtClean="0"/>
              <a:t>‹#›</a:t>
            </a:fld>
            <a:endParaRPr lang="sv-SE"/>
          </a:p>
        </p:txBody>
      </p:sp>
      <p:cxnSp>
        <p:nvCxnSpPr>
          <p:cNvPr id="16"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37811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Content Placeholder 2"/>
          <p:cNvSpPr>
            <a:spLocks noGrp="1"/>
          </p:cNvSpPr>
          <p:nvPr>
            <p:ph idx="1"/>
          </p:nvPr>
        </p:nvSpPr>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2019-01-27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10"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78373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Content Placeholder 2"/>
          <p:cNvSpPr>
            <a:spLocks noGrp="1"/>
          </p:cNvSpPr>
          <p:nvPr>
            <p:ph idx="1"/>
          </p:nvPr>
        </p:nvSpPr>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2019-01-27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28319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Content Placeholder 2"/>
          <p:cNvSpPr>
            <a:spLocks noGrp="1"/>
          </p:cNvSpPr>
          <p:nvPr>
            <p:ph sz="half" idx="1"/>
          </p:nvPr>
        </p:nvSpPr>
        <p:spPr>
          <a:xfrm>
            <a:off x="838200" y="1825625"/>
            <a:ext cx="5181600" cy="4351338"/>
          </a:xfr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Content Placeholder 3"/>
          <p:cNvSpPr>
            <a:spLocks noGrp="1"/>
          </p:cNvSpPr>
          <p:nvPr>
            <p:ph sz="half" idx="2"/>
          </p:nvPr>
        </p:nvSpPr>
        <p:spPr>
          <a:xfrm>
            <a:off x="6172200" y="1825625"/>
            <a:ext cx="5181600" cy="4351338"/>
          </a:xfr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47572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8787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sv-SE"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8859CC-B640-4DB3-BB6F-301CDED75AAD}" type="datetimeFigureOut">
              <a:rPr lang="sv-SE" smtClean="0"/>
              <a:t>2019-01-27</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AA12D1-4D5F-4C8C-82B1-BE6DCCEF57B9}" type="slidenum">
              <a:rPr lang="sv-SE" smtClean="0"/>
              <a:t>‹#›</a:t>
            </a:fld>
            <a:endParaRPr lang="sv-SE"/>
          </a:p>
        </p:txBody>
      </p:sp>
    </p:spTree>
    <p:extLst>
      <p:ext uri="{BB962C8B-B14F-4D97-AF65-F5344CB8AC3E}">
        <p14:creationId xmlns:p14="http://schemas.microsoft.com/office/powerpoint/2010/main" val="1054189662"/>
      </p:ext>
    </p:extLst>
  </p:cSld>
  <p:clrMap bg1="lt1" tx1="dk1" bg2="lt2" tx2="dk2" accent1="accent1" accent2="accent2" accent3="accent3" accent4="accent4" accent5="accent5" accent6="accent6" hlink="hlink" folHlink="folHlink"/>
  <p:sldLayoutIdLst>
    <p:sldLayoutId id="2147483688" r:id="rId1"/>
    <p:sldLayoutId id="2147483649" r:id="rId2"/>
    <p:sldLayoutId id="2147483674" r:id="rId3"/>
    <p:sldLayoutId id="2147483681" r:id="rId4"/>
    <p:sldLayoutId id="2147483673" r:id="rId5"/>
    <p:sldLayoutId id="2147483672" r:id="rId6"/>
    <p:sldLayoutId id="2147483650" r:id="rId7"/>
    <p:sldLayoutId id="2147483682" r:id="rId8"/>
    <p:sldLayoutId id="2147483652" r:id="rId9"/>
    <p:sldLayoutId id="2147483683" r:id="rId10"/>
    <p:sldLayoutId id="2147483689" r:id="rId11"/>
    <p:sldLayoutId id="2147483690" r:id="rId12"/>
    <p:sldLayoutId id="2147483675" r:id="rId13"/>
    <p:sldLayoutId id="2147483676" r:id="rId14"/>
    <p:sldLayoutId id="2147483686" r:id="rId15"/>
    <p:sldLayoutId id="2147483687" r:id="rId16"/>
    <p:sldLayoutId id="2147483654" r:id="rId17"/>
    <p:sldLayoutId id="2147483684" r:id="rId18"/>
    <p:sldLayoutId id="2147483655" r:id="rId19"/>
    <p:sldLayoutId id="2147483685" r:id="rId20"/>
    <p:sldLayoutId id="2147483677" r:id="rId21"/>
    <p:sldLayoutId id="2147483678" r:id="rId22"/>
    <p:sldLayoutId id="2147483680" r:id="rId23"/>
    <p:sldLayoutId id="2147483679" r:id="rId24"/>
  </p:sldLayoutIdLst>
  <p:txStyles>
    <p:titleStyle>
      <a:lvl1pPr algn="l"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5527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Relational DB: Disadvantage</a:t>
            </a:r>
            <a:endParaRPr lang="en-US" noProof="0" dirty="0"/>
          </a:p>
        </p:txBody>
      </p:sp>
      <p:sp>
        <p:nvSpPr>
          <p:cNvPr id="22" name="Content Placeholder 2">
            <a:extLst>
              <a:ext uri="{FF2B5EF4-FFF2-40B4-BE49-F238E27FC236}">
                <a16:creationId xmlns:a16="http://schemas.microsoft.com/office/drawing/2014/main" id="{2528A2F3-36C5-4CCB-A599-D9932ECAE68A}"/>
              </a:ext>
            </a:extLst>
          </p:cNvPr>
          <p:cNvSpPr>
            <a:spLocks noGrp="1"/>
          </p:cNvSpPr>
          <p:nvPr>
            <p:ph idx="1"/>
          </p:nvPr>
        </p:nvSpPr>
        <p:spPr>
          <a:xfrm>
            <a:off x="838200" y="1825625"/>
            <a:ext cx="10515600" cy="1789208"/>
          </a:xfrm>
        </p:spPr>
        <p:txBody>
          <a:bodyPr>
            <a:spAutoFit/>
          </a:bodyPr>
          <a:lstStyle/>
          <a:p>
            <a:pPr marL="0" indent="0">
              <a:buNone/>
            </a:pPr>
            <a:r>
              <a:rPr lang="en-US" dirty="0"/>
              <a:t>Primarily o</a:t>
            </a:r>
            <a:r>
              <a:rPr lang="en-US" noProof="0" dirty="0">
                <a:latin typeface="Georgia" panose="02040502050405020303" pitchFamily="18" charset="0"/>
              </a:rPr>
              <a:t>ne downside with relational databases:</a:t>
            </a:r>
            <a:endParaRPr lang="en-US" dirty="0"/>
          </a:p>
          <a:p>
            <a:r>
              <a:rPr lang="en-US" noProof="0" dirty="0">
                <a:latin typeface="Georgia" panose="02040502050405020303" pitchFamily="18" charset="0"/>
              </a:rPr>
              <a:t>Hard to scale!</a:t>
            </a:r>
            <a:endParaRPr lang="en-US" dirty="0"/>
          </a:p>
          <a:p>
            <a:pPr lvl="1"/>
            <a:r>
              <a:rPr lang="en-US" dirty="0"/>
              <a:t>Contains a lot of data.</a:t>
            </a:r>
          </a:p>
          <a:p>
            <a:pPr lvl="1"/>
            <a:r>
              <a:rPr lang="en-US" dirty="0"/>
              <a:t>Need to process many queries.</a:t>
            </a:r>
          </a:p>
        </p:txBody>
      </p:sp>
    </p:spTree>
    <p:extLst>
      <p:ext uri="{BB962C8B-B14F-4D97-AF65-F5344CB8AC3E}">
        <p14:creationId xmlns:p14="http://schemas.microsoft.com/office/powerpoint/2010/main" val="3156103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11678" cy="1325563"/>
          </a:xfrm>
        </p:spPr>
        <p:txBody>
          <a:bodyPr/>
          <a:lstStyle/>
          <a:p>
            <a:r>
              <a:rPr lang="en-US" dirty="0"/>
              <a:t>Relational DB: Scaling approach</a:t>
            </a:r>
            <a:endParaRPr lang="en-US" noProof="0" dirty="0"/>
          </a:p>
        </p:txBody>
      </p:sp>
      <p:pic>
        <p:nvPicPr>
          <p:cNvPr id="6" name="Picture 5">
            <a:extLst>
              <a:ext uri="{FF2B5EF4-FFF2-40B4-BE49-F238E27FC236}">
                <a16:creationId xmlns:a16="http://schemas.microsoft.com/office/drawing/2014/main" id="{8A632C18-2CEE-4C5D-B1B2-0D2EEC00A874}"/>
              </a:ext>
            </a:extLst>
          </p:cNvPr>
          <p:cNvPicPr>
            <a:picLocks noChangeAspect="1"/>
          </p:cNvPicPr>
          <p:nvPr/>
        </p:nvPicPr>
        <p:blipFill>
          <a:blip r:embed="rId2"/>
          <a:stretch>
            <a:fillRect/>
          </a:stretch>
        </p:blipFill>
        <p:spPr>
          <a:xfrm>
            <a:off x="7234249" y="3306200"/>
            <a:ext cx="442249" cy="856306"/>
          </a:xfrm>
          <a:prstGeom prst="rect">
            <a:avLst/>
          </a:prstGeom>
        </p:spPr>
      </p:pic>
      <p:sp>
        <p:nvSpPr>
          <p:cNvPr id="7" name="Content Placeholder 2">
            <a:extLst>
              <a:ext uri="{FF2B5EF4-FFF2-40B4-BE49-F238E27FC236}">
                <a16:creationId xmlns:a16="http://schemas.microsoft.com/office/drawing/2014/main" id="{D9B550AB-0C1C-47D6-9797-CA5504BAFBF8}"/>
              </a:ext>
            </a:extLst>
          </p:cNvPr>
          <p:cNvSpPr txBox="1">
            <a:spLocks/>
          </p:cNvSpPr>
          <p:nvPr/>
        </p:nvSpPr>
        <p:spPr>
          <a:xfrm>
            <a:off x="6655273" y="4126861"/>
            <a:ext cx="1600200"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t>Server</a:t>
            </a:r>
          </a:p>
        </p:txBody>
      </p:sp>
      <p:sp>
        <p:nvSpPr>
          <p:cNvPr id="5" name="Cylinder 4">
            <a:extLst>
              <a:ext uri="{FF2B5EF4-FFF2-40B4-BE49-F238E27FC236}">
                <a16:creationId xmlns:a16="http://schemas.microsoft.com/office/drawing/2014/main" id="{5E459CBC-DAAB-4C68-9C1F-D8D126DF4FA8}"/>
              </a:ext>
            </a:extLst>
          </p:cNvPr>
          <p:cNvSpPr/>
          <p:nvPr/>
        </p:nvSpPr>
        <p:spPr>
          <a:xfrm>
            <a:off x="8918713" y="1257627"/>
            <a:ext cx="2435087" cy="2417900"/>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0CD70BAF-DDFA-4D66-AFB8-FCC8366DAC1F}"/>
              </a:ext>
            </a:extLst>
          </p:cNvPr>
          <p:cNvSpPr>
            <a:spLocks noGrp="1"/>
          </p:cNvSpPr>
          <p:nvPr>
            <p:ph idx="1"/>
          </p:nvPr>
        </p:nvSpPr>
        <p:spPr>
          <a:xfrm>
            <a:off x="838199" y="1825625"/>
            <a:ext cx="7769087" cy="4092402"/>
          </a:xfrm>
        </p:spPr>
        <p:txBody>
          <a:bodyPr wrap="square">
            <a:spAutoFit/>
          </a:bodyPr>
          <a:lstStyle/>
          <a:p>
            <a:pPr marL="0" indent="0">
              <a:buNone/>
            </a:pPr>
            <a:r>
              <a:rPr lang="en-US" dirty="0"/>
              <a:t>Example 1: Use replicas</a:t>
            </a:r>
            <a:endParaRPr lang="en-US" i="1" dirty="0"/>
          </a:p>
          <a:p>
            <a:r>
              <a:rPr lang="en-US" dirty="0"/>
              <a:t>Can read from anyone </a:t>
            </a:r>
            <a:r>
              <a:rPr lang="en-US" dirty="0">
                <a:solidFill>
                  <a:schemeClr val="accent6"/>
                </a:solidFill>
                <a:sym typeface="Wingdings" panose="05000000000000000000" pitchFamily="2" charset="2"/>
              </a:rPr>
              <a:t></a:t>
            </a:r>
            <a:endParaRPr lang="en-US" dirty="0">
              <a:solidFill>
                <a:schemeClr val="accent6"/>
              </a:solidFill>
            </a:endParaRPr>
          </a:p>
          <a:p>
            <a:r>
              <a:rPr lang="en-US" dirty="0"/>
              <a:t>Need to write to all </a:t>
            </a:r>
            <a:r>
              <a:rPr lang="en-US" dirty="0">
                <a:solidFill>
                  <a:srgbClr val="C00000"/>
                </a:solidFill>
                <a:sym typeface="Wingdings" panose="05000000000000000000" pitchFamily="2" charset="2"/>
              </a:rPr>
              <a:t></a:t>
            </a:r>
          </a:p>
          <a:p>
            <a:pPr marL="0" indent="0">
              <a:buNone/>
            </a:pPr>
            <a:endParaRPr lang="en-US" dirty="0">
              <a:sym typeface="Wingdings" panose="05000000000000000000" pitchFamily="2" charset="2"/>
            </a:endParaRPr>
          </a:p>
          <a:p>
            <a:pPr marL="0" indent="0">
              <a:buNone/>
            </a:pPr>
            <a:endParaRPr lang="en-US" dirty="0">
              <a:sym typeface="Wingdings" panose="05000000000000000000" pitchFamily="2" charset="2"/>
            </a:endParaRPr>
          </a:p>
          <a:p>
            <a:pPr marL="0" indent="0">
              <a:buNone/>
            </a:pPr>
            <a:endParaRPr lang="en-US" dirty="0">
              <a:sym typeface="Wingdings" panose="05000000000000000000" pitchFamily="2" charset="2"/>
            </a:endParaRPr>
          </a:p>
          <a:p>
            <a:pPr marL="0" indent="0">
              <a:buNone/>
            </a:pPr>
            <a:r>
              <a:rPr lang="en-US" dirty="0">
                <a:sym typeface="Wingdings" panose="05000000000000000000" pitchFamily="2" charset="2"/>
              </a:rPr>
              <a:t>Special case: </a:t>
            </a:r>
            <a:r>
              <a:rPr lang="en-US" i="1" dirty="0">
                <a:sym typeface="Wingdings" panose="05000000000000000000" pitchFamily="2" charset="2"/>
              </a:rPr>
              <a:t>write master with read slaves</a:t>
            </a:r>
            <a:r>
              <a:rPr lang="en-US" dirty="0">
                <a:sym typeface="Wingdings" panose="05000000000000000000" pitchFamily="2" charset="2"/>
              </a:rPr>
              <a:t>.</a:t>
            </a:r>
          </a:p>
          <a:p>
            <a:r>
              <a:rPr lang="en-US" dirty="0"/>
              <a:t>Data we read might not be up-to-date </a:t>
            </a:r>
            <a:r>
              <a:rPr lang="en-US" dirty="0">
                <a:solidFill>
                  <a:srgbClr val="C00000"/>
                </a:solidFill>
                <a:sym typeface="Wingdings" panose="05000000000000000000" pitchFamily="2" charset="2"/>
              </a:rPr>
              <a:t></a:t>
            </a:r>
          </a:p>
        </p:txBody>
      </p:sp>
      <p:graphicFrame>
        <p:nvGraphicFramePr>
          <p:cNvPr id="11" name="Table 10">
            <a:extLst>
              <a:ext uri="{FF2B5EF4-FFF2-40B4-BE49-F238E27FC236}">
                <a16:creationId xmlns:a16="http://schemas.microsoft.com/office/drawing/2014/main" id="{0300F15E-B875-443D-B7AD-CAA738DA6CDC}"/>
              </a:ext>
            </a:extLst>
          </p:cNvPr>
          <p:cNvGraphicFramePr>
            <a:graphicFrameLocks noGrp="1"/>
          </p:cNvGraphicFramePr>
          <p:nvPr>
            <p:extLst/>
          </p:nvPr>
        </p:nvGraphicFramePr>
        <p:xfrm>
          <a:off x="9192432" y="2002710"/>
          <a:ext cx="1992403" cy="1097280"/>
        </p:xfrm>
        <a:graphic>
          <a:graphicData uri="http://schemas.openxmlformats.org/drawingml/2006/table">
            <a:tbl>
              <a:tblPr firstRow="1" bandRow="1">
                <a:tableStyleId>{5C22544A-7EE6-4342-B048-85BDC9FD1C3A}</a:tableStyleId>
              </a:tblPr>
              <a:tblGrid>
                <a:gridCol w="879220">
                  <a:extLst>
                    <a:ext uri="{9D8B030D-6E8A-4147-A177-3AD203B41FA5}">
                      <a16:colId xmlns:a16="http://schemas.microsoft.com/office/drawing/2014/main" val="1100058728"/>
                    </a:ext>
                  </a:extLst>
                </a:gridCol>
                <a:gridCol w="1113183">
                  <a:extLst>
                    <a:ext uri="{9D8B030D-6E8A-4147-A177-3AD203B41FA5}">
                      <a16:colId xmlns:a16="http://schemas.microsoft.com/office/drawing/2014/main" val="4283229814"/>
                    </a:ext>
                  </a:extLst>
                </a:gridCol>
              </a:tblGrid>
              <a:tr h="290240">
                <a:tc>
                  <a:txBody>
                    <a:bodyPr/>
                    <a:lstStyle/>
                    <a:p>
                      <a:r>
                        <a:rPr lang="en-US" sz="1800" dirty="0"/>
                        <a:t>name</a:t>
                      </a:r>
                    </a:p>
                  </a:txBody>
                  <a:tcPr/>
                </a:tc>
                <a:tc>
                  <a:txBody>
                    <a:bodyPr/>
                    <a:lstStyle/>
                    <a:p>
                      <a:r>
                        <a:rPr lang="en-US" sz="1800" dirty="0"/>
                        <a:t>amount</a:t>
                      </a:r>
                    </a:p>
                  </a:txBody>
                  <a:tcPr/>
                </a:tc>
                <a:extLst>
                  <a:ext uri="{0D108BD9-81ED-4DB2-BD59-A6C34878D82A}">
                    <a16:rowId xmlns:a16="http://schemas.microsoft.com/office/drawing/2014/main" val="1308119829"/>
                  </a:ext>
                </a:extLst>
              </a:tr>
              <a:tr h="290240">
                <a:tc>
                  <a:txBody>
                    <a:bodyPr/>
                    <a:lstStyle/>
                    <a:p>
                      <a:pPr algn="ctr"/>
                      <a:r>
                        <a:rPr lang="en-US" sz="1800" dirty="0"/>
                        <a:t>Alice</a:t>
                      </a:r>
                    </a:p>
                  </a:txBody>
                  <a:tcPr/>
                </a:tc>
                <a:tc>
                  <a:txBody>
                    <a:bodyPr/>
                    <a:lstStyle/>
                    <a:p>
                      <a:pPr algn="r"/>
                      <a:r>
                        <a:rPr lang="en-US" sz="1800" dirty="0"/>
                        <a:t>100</a:t>
                      </a:r>
                    </a:p>
                  </a:txBody>
                  <a:tcPr/>
                </a:tc>
                <a:extLst>
                  <a:ext uri="{0D108BD9-81ED-4DB2-BD59-A6C34878D82A}">
                    <a16:rowId xmlns:a16="http://schemas.microsoft.com/office/drawing/2014/main" val="1269024975"/>
                  </a:ext>
                </a:extLst>
              </a:tr>
              <a:tr h="290240">
                <a:tc>
                  <a:txBody>
                    <a:bodyPr/>
                    <a:lstStyle/>
                    <a:p>
                      <a:pPr algn="ctr"/>
                      <a:r>
                        <a:rPr lang="en-US" sz="1800" dirty="0"/>
                        <a:t>Bob</a:t>
                      </a:r>
                    </a:p>
                  </a:txBody>
                  <a:tcPr/>
                </a:tc>
                <a:tc>
                  <a:txBody>
                    <a:bodyPr/>
                    <a:lstStyle/>
                    <a:p>
                      <a:pPr algn="r"/>
                      <a:r>
                        <a:rPr lang="en-US" sz="1800" dirty="0"/>
                        <a:t>100</a:t>
                      </a:r>
                    </a:p>
                  </a:txBody>
                  <a:tcPr/>
                </a:tc>
                <a:extLst>
                  <a:ext uri="{0D108BD9-81ED-4DB2-BD59-A6C34878D82A}">
                    <a16:rowId xmlns:a16="http://schemas.microsoft.com/office/drawing/2014/main" val="683278053"/>
                  </a:ext>
                </a:extLst>
              </a:tr>
            </a:tbl>
          </a:graphicData>
        </a:graphic>
      </p:graphicFrame>
      <p:sp>
        <p:nvSpPr>
          <p:cNvPr id="12" name="Content Placeholder 2">
            <a:extLst>
              <a:ext uri="{FF2B5EF4-FFF2-40B4-BE49-F238E27FC236}">
                <a16:creationId xmlns:a16="http://schemas.microsoft.com/office/drawing/2014/main" id="{74298065-FCF5-4660-AFC2-B1D671A09A93}"/>
              </a:ext>
            </a:extLst>
          </p:cNvPr>
          <p:cNvSpPr txBox="1">
            <a:spLocks/>
          </p:cNvSpPr>
          <p:nvPr/>
        </p:nvSpPr>
        <p:spPr>
          <a:xfrm>
            <a:off x="9192432" y="3099990"/>
            <a:ext cx="1992403"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solidFill>
                  <a:schemeClr val="tx1"/>
                </a:solidFill>
                <a:latin typeface="+mn-lt"/>
                <a:cs typeface="Courier New" panose="02070309020205020404" pitchFamily="49" charset="0"/>
              </a:rPr>
              <a:t>accounts</a:t>
            </a:r>
          </a:p>
        </p:txBody>
      </p:sp>
      <p:sp>
        <p:nvSpPr>
          <p:cNvPr id="13" name="Cylinder 12">
            <a:extLst>
              <a:ext uri="{FF2B5EF4-FFF2-40B4-BE49-F238E27FC236}">
                <a16:creationId xmlns:a16="http://schemas.microsoft.com/office/drawing/2014/main" id="{0A07A593-20BD-43B0-9885-4132CD73F86F}"/>
              </a:ext>
            </a:extLst>
          </p:cNvPr>
          <p:cNvSpPr/>
          <p:nvPr/>
        </p:nvSpPr>
        <p:spPr>
          <a:xfrm>
            <a:off x="8918713" y="4333461"/>
            <a:ext cx="2435087" cy="2417900"/>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graphicFrame>
        <p:nvGraphicFramePr>
          <p:cNvPr id="14" name="Table 13">
            <a:extLst>
              <a:ext uri="{FF2B5EF4-FFF2-40B4-BE49-F238E27FC236}">
                <a16:creationId xmlns:a16="http://schemas.microsoft.com/office/drawing/2014/main" id="{8730F528-F0E1-4D87-9F87-3679FD458B59}"/>
              </a:ext>
            </a:extLst>
          </p:cNvPr>
          <p:cNvGraphicFramePr>
            <a:graphicFrameLocks noGrp="1"/>
          </p:cNvGraphicFramePr>
          <p:nvPr>
            <p:extLst/>
          </p:nvPr>
        </p:nvGraphicFramePr>
        <p:xfrm>
          <a:off x="9192432" y="5078544"/>
          <a:ext cx="1992403" cy="1097280"/>
        </p:xfrm>
        <a:graphic>
          <a:graphicData uri="http://schemas.openxmlformats.org/drawingml/2006/table">
            <a:tbl>
              <a:tblPr firstRow="1" bandRow="1">
                <a:tableStyleId>{5C22544A-7EE6-4342-B048-85BDC9FD1C3A}</a:tableStyleId>
              </a:tblPr>
              <a:tblGrid>
                <a:gridCol w="879220">
                  <a:extLst>
                    <a:ext uri="{9D8B030D-6E8A-4147-A177-3AD203B41FA5}">
                      <a16:colId xmlns:a16="http://schemas.microsoft.com/office/drawing/2014/main" val="1100058728"/>
                    </a:ext>
                  </a:extLst>
                </a:gridCol>
                <a:gridCol w="1113183">
                  <a:extLst>
                    <a:ext uri="{9D8B030D-6E8A-4147-A177-3AD203B41FA5}">
                      <a16:colId xmlns:a16="http://schemas.microsoft.com/office/drawing/2014/main" val="4283229814"/>
                    </a:ext>
                  </a:extLst>
                </a:gridCol>
              </a:tblGrid>
              <a:tr h="290240">
                <a:tc>
                  <a:txBody>
                    <a:bodyPr/>
                    <a:lstStyle/>
                    <a:p>
                      <a:r>
                        <a:rPr lang="en-US" sz="1800" dirty="0"/>
                        <a:t>name</a:t>
                      </a:r>
                    </a:p>
                  </a:txBody>
                  <a:tcPr/>
                </a:tc>
                <a:tc>
                  <a:txBody>
                    <a:bodyPr/>
                    <a:lstStyle/>
                    <a:p>
                      <a:r>
                        <a:rPr lang="en-US" sz="1800" dirty="0"/>
                        <a:t>amount</a:t>
                      </a:r>
                    </a:p>
                  </a:txBody>
                  <a:tcPr/>
                </a:tc>
                <a:extLst>
                  <a:ext uri="{0D108BD9-81ED-4DB2-BD59-A6C34878D82A}">
                    <a16:rowId xmlns:a16="http://schemas.microsoft.com/office/drawing/2014/main" val="1308119829"/>
                  </a:ext>
                </a:extLst>
              </a:tr>
              <a:tr h="290240">
                <a:tc>
                  <a:txBody>
                    <a:bodyPr/>
                    <a:lstStyle/>
                    <a:p>
                      <a:pPr algn="ctr"/>
                      <a:r>
                        <a:rPr lang="en-US" sz="1800" dirty="0"/>
                        <a:t>Alice</a:t>
                      </a:r>
                    </a:p>
                  </a:txBody>
                  <a:tcPr/>
                </a:tc>
                <a:tc>
                  <a:txBody>
                    <a:bodyPr/>
                    <a:lstStyle/>
                    <a:p>
                      <a:pPr algn="r"/>
                      <a:r>
                        <a:rPr lang="en-US" sz="1800" dirty="0"/>
                        <a:t>100</a:t>
                      </a:r>
                    </a:p>
                  </a:txBody>
                  <a:tcPr/>
                </a:tc>
                <a:extLst>
                  <a:ext uri="{0D108BD9-81ED-4DB2-BD59-A6C34878D82A}">
                    <a16:rowId xmlns:a16="http://schemas.microsoft.com/office/drawing/2014/main" val="1269024975"/>
                  </a:ext>
                </a:extLst>
              </a:tr>
              <a:tr h="290240">
                <a:tc>
                  <a:txBody>
                    <a:bodyPr/>
                    <a:lstStyle/>
                    <a:p>
                      <a:pPr algn="ctr"/>
                      <a:r>
                        <a:rPr lang="en-US" sz="1800" dirty="0"/>
                        <a:t>Bob</a:t>
                      </a:r>
                    </a:p>
                  </a:txBody>
                  <a:tcPr/>
                </a:tc>
                <a:tc>
                  <a:txBody>
                    <a:bodyPr/>
                    <a:lstStyle/>
                    <a:p>
                      <a:pPr algn="r"/>
                      <a:r>
                        <a:rPr lang="en-US" sz="1800" dirty="0"/>
                        <a:t>100</a:t>
                      </a:r>
                    </a:p>
                  </a:txBody>
                  <a:tcPr/>
                </a:tc>
                <a:extLst>
                  <a:ext uri="{0D108BD9-81ED-4DB2-BD59-A6C34878D82A}">
                    <a16:rowId xmlns:a16="http://schemas.microsoft.com/office/drawing/2014/main" val="683278053"/>
                  </a:ext>
                </a:extLst>
              </a:tr>
            </a:tbl>
          </a:graphicData>
        </a:graphic>
      </p:graphicFrame>
      <p:sp>
        <p:nvSpPr>
          <p:cNvPr id="15" name="Content Placeholder 2">
            <a:extLst>
              <a:ext uri="{FF2B5EF4-FFF2-40B4-BE49-F238E27FC236}">
                <a16:creationId xmlns:a16="http://schemas.microsoft.com/office/drawing/2014/main" id="{B3C0AA13-A3DC-4ED2-8225-614A46164A97}"/>
              </a:ext>
            </a:extLst>
          </p:cNvPr>
          <p:cNvSpPr txBox="1">
            <a:spLocks/>
          </p:cNvSpPr>
          <p:nvPr/>
        </p:nvSpPr>
        <p:spPr>
          <a:xfrm>
            <a:off x="9192432" y="6175824"/>
            <a:ext cx="1992403"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solidFill>
                  <a:schemeClr val="tx1"/>
                </a:solidFill>
                <a:latin typeface="+mn-lt"/>
                <a:cs typeface="Courier New" panose="02070309020205020404" pitchFamily="49" charset="0"/>
              </a:rPr>
              <a:t>accounts</a:t>
            </a:r>
          </a:p>
        </p:txBody>
      </p:sp>
      <p:cxnSp>
        <p:nvCxnSpPr>
          <p:cNvPr id="16" name="Straight Connector 15">
            <a:extLst>
              <a:ext uri="{FF2B5EF4-FFF2-40B4-BE49-F238E27FC236}">
                <a16:creationId xmlns:a16="http://schemas.microsoft.com/office/drawing/2014/main" id="{F74816F1-93A1-4374-9CA4-C13D7C9F5D3C}"/>
              </a:ext>
            </a:extLst>
          </p:cNvPr>
          <p:cNvCxnSpPr/>
          <p:nvPr/>
        </p:nvCxnSpPr>
        <p:spPr>
          <a:xfrm flipV="1">
            <a:off x="7951304" y="2951922"/>
            <a:ext cx="785192" cy="655982"/>
          </a:xfrm>
          <a:prstGeom prst="line">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Connector 17">
            <a:extLst>
              <a:ext uri="{FF2B5EF4-FFF2-40B4-BE49-F238E27FC236}">
                <a16:creationId xmlns:a16="http://schemas.microsoft.com/office/drawing/2014/main" id="{08BE655E-2EE2-443A-9874-0BD9372EA396}"/>
              </a:ext>
            </a:extLst>
          </p:cNvPr>
          <p:cNvCxnSpPr>
            <a:cxnSpLocks/>
          </p:cNvCxnSpPr>
          <p:nvPr/>
        </p:nvCxnSpPr>
        <p:spPr>
          <a:xfrm>
            <a:off x="7951216" y="3824317"/>
            <a:ext cx="785280" cy="509144"/>
          </a:xfrm>
          <a:prstGeom prst="line">
            <a:avLst/>
          </a:prstGeom>
          <a:ln>
            <a:tailEnd type="triangle"/>
          </a:ln>
        </p:spPr>
        <p:style>
          <a:lnRef idx="3">
            <a:schemeClr val="dk1"/>
          </a:lnRef>
          <a:fillRef idx="0">
            <a:schemeClr val="dk1"/>
          </a:fillRef>
          <a:effectRef idx="2">
            <a:schemeClr val="dk1"/>
          </a:effectRef>
          <a:fontRef idx="minor">
            <a:schemeClr val="tx1"/>
          </a:fontRef>
        </p:style>
      </p:cxnSp>
      <p:sp>
        <p:nvSpPr>
          <p:cNvPr id="17" name="Content Placeholder 2">
            <a:extLst>
              <a:ext uri="{FF2B5EF4-FFF2-40B4-BE49-F238E27FC236}">
                <a16:creationId xmlns:a16="http://schemas.microsoft.com/office/drawing/2014/main" id="{9AE699AF-B6F8-46DF-879C-EA2305990AC3}"/>
              </a:ext>
            </a:extLst>
          </p:cNvPr>
          <p:cNvSpPr txBox="1">
            <a:spLocks/>
          </p:cNvSpPr>
          <p:nvPr/>
        </p:nvSpPr>
        <p:spPr>
          <a:xfrm rot="19160110">
            <a:off x="7727521" y="3009501"/>
            <a:ext cx="997079"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solidFill>
                  <a:schemeClr val="tx1"/>
                </a:solidFill>
              </a:rPr>
              <a:t>Writes</a:t>
            </a:r>
          </a:p>
        </p:txBody>
      </p:sp>
      <p:cxnSp>
        <p:nvCxnSpPr>
          <p:cNvPr id="19" name="Straight Connector 18">
            <a:extLst>
              <a:ext uri="{FF2B5EF4-FFF2-40B4-BE49-F238E27FC236}">
                <a16:creationId xmlns:a16="http://schemas.microsoft.com/office/drawing/2014/main" id="{984F48CE-4D82-418D-9F43-71B3BCE63FC6}"/>
              </a:ext>
            </a:extLst>
          </p:cNvPr>
          <p:cNvCxnSpPr>
            <a:cxnSpLocks/>
          </p:cNvCxnSpPr>
          <p:nvPr/>
        </p:nvCxnSpPr>
        <p:spPr>
          <a:xfrm flipH="1">
            <a:off x="10136256" y="3812179"/>
            <a:ext cx="9264" cy="374526"/>
          </a:xfrm>
          <a:prstGeom prst="line">
            <a:avLst/>
          </a:prstGeom>
          <a:ln>
            <a:tailEnd type="triangle"/>
          </a:ln>
        </p:spPr>
        <p:style>
          <a:lnRef idx="3">
            <a:schemeClr val="dk1"/>
          </a:lnRef>
          <a:fillRef idx="0">
            <a:schemeClr val="dk1"/>
          </a:fillRef>
          <a:effectRef idx="2">
            <a:schemeClr val="dk1"/>
          </a:effectRef>
          <a:fontRef idx="minor">
            <a:schemeClr val="tx1"/>
          </a:fontRef>
        </p:style>
      </p:cxnSp>
      <p:sp>
        <p:nvSpPr>
          <p:cNvPr id="20" name="Content Placeholder 2">
            <a:extLst>
              <a:ext uri="{FF2B5EF4-FFF2-40B4-BE49-F238E27FC236}">
                <a16:creationId xmlns:a16="http://schemas.microsoft.com/office/drawing/2014/main" id="{B1D981EA-7311-4E46-B4E1-E9803227F18B}"/>
              </a:ext>
            </a:extLst>
          </p:cNvPr>
          <p:cNvSpPr txBox="1">
            <a:spLocks/>
          </p:cNvSpPr>
          <p:nvPr/>
        </p:nvSpPr>
        <p:spPr>
          <a:xfrm>
            <a:off x="10187756" y="3845073"/>
            <a:ext cx="997079"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solidFill>
                  <a:schemeClr val="tx1"/>
                </a:solidFill>
              </a:rPr>
              <a:t>Writes</a:t>
            </a:r>
          </a:p>
        </p:txBody>
      </p:sp>
      <p:sp>
        <p:nvSpPr>
          <p:cNvPr id="21" name="Content Placeholder 2">
            <a:extLst>
              <a:ext uri="{FF2B5EF4-FFF2-40B4-BE49-F238E27FC236}">
                <a16:creationId xmlns:a16="http://schemas.microsoft.com/office/drawing/2014/main" id="{093B09B9-DCDF-4F8F-A3F4-65B42505A00B}"/>
              </a:ext>
            </a:extLst>
          </p:cNvPr>
          <p:cNvSpPr txBox="1">
            <a:spLocks/>
          </p:cNvSpPr>
          <p:nvPr/>
        </p:nvSpPr>
        <p:spPr>
          <a:xfrm rot="1946952">
            <a:off x="7756934" y="4030871"/>
            <a:ext cx="997079"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solidFill>
                  <a:schemeClr val="tx1"/>
                </a:solidFill>
              </a:rPr>
              <a:t>Reads</a:t>
            </a:r>
          </a:p>
        </p:txBody>
      </p:sp>
    </p:spTree>
    <p:extLst>
      <p:ext uri="{BB962C8B-B14F-4D97-AF65-F5344CB8AC3E}">
        <p14:creationId xmlns:p14="http://schemas.microsoft.com/office/powerpoint/2010/main" val="222584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p:bldP spid="17"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11678" cy="1325563"/>
          </a:xfrm>
        </p:spPr>
        <p:txBody>
          <a:bodyPr/>
          <a:lstStyle/>
          <a:p>
            <a:r>
              <a:rPr lang="en-US" dirty="0"/>
              <a:t>Relational DB: Scaling approach</a:t>
            </a:r>
            <a:endParaRPr lang="en-US" noProof="0" dirty="0"/>
          </a:p>
        </p:txBody>
      </p:sp>
      <p:pic>
        <p:nvPicPr>
          <p:cNvPr id="6" name="Picture 5">
            <a:extLst>
              <a:ext uri="{FF2B5EF4-FFF2-40B4-BE49-F238E27FC236}">
                <a16:creationId xmlns:a16="http://schemas.microsoft.com/office/drawing/2014/main" id="{8A632C18-2CEE-4C5D-B1B2-0D2EEC00A874}"/>
              </a:ext>
            </a:extLst>
          </p:cNvPr>
          <p:cNvPicPr>
            <a:picLocks noChangeAspect="1"/>
          </p:cNvPicPr>
          <p:nvPr/>
        </p:nvPicPr>
        <p:blipFill>
          <a:blip r:embed="rId2"/>
          <a:stretch>
            <a:fillRect/>
          </a:stretch>
        </p:blipFill>
        <p:spPr>
          <a:xfrm>
            <a:off x="7234249" y="3306200"/>
            <a:ext cx="442249" cy="856306"/>
          </a:xfrm>
          <a:prstGeom prst="rect">
            <a:avLst/>
          </a:prstGeom>
        </p:spPr>
      </p:pic>
      <p:sp>
        <p:nvSpPr>
          <p:cNvPr id="7" name="Content Placeholder 2">
            <a:extLst>
              <a:ext uri="{FF2B5EF4-FFF2-40B4-BE49-F238E27FC236}">
                <a16:creationId xmlns:a16="http://schemas.microsoft.com/office/drawing/2014/main" id="{D9B550AB-0C1C-47D6-9797-CA5504BAFBF8}"/>
              </a:ext>
            </a:extLst>
          </p:cNvPr>
          <p:cNvSpPr txBox="1">
            <a:spLocks/>
          </p:cNvSpPr>
          <p:nvPr/>
        </p:nvSpPr>
        <p:spPr>
          <a:xfrm>
            <a:off x="6655273" y="4126861"/>
            <a:ext cx="1600200"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t>Server</a:t>
            </a:r>
          </a:p>
        </p:txBody>
      </p:sp>
      <p:sp>
        <p:nvSpPr>
          <p:cNvPr id="5" name="Cylinder 4">
            <a:extLst>
              <a:ext uri="{FF2B5EF4-FFF2-40B4-BE49-F238E27FC236}">
                <a16:creationId xmlns:a16="http://schemas.microsoft.com/office/drawing/2014/main" id="{5E459CBC-DAAB-4C68-9C1F-D8D126DF4FA8}"/>
              </a:ext>
            </a:extLst>
          </p:cNvPr>
          <p:cNvSpPr/>
          <p:nvPr/>
        </p:nvSpPr>
        <p:spPr>
          <a:xfrm>
            <a:off x="8918713" y="1257627"/>
            <a:ext cx="2435087" cy="2417900"/>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0CD70BAF-DDFA-4D66-AFB8-FCC8366DAC1F}"/>
              </a:ext>
            </a:extLst>
          </p:cNvPr>
          <p:cNvSpPr>
            <a:spLocks noGrp="1"/>
          </p:cNvSpPr>
          <p:nvPr>
            <p:ph idx="1"/>
          </p:nvPr>
        </p:nvSpPr>
        <p:spPr>
          <a:xfrm>
            <a:off x="838199" y="1825625"/>
            <a:ext cx="7769087" cy="1383969"/>
          </a:xfrm>
        </p:spPr>
        <p:txBody>
          <a:bodyPr wrap="square">
            <a:spAutoFit/>
          </a:bodyPr>
          <a:lstStyle/>
          <a:p>
            <a:pPr marL="0" indent="0">
              <a:buNone/>
            </a:pPr>
            <a:r>
              <a:rPr lang="en-US" dirty="0"/>
              <a:t>Example 2: Distribute the data</a:t>
            </a:r>
            <a:endParaRPr lang="en-US" i="1" dirty="0"/>
          </a:p>
          <a:p>
            <a:r>
              <a:rPr lang="en-US" dirty="0">
                <a:sym typeface="Wingdings" panose="05000000000000000000" pitchFamily="2" charset="2"/>
              </a:rPr>
              <a:t>Hard to scale when you need to use</a:t>
            </a:r>
            <a:br>
              <a:rPr lang="en-US" dirty="0">
                <a:sym typeface="Wingdings" panose="05000000000000000000" pitchFamily="2" charset="2"/>
              </a:rPr>
            </a:br>
            <a:r>
              <a:rPr lang="en-US" dirty="0">
                <a:sym typeface="Wingdings" panose="05000000000000000000" pitchFamily="2" charset="2"/>
              </a:rPr>
              <a:t>multiple DB at the same time </a:t>
            </a:r>
            <a:r>
              <a:rPr lang="en-US" dirty="0">
                <a:solidFill>
                  <a:srgbClr val="C00000"/>
                </a:solidFill>
                <a:sym typeface="Wingdings" panose="05000000000000000000" pitchFamily="2" charset="2"/>
              </a:rPr>
              <a:t></a:t>
            </a:r>
            <a:endParaRPr lang="en-US" dirty="0"/>
          </a:p>
        </p:txBody>
      </p:sp>
      <p:graphicFrame>
        <p:nvGraphicFramePr>
          <p:cNvPr id="11" name="Table 10">
            <a:extLst>
              <a:ext uri="{FF2B5EF4-FFF2-40B4-BE49-F238E27FC236}">
                <a16:creationId xmlns:a16="http://schemas.microsoft.com/office/drawing/2014/main" id="{0300F15E-B875-443D-B7AD-CAA738DA6CDC}"/>
              </a:ext>
            </a:extLst>
          </p:cNvPr>
          <p:cNvGraphicFramePr>
            <a:graphicFrameLocks noGrp="1"/>
          </p:cNvGraphicFramePr>
          <p:nvPr>
            <p:extLst/>
          </p:nvPr>
        </p:nvGraphicFramePr>
        <p:xfrm>
          <a:off x="9192432" y="2002710"/>
          <a:ext cx="1992403" cy="731520"/>
        </p:xfrm>
        <a:graphic>
          <a:graphicData uri="http://schemas.openxmlformats.org/drawingml/2006/table">
            <a:tbl>
              <a:tblPr firstRow="1" bandRow="1">
                <a:tableStyleId>{5C22544A-7EE6-4342-B048-85BDC9FD1C3A}</a:tableStyleId>
              </a:tblPr>
              <a:tblGrid>
                <a:gridCol w="879220">
                  <a:extLst>
                    <a:ext uri="{9D8B030D-6E8A-4147-A177-3AD203B41FA5}">
                      <a16:colId xmlns:a16="http://schemas.microsoft.com/office/drawing/2014/main" val="1100058728"/>
                    </a:ext>
                  </a:extLst>
                </a:gridCol>
                <a:gridCol w="1113183">
                  <a:extLst>
                    <a:ext uri="{9D8B030D-6E8A-4147-A177-3AD203B41FA5}">
                      <a16:colId xmlns:a16="http://schemas.microsoft.com/office/drawing/2014/main" val="4283229814"/>
                    </a:ext>
                  </a:extLst>
                </a:gridCol>
              </a:tblGrid>
              <a:tr h="290240">
                <a:tc>
                  <a:txBody>
                    <a:bodyPr/>
                    <a:lstStyle/>
                    <a:p>
                      <a:r>
                        <a:rPr lang="en-US" sz="1800" dirty="0"/>
                        <a:t>name</a:t>
                      </a:r>
                    </a:p>
                  </a:txBody>
                  <a:tcPr/>
                </a:tc>
                <a:tc>
                  <a:txBody>
                    <a:bodyPr/>
                    <a:lstStyle/>
                    <a:p>
                      <a:r>
                        <a:rPr lang="en-US" sz="1800" dirty="0"/>
                        <a:t>amount</a:t>
                      </a:r>
                    </a:p>
                  </a:txBody>
                  <a:tcPr/>
                </a:tc>
                <a:extLst>
                  <a:ext uri="{0D108BD9-81ED-4DB2-BD59-A6C34878D82A}">
                    <a16:rowId xmlns:a16="http://schemas.microsoft.com/office/drawing/2014/main" val="1308119829"/>
                  </a:ext>
                </a:extLst>
              </a:tr>
              <a:tr h="290240">
                <a:tc>
                  <a:txBody>
                    <a:bodyPr/>
                    <a:lstStyle/>
                    <a:p>
                      <a:pPr algn="ctr"/>
                      <a:r>
                        <a:rPr lang="en-US" sz="1800" dirty="0"/>
                        <a:t>Alice</a:t>
                      </a:r>
                    </a:p>
                  </a:txBody>
                  <a:tcPr/>
                </a:tc>
                <a:tc>
                  <a:txBody>
                    <a:bodyPr/>
                    <a:lstStyle/>
                    <a:p>
                      <a:pPr algn="r"/>
                      <a:r>
                        <a:rPr lang="en-US" sz="1800" dirty="0"/>
                        <a:t>100</a:t>
                      </a:r>
                    </a:p>
                  </a:txBody>
                  <a:tcPr/>
                </a:tc>
                <a:extLst>
                  <a:ext uri="{0D108BD9-81ED-4DB2-BD59-A6C34878D82A}">
                    <a16:rowId xmlns:a16="http://schemas.microsoft.com/office/drawing/2014/main" val="1269024975"/>
                  </a:ext>
                </a:extLst>
              </a:tr>
            </a:tbl>
          </a:graphicData>
        </a:graphic>
      </p:graphicFrame>
      <p:sp>
        <p:nvSpPr>
          <p:cNvPr id="12" name="Content Placeholder 2">
            <a:extLst>
              <a:ext uri="{FF2B5EF4-FFF2-40B4-BE49-F238E27FC236}">
                <a16:creationId xmlns:a16="http://schemas.microsoft.com/office/drawing/2014/main" id="{74298065-FCF5-4660-AFC2-B1D671A09A93}"/>
              </a:ext>
            </a:extLst>
          </p:cNvPr>
          <p:cNvSpPr txBox="1">
            <a:spLocks/>
          </p:cNvSpPr>
          <p:nvPr/>
        </p:nvSpPr>
        <p:spPr>
          <a:xfrm>
            <a:off x="9140054" y="2775372"/>
            <a:ext cx="1992403"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solidFill>
                  <a:schemeClr val="tx1"/>
                </a:solidFill>
                <a:latin typeface="+mn-lt"/>
                <a:cs typeface="Courier New" panose="02070309020205020404" pitchFamily="49" charset="0"/>
              </a:rPr>
              <a:t>accounts</a:t>
            </a:r>
          </a:p>
        </p:txBody>
      </p:sp>
      <p:sp>
        <p:nvSpPr>
          <p:cNvPr id="13" name="Cylinder 12">
            <a:extLst>
              <a:ext uri="{FF2B5EF4-FFF2-40B4-BE49-F238E27FC236}">
                <a16:creationId xmlns:a16="http://schemas.microsoft.com/office/drawing/2014/main" id="{0A07A593-20BD-43B0-9885-4132CD73F86F}"/>
              </a:ext>
            </a:extLst>
          </p:cNvPr>
          <p:cNvSpPr/>
          <p:nvPr/>
        </p:nvSpPr>
        <p:spPr>
          <a:xfrm>
            <a:off x="8918713" y="4333461"/>
            <a:ext cx="2435087" cy="2417900"/>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graphicFrame>
        <p:nvGraphicFramePr>
          <p:cNvPr id="14" name="Table 13">
            <a:extLst>
              <a:ext uri="{FF2B5EF4-FFF2-40B4-BE49-F238E27FC236}">
                <a16:creationId xmlns:a16="http://schemas.microsoft.com/office/drawing/2014/main" id="{8730F528-F0E1-4D87-9F87-3679FD458B59}"/>
              </a:ext>
            </a:extLst>
          </p:cNvPr>
          <p:cNvGraphicFramePr>
            <a:graphicFrameLocks noGrp="1"/>
          </p:cNvGraphicFramePr>
          <p:nvPr>
            <p:extLst/>
          </p:nvPr>
        </p:nvGraphicFramePr>
        <p:xfrm>
          <a:off x="9192432" y="5078544"/>
          <a:ext cx="1992403" cy="731520"/>
        </p:xfrm>
        <a:graphic>
          <a:graphicData uri="http://schemas.openxmlformats.org/drawingml/2006/table">
            <a:tbl>
              <a:tblPr firstRow="1" bandRow="1">
                <a:tableStyleId>{5C22544A-7EE6-4342-B048-85BDC9FD1C3A}</a:tableStyleId>
              </a:tblPr>
              <a:tblGrid>
                <a:gridCol w="879220">
                  <a:extLst>
                    <a:ext uri="{9D8B030D-6E8A-4147-A177-3AD203B41FA5}">
                      <a16:colId xmlns:a16="http://schemas.microsoft.com/office/drawing/2014/main" val="1100058728"/>
                    </a:ext>
                  </a:extLst>
                </a:gridCol>
                <a:gridCol w="1113183">
                  <a:extLst>
                    <a:ext uri="{9D8B030D-6E8A-4147-A177-3AD203B41FA5}">
                      <a16:colId xmlns:a16="http://schemas.microsoft.com/office/drawing/2014/main" val="4283229814"/>
                    </a:ext>
                  </a:extLst>
                </a:gridCol>
              </a:tblGrid>
              <a:tr h="290240">
                <a:tc>
                  <a:txBody>
                    <a:bodyPr/>
                    <a:lstStyle/>
                    <a:p>
                      <a:r>
                        <a:rPr lang="en-US" sz="1800" dirty="0"/>
                        <a:t>name</a:t>
                      </a:r>
                    </a:p>
                  </a:txBody>
                  <a:tcPr/>
                </a:tc>
                <a:tc>
                  <a:txBody>
                    <a:bodyPr/>
                    <a:lstStyle/>
                    <a:p>
                      <a:r>
                        <a:rPr lang="en-US" sz="1800" dirty="0"/>
                        <a:t>amount</a:t>
                      </a:r>
                    </a:p>
                  </a:txBody>
                  <a:tcPr/>
                </a:tc>
                <a:extLst>
                  <a:ext uri="{0D108BD9-81ED-4DB2-BD59-A6C34878D82A}">
                    <a16:rowId xmlns:a16="http://schemas.microsoft.com/office/drawing/2014/main" val="1308119829"/>
                  </a:ext>
                </a:extLst>
              </a:tr>
              <a:tr h="290240">
                <a:tc>
                  <a:txBody>
                    <a:bodyPr/>
                    <a:lstStyle/>
                    <a:p>
                      <a:pPr algn="ctr"/>
                      <a:r>
                        <a:rPr lang="en-US" sz="1800" dirty="0"/>
                        <a:t>Bob</a:t>
                      </a:r>
                    </a:p>
                  </a:txBody>
                  <a:tcPr/>
                </a:tc>
                <a:tc>
                  <a:txBody>
                    <a:bodyPr/>
                    <a:lstStyle/>
                    <a:p>
                      <a:pPr algn="r"/>
                      <a:r>
                        <a:rPr lang="en-US" sz="1800" dirty="0"/>
                        <a:t>100</a:t>
                      </a:r>
                    </a:p>
                  </a:txBody>
                  <a:tcPr/>
                </a:tc>
                <a:extLst>
                  <a:ext uri="{0D108BD9-81ED-4DB2-BD59-A6C34878D82A}">
                    <a16:rowId xmlns:a16="http://schemas.microsoft.com/office/drawing/2014/main" val="683278053"/>
                  </a:ext>
                </a:extLst>
              </a:tr>
            </a:tbl>
          </a:graphicData>
        </a:graphic>
      </p:graphicFrame>
      <p:sp>
        <p:nvSpPr>
          <p:cNvPr id="15" name="Content Placeholder 2">
            <a:extLst>
              <a:ext uri="{FF2B5EF4-FFF2-40B4-BE49-F238E27FC236}">
                <a16:creationId xmlns:a16="http://schemas.microsoft.com/office/drawing/2014/main" id="{B3C0AA13-A3DC-4ED2-8225-614A46164A97}"/>
              </a:ext>
            </a:extLst>
          </p:cNvPr>
          <p:cNvSpPr txBox="1">
            <a:spLocks/>
          </p:cNvSpPr>
          <p:nvPr/>
        </p:nvSpPr>
        <p:spPr>
          <a:xfrm>
            <a:off x="9192431" y="5810064"/>
            <a:ext cx="1992403"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solidFill>
                  <a:schemeClr val="tx1"/>
                </a:solidFill>
                <a:latin typeface="+mn-lt"/>
                <a:cs typeface="Courier New" panose="02070309020205020404" pitchFamily="49" charset="0"/>
              </a:rPr>
              <a:t>accounts</a:t>
            </a:r>
          </a:p>
        </p:txBody>
      </p:sp>
      <p:cxnSp>
        <p:nvCxnSpPr>
          <p:cNvPr id="16" name="Straight Connector 15">
            <a:extLst>
              <a:ext uri="{FF2B5EF4-FFF2-40B4-BE49-F238E27FC236}">
                <a16:creationId xmlns:a16="http://schemas.microsoft.com/office/drawing/2014/main" id="{F74816F1-93A1-4374-9CA4-C13D7C9F5D3C}"/>
              </a:ext>
            </a:extLst>
          </p:cNvPr>
          <p:cNvCxnSpPr/>
          <p:nvPr/>
        </p:nvCxnSpPr>
        <p:spPr>
          <a:xfrm flipV="1">
            <a:off x="7951304" y="2951922"/>
            <a:ext cx="785192" cy="655982"/>
          </a:xfrm>
          <a:prstGeom prst="line">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Connector 17">
            <a:extLst>
              <a:ext uri="{FF2B5EF4-FFF2-40B4-BE49-F238E27FC236}">
                <a16:creationId xmlns:a16="http://schemas.microsoft.com/office/drawing/2014/main" id="{08BE655E-2EE2-443A-9874-0BD9372EA396}"/>
              </a:ext>
            </a:extLst>
          </p:cNvPr>
          <p:cNvCxnSpPr>
            <a:cxnSpLocks/>
          </p:cNvCxnSpPr>
          <p:nvPr/>
        </p:nvCxnSpPr>
        <p:spPr>
          <a:xfrm>
            <a:off x="7951216" y="3824317"/>
            <a:ext cx="785280" cy="509144"/>
          </a:xfrm>
          <a:prstGeom prst="line">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64858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p:bldP spid="13" grpId="0" animBg="1"/>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11678" cy="1325563"/>
          </a:xfrm>
        </p:spPr>
        <p:txBody>
          <a:bodyPr/>
          <a:lstStyle/>
          <a:p>
            <a:r>
              <a:rPr lang="en-US" dirty="0"/>
              <a:t>Relational DB: Scaling approach</a:t>
            </a:r>
            <a:endParaRPr lang="en-US" noProof="0" dirty="0"/>
          </a:p>
        </p:txBody>
      </p:sp>
      <p:sp>
        <p:nvSpPr>
          <p:cNvPr id="9" name="Content Placeholder 2">
            <a:extLst>
              <a:ext uri="{FF2B5EF4-FFF2-40B4-BE49-F238E27FC236}">
                <a16:creationId xmlns:a16="http://schemas.microsoft.com/office/drawing/2014/main" id="{0CD70BAF-DDFA-4D66-AFB8-FCC8366DAC1F}"/>
              </a:ext>
            </a:extLst>
          </p:cNvPr>
          <p:cNvSpPr>
            <a:spLocks noGrp="1"/>
          </p:cNvSpPr>
          <p:nvPr>
            <p:ph idx="1"/>
          </p:nvPr>
        </p:nvSpPr>
        <p:spPr>
          <a:xfrm>
            <a:off x="838199" y="1825625"/>
            <a:ext cx="10611678" cy="1383969"/>
          </a:xfrm>
        </p:spPr>
        <p:txBody>
          <a:bodyPr wrap="square">
            <a:spAutoFit/>
          </a:bodyPr>
          <a:lstStyle/>
          <a:p>
            <a:pPr marL="0" indent="0">
              <a:buNone/>
            </a:pPr>
            <a:r>
              <a:rPr lang="en-US" dirty="0"/>
              <a:t>No matter how you do it, it is hard to support ACID operations in a decentralized database.</a:t>
            </a:r>
          </a:p>
          <a:p>
            <a:r>
              <a:rPr lang="en-US" dirty="0"/>
              <a:t>The CAP-theorem...</a:t>
            </a:r>
          </a:p>
        </p:txBody>
      </p:sp>
    </p:spTree>
    <p:extLst>
      <p:ext uri="{BB962C8B-B14F-4D97-AF65-F5344CB8AC3E}">
        <p14:creationId xmlns:p14="http://schemas.microsoft.com/office/powerpoint/2010/main" val="3946242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11678" cy="1325563"/>
          </a:xfrm>
        </p:spPr>
        <p:txBody>
          <a:bodyPr/>
          <a:lstStyle/>
          <a:p>
            <a:r>
              <a:rPr lang="en-US" dirty="0"/>
              <a:t>The NoSQL Approach</a:t>
            </a:r>
            <a:endParaRPr lang="en-US" noProof="0" dirty="0"/>
          </a:p>
        </p:txBody>
      </p:sp>
      <p:sp>
        <p:nvSpPr>
          <p:cNvPr id="9" name="Content Placeholder 2">
            <a:extLst>
              <a:ext uri="{FF2B5EF4-FFF2-40B4-BE49-F238E27FC236}">
                <a16:creationId xmlns:a16="http://schemas.microsoft.com/office/drawing/2014/main" id="{0CD70BAF-DDFA-4D66-AFB8-FCC8366DAC1F}"/>
              </a:ext>
            </a:extLst>
          </p:cNvPr>
          <p:cNvSpPr>
            <a:spLocks noGrp="1"/>
          </p:cNvSpPr>
          <p:nvPr>
            <p:ph idx="1"/>
          </p:nvPr>
        </p:nvSpPr>
        <p:spPr>
          <a:xfrm>
            <a:off x="838199" y="1825625"/>
            <a:ext cx="10611678" cy="996170"/>
          </a:xfrm>
        </p:spPr>
        <p:txBody>
          <a:bodyPr wrap="square">
            <a:spAutoFit/>
          </a:bodyPr>
          <a:lstStyle/>
          <a:p>
            <a:r>
              <a:rPr lang="en-US" dirty="0"/>
              <a:t>Support scaling </a:t>
            </a:r>
            <a:r>
              <a:rPr lang="en-US" dirty="0">
                <a:solidFill>
                  <a:schemeClr val="accent6"/>
                </a:solidFill>
                <a:sym typeface="Wingdings" panose="05000000000000000000" pitchFamily="2" charset="2"/>
              </a:rPr>
              <a:t></a:t>
            </a:r>
          </a:p>
          <a:p>
            <a:r>
              <a:rPr lang="en-US" dirty="0">
                <a:sym typeface="Wingdings" panose="05000000000000000000" pitchFamily="2" charset="2"/>
              </a:rPr>
              <a:t>Drop ACID operations </a:t>
            </a:r>
            <a:r>
              <a:rPr lang="en-US" dirty="0">
                <a:solidFill>
                  <a:srgbClr val="C00000"/>
                </a:solidFill>
                <a:sym typeface="Wingdings" panose="05000000000000000000" pitchFamily="2" charset="2"/>
              </a:rPr>
              <a:t></a:t>
            </a:r>
          </a:p>
        </p:txBody>
      </p:sp>
    </p:spTree>
    <p:extLst>
      <p:ext uri="{BB962C8B-B14F-4D97-AF65-F5344CB8AC3E}">
        <p14:creationId xmlns:p14="http://schemas.microsoft.com/office/powerpoint/2010/main" val="1261806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11678" cy="1325563"/>
          </a:xfrm>
        </p:spPr>
        <p:txBody>
          <a:bodyPr/>
          <a:lstStyle/>
          <a:p>
            <a:r>
              <a:rPr lang="en-US" dirty="0"/>
              <a:t>NoSQL: Key-value databases</a:t>
            </a:r>
            <a:endParaRPr lang="en-US" noProof="0" dirty="0"/>
          </a:p>
        </p:txBody>
      </p:sp>
      <p:sp>
        <p:nvSpPr>
          <p:cNvPr id="9" name="Content Placeholder 2">
            <a:extLst>
              <a:ext uri="{FF2B5EF4-FFF2-40B4-BE49-F238E27FC236}">
                <a16:creationId xmlns:a16="http://schemas.microsoft.com/office/drawing/2014/main" id="{0CD70BAF-DDFA-4D66-AFB8-FCC8366DAC1F}"/>
              </a:ext>
            </a:extLst>
          </p:cNvPr>
          <p:cNvSpPr>
            <a:spLocks noGrp="1"/>
          </p:cNvSpPr>
          <p:nvPr>
            <p:ph idx="1"/>
          </p:nvPr>
        </p:nvSpPr>
        <p:spPr>
          <a:xfrm>
            <a:off x="838199" y="1825625"/>
            <a:ext cx="10611678" cy="2582245"/>
          </a:xfrm>
        </p:spPr>
        <p:txBody>
          <a:bodyPr wrap="square">
            <a:spAutoFit/>
          </a:bodyPr>
          <a:lstStyle/>
          <a:p>
            <a:pPr marL="0" indent="0">
              <a:buNone/>
            </a:pPr>
            <a:r>
              <a:rPr lang="en-US" dirty="0">
                <a:sym typeface="Wingdings" panose="05000000000000000000" pitchFamily="2" charset="2"/>
              </a:rPr>
              <a:t>For example Redis.</a:t>
            </a:r>
          </a:p>
          <a:p>
            <a:r>
              <a:rPr lang="en-US" dirty="0">
                <a:sym typeface="Wingdings" panose="05000000000000000000" pitchFamily="2" charset="2"/>
              </a:rPr>
              <a:t>Supported operations:</a:t>
            </a:r>
          </a:p>
          <a:p>
            <a:pPr lvl="1"/>
            <a:r>
              <a:rPr lang="en-US" dirty="0">
                <a:sym typeface="Wingdings" panose="05000000000000000000" pitchFamily="2" charset="2"/>
              </a:rPr>
              <a:t>Create:		</a:t>
            </a:r>
            <a:r>
              <a:rPr lang="en-US" dirty="0">
                <a:latin typeface="Courier New" panose="02070309020205020404" pitchFamily="49" charset="0"/>
                <a:cs typeface="Courier New" panose="02070309020205020404" pitchFamily="49" charset="0"/>
                <a:sym typeface="Wingdings" panose="05000000000000000000" pitchFamily="2" charset="2"/>
              </a:rPr>
              <a:t>SET("The key", "The value")</a:t>
            </a:r>
          </a:p>
          <a:p>
            <a:pPr lvl="1"/>
            <a:r>
              <a:rPr lang="en-US" dirty="0">
                <a:sym typeface="Wingdings" panose="05000000000000000000" pitchFamily="2" charset="2"/>
              </a:rPr>
              <a:t>Retrieve:	</a:t>
            </a:r>
            <a:r>
              <a:rPr lang="en-US" dirty="0">
                <a:latin typeface="Courier New" panose="02070309020205020404" pitchFamily="49" charset="0"/>
                <a:cs typeface="Courier New" panose="02070309020205020404" pitchFamily="49" charset="0"/>
                <a:sym typeface="Wingdings" panose="05000000000000000000" pitchFamily="2" charset="2"/>
              </a:rPr>
              <a:t>GET("The key")  "The value"</a:t>
            </a:r>
          </a:p>
          <a:p>
            <a:pPr lvl="1"/>
            <a:r>
              <a:rPr lang="en-US" dirty="0">
                <a:sym typeface="Wingdings" panose="05000000000000000000" pitchFamily="2" charset="2"/>
              </a:rPr>
              <a:t>Update:		</a:t>
            </a:r>
            <a:r>
              <a:rPr lang="en-US" dirty="0">
                <a:latin typeface="Courier New" panose="02070309020205020404" pitchFamily="49" charset="0"/>
                <a:cs typeface="Courier New" panose="02070309020205020404" pitchFamily="49" charset="0"/>
                <a:sym typeface="Wingdings" panose="05000000000000000000" pitchFamily="2" charset="2"/>
              </a:rPr>
              <a:t>SET("The key", "The value")</a:t>
            </a:r>
          </a:p>
          <a:p>
            <a:pPr lvl="1"/>
            <a:r>
              <a:rPr lang="en-US" dirty="0">
                <a:sym typeface="Wingdings" panose="05000000000000000000" pitchFamily="2" charset="2"/>
              </a:rPr>
              <a:t>Delete:		</a:t>
            </a:r>
            <a:r>
              <a:rPr lang="en-US" dirty="0">
                <a:latin typeface="Courier New" panose="02070309020205020404" pitchFamily="49" charset="0"/>
                <a:cs typeface="Courier New" panose="02070309020205020404" pitchFamily="49" charset="0"/>
                <a:sym typeface="Wingdings" panose="05000000000000000000" pitchFamily="2" charset="2"/>
              </a:rPr>
              <a:t>DEL("The key")</a:t>
            </a:r>
          </a:p>
        </p:txBody>
      </p:sp>
    </p:spTree>
    <p:extLst>
      <p:ext uri="{BB962C8B-B14F-4D97-AF65-F5344CB8AC3E}">
        <p14:creationId xmlns:p14="http://schemas.microsoft.com/office/powerpoint/2010/main" val="4107963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11678" cy="1325563"/>
          </a:xfrm>
        </p:spPr>
        <p:txBody>
          <a:bodyPr/>
          <a:lstStyle/>
          <a:p>
            <a:r>
              <a:rPr lang="en-US" dirty="0"/>
              <a:t>NoSQL: Key-value databases</a:t>
            </a:r>
            <a:endParaRPr lang="en-US" noProof="0" dirty="0"/>
          </a:p>
        </p:txBody>
      </p:sp>
      <p:sp>
        <p:nvSpPr>
          <p:cNvPr id="9" name="Content Placeholder 2">
            <a:extLst>
              <a:ext uri="{FF2B5EF4-FFF2-40B4-BE49-F238E27FC236}">
                <a16:creationId xmlns:a16="http://schemas.microsoft.com/office/drawing/2014/main" id="{0CD70BAF-DDFA-4D66-AFB8-FCC8366DAC1F}"/>
              </a:ext>
            </a:extLst>
          </p:cNvPr>
          <p:cNvSpPr>
            <a:spLocks noGrp="1"/>
          </p:cNvSpPr>
          <p:nvPr>
            <p:ph idx="1"/>
          </p:nvPr>
        </p:nvSpPr>
        <p:spPr>
          <a:xfrm>
            <a:off x="838199" y="1825625"/>
            <a:ext cx="10611678" cy="480131"/>
          </a:xfrm>
        </p:spPr>
        <p:txBody>
          <a:bodyPr wrap="square">
            <a:spAutoFit/>
          </a:bodyPr>
          <a:lstStyle/>
          <a:p>
            <a:pPr marL="0" indent="0">
              <a:buNone/>
            </a:pPr>
            <a:r>
              <a:rPr lang="en-US" dirty="0">
                <a:sym typeface="Wingdings" panose="05000000000000000000" pitchFamily="2" charset="2"/>
              </a:rPr>
              <a:t>Good use-case: sharing sessions across multiple servers.</a:t>
            </a:r>
          </a:p>
        </p:txBody>
      </p:sp>
      <p:sp>
        <p:nvSpPr>
          <p:cNvPr id="4" name="Rectangle 3">
            <a:extLst>
              <a:ext uri="{FF2B5EF4-FFF2-40B4-BE49-F238E27FC236}">
                <a16:creationId xmlns:a16="http://schemas.microsoft.com/office/drawing/2014/main" id="{2F487C3D-27A7-4DC9-918E-50E10F6921E1}"/>
              </a:ext>
            </a:extLst>
          </p:cNvPr>
          <p:cNvSpPr/>
          <p:nvPr/>
        </p:nvSpPr>
        <p:spPr>
          <a:xfrm>
            <a:off x="8967084" y="2737447"/>
            <a:ext cx="1973765" cy="23083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52F6D4E-BCEB-49C5-A227-D9DE2170F548}"/>
              </a:ext>
            </a:extLst>
          </p:cNvPr>
          <p:cNvSpPr/>
          <p:nvPr/>
        </p:nvSpPr>
        <p:spPr>
          <a:xfrm>
            <a:off x="5950682" y="2439106"/>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4">
            <a:extLst>
              <a:ext uri="{FF2B5EF4-FFF2-40B4-BE49-F238E27FC236}">
                <a16:creationId xmlns:a16="http://schemas.microsoft.com/office/drawing/2014/main" id="{63E42161-C987-4477-8D3A-3C2E6CC3C821}"/>
              </a:ext>
            </a:extLst>
          </p:cNvPr>
          <p:cNvSpPr txBox="1">
            <a:spLocks/>
          </p:cNvSpPr>
          <p:nvPr/>
        </p:nvSpPr>
        <p:spPr>
          <a:xfrm>
            <a:off x="5794565" y="3713257"/>
            <a:ext cx="2352907"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Application Server A</a:t>
            </a:r>
          </a:p>
        </p:txBody>
      </p:sp>
      <p:sp>
        <p:nvSpPr>
          <p:cNvPr id="7" name="Can 2">
            <a:extLst>
              <a:ext uri="{FF2B5EF4-FFF2-40B4-BE49-F238E27FC236}">
                <a16:creationId xmlns:a16="http://schemas.microsoft.com/office/drawing/2014/main" id="{922DBD05-361F-45CC-AAF2-30391C66A012}"/>
              </a:ext>
            </a:extLst>
          </p:cNvPr>
          <p:cNvSpPr/>
          <p:nvPr/>
        </p:nvSpPr>
        <p:spPr>
          <a:xfrm>
            <a:off x="9416849" y="3329139"/>
            <a:ext cx="1074234" cy="1182029"/>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Redis</a:t>
            </a:r>
            <a:endParaRPr lang="en-US" sz="2400" dirty="0"/>
          </a:p>
        </p:txBody>
      </p:sp>
      <p:sp>
        <p:nvSpPr>
          <p:cNvPr id="8" name="Rounded Rectangle 5">
            <a:extLst>
              <a:ext uri="{FF2B5EF4-FFF2-40B4-BE49-F238E27FC236}">
                <a16:creationId xmlns:a16="http://schemas.microsoft.com/office/drawing/2014/main" id="{C329DAED-39A7-49DA-BD8A-DB4456F6C319}"/>
              </a:ext>
            </a:extLst>
          </p:cNvPr>
          <p:cNvSpPr/>
          <p:nvPr/>
        </p:nvSpPr>
        <p:spPr>
          <a:xfrm>
            <a:off x="6231320" y="2708923"/>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Application</a:t>
            </a:r>
          </a:p>
        </p:txBody>
      </p:sp>
      <p:cxnSp>
        <p:nvCxnSpPr>
          <p:cNvPr id="10" name="Straight Arrow Connector 9">
            <a:extLst>
              <a:ext uri="{FF2B5EF4-FFF2-40B4-BE49-F238E27FC236}">
                <a16:creationId xmlns:a16="http://schemas.microsoft.com/office/drawing/2014/main" id="{A9618C57-996B-483A-8DF3-375FB8EAE11F}"/>
              </a:ext>
            </a:extLst>
          </p:cNvPr>
          <p:cNvCxnSpPr>
            <a:stCxn id="8" idx="3"/>
            <a:endCxn id="7" idx="2"/>
          </p:cNvCxnSpPr>
          <p:nvPr/>
        </p:nvCxnSpPr>
        <p:spPr>
          <a:xfrm>
            <a:off x="7723726" y="3090954"/>
            <a:ext cx="1693123" cy="829200"/>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11" name="Cloud 10">
            <a:extLst>
              <a:ext uri="{FF2B5EF4-FFF2-40B4-BE49-F238E27FC236}">
                <a16:creationId xmlns:a16="http://schemas.microsoft.com/office/drawing/2014/main" id="{A07F4D4A-D04D-4DC7-A0C9-E90872146EF4}"/>
              </a:ext>
            </a:extLst>
          </p:cNvPr>
          <p:cNvSpPr/>
          <p:nvPr/>
        </p:nvSpPr>
        <p:spPr>
          <a:xfrm>
            <a:off x="742123" y="3255914"/>
            <a:ext cx="2009078" cy="1436805"/>
          </a:xfrm>
          <a:prstGeom prst="cloud">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dirty="0"/>
              <a:t>Internet</a:t>
            </a:r>
          </a:p>
        </p:txBody>
      </p:sp>
      <p:sp>
        <p:nvSpPr>
          <p:cNvPr id="12" name="Content Placeholder 4">
            <a:extLst>
              <a:ext uri="{FF2B5EF4-FFF2-40B4-BE49-F238E27FC236}">
                <a16:creationId xmlns:a16="http://schemas.microsoft.com/office/drawing/2014/main" id="{95FD5209-9302-47A7-B264-D1D8C49EE2FD}"/>
              </a:ext>
            </a:extLst>
          </p:cNvPr>
          <p:cNvSpPr txBox="1">
            <a:spLocks/>
          </p:cNvSpPr>
          <p:nvPr/>
        </p:nvSpPr>
        <p:spPr>
          <a:xfrm>
            <a:off x="8967084" y="5062814"/>
            <a:ext cx="1973765"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i="1" dirty="0"/>
              <a:t>Session Server</a:t>
            </a:r>
          </a:p>
        </p:txBody>
      </p:sp>
      <p:sp>
        <p:nvSpPr>
          <p:cNvPr id="13" name="Rectangle 12">
            <a:extLst>
              <a:ext uri="{FF2B5EF4-FFF2-40B4-BE49-F238E27FC236}">
                <a16:creationId xmlns:a16="http://schemas.microsoft.com/office/drawing/2014/main" id="{D0801D2E-5817-4F1B-8904-1A5B0A240C99}"/>
              </a:ext>
            </a:extLst>
          </p:cNvPr>
          <p:cNvSpPr/>
          <p:nvPr/>
        </p:nvSpPr>
        <p:spPr>
          <a:xfrm>
            <a:off x="5950682" y="4186765"/>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ontent Placeholder 4">
            <a:extLst>
              <a:ext uri="{FF2B5EF4-FFF2-40B4-BE49-F238E27FC236}">
                <a16:creationId xmlns:a16="http://schemas.microsoft.com/office/drawing/2014/main" id="{4F9173AD-F8C7-453A-BB2C-3E019043D2D3}"/>
              </a:ext>
            </a:extLst>
          </p:cNvPr>
          <p:cNvSpPr txBox="1">
            <a:spLocks/>
          </p:cNvSpPr>
          <p:nvPr/>
        </p:nvSpPr>
        <p:spPr>
          <a:xfrm>
            <a:off x="5794565" y="5460916"/>
            <a:ext cx="2352907"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Application Server B</a:t>
            </a:r>
          </a:p>
        </p:txBody>
      </p:sp>
      <p:sp>
        <p:nvSpPr>
          <p:cNvPr id="15" name="Rounded Rectangle 18">
            <a:extLst>
              <a:ext uri="{FF2B5EF4-FFF2-40B4-BE49-F238E27FC236}">
                <a16:creationId xmlns:a16="http://schemas.microsoft.com/office/drawing/2014/main" id="{2020C281-BFCF-4A45-AD99-C10453AB246D}"/>
              </a:ext>
            </a:extLst>
          </p:cNvPr>
          <p:cNvSpPr/>
          <p:nvPr/>
        </p:nvSpPr>
        <p:spPr>
          <a:xfrm>
            <a:off x="6231320" y="4456582"/>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Application</a:t>
            </a:r>
          </a:p>
        </p:txBody>
      </p:sp>
      <p:cxnSp>
        <p:nvCxnSpPr>
          <p:cNvPr id="16" name="Straight Arrow Connector 15">
            <a:extLst>
              <a:ext uri="{FF2B5EF4-FFF2-40B4-BE49-F238E27FC236}">
                <a16:creationId xmlns:a16="http://schemas.microsoft.com/office/drawing/2014/main" id="{2EB6DBFE-A2EB-4967-9D90-36CB5E9FFDDE}"/>
              </a:ext>
            </a:extLst>
          </p:cNvPr>
          <p:cNvCxnSpPr>
            <a:stCxn id="15" idx="3"/>
          </p:cNvCxnSpPr>
          <p:nvPr/>
        </p:nvCxnSpPr>
        <p:spPr>
          <a:xfrm flipV="1">
            <a:off x="7723726" y="3920154"/>
            <a:ext cx="1693123" cy="918459"/>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17" name="Rectangle 16">
            <a:extLst>
              <a:ext uri="{FF2B5EF4-FFF2-40B4-BE49-F238E27FC236}">
                <a16:creationId xmlns:a16="http://schemas.microsoft.com/office/drawing/2014/main" id="{05BAD5EA-8B4A-403F-B58A-93176C16FA4D}"/>
              </a:ext>
            </a:extLst>
          </p:cNvPr>
          <p:cNvSpPr/>
          <p:nvPr/>
        </p:nvSpPr>
        <p:spPr>
          <a:xfrm>
            <a:off x="3355233" y="3329139"/>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4">
            <a:extLst>
              <a:ext uri="{FF2B5EF4-FFF2-40B4-BE49-F238E27FC236}">
                <a16:creationId xmlns:a16="http://schemas.microsoft.com/office/drawing/2014/main" id="{CBF2EB7C-ABAF-4474-B22C-683170848838}"/>
              </a:ext>
            </a:extLst>
          </p:cNvPr>
          <p:cNvSpPr txBox="1">
            <a:spLocks/>
          </p:cNvSpPr>
          <p:nvPr/>
        </p:nvSpPr>
        <p:spPr>
          <a:xfrm>
            <a:off x="3131286" y="4603290"/>
            <a:ext cx="2518313"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Load Balancer Server</a:t>
            </a:r>
          </a:p>
        </p:txBody>
      </p:sp>
      <p:sp>
        <p:nvSpPr>
          <p:cNvPr id="19" name="Rounded Rectangle 27">
            <a:extLst>
              <a:ext uri="{FF2B5EF4-FFF2-40B4-BE49-F238E27FC236}">
                <a16:creationId xmlns:a16="http://schemas.microsoft.com/office/drawing/2014/main" id="{A7278174-BDA1-4C64-8B8D-3A5F4C22D400}"/>
              </a:ext>
            </a:extLst>
          </p:cNvPr>
          <p:cNvSpPr/>
          <p:nvPr/>
        </p:nvSpPr>
        <p:spPr>
          <a:xfrm>
            <a:off x="3635871" y="3598956"/>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Load Balancer</a:t>
            </a:r>
          </a:p>
        </p:txBody>
      </p:sp>
      <p:cxnSp>
        <p:nvCxnSpPr>
          <p:cNvPr id="20" name="Straight Arrow Connector 19">
            <a:extLst>
              <a:ext uri="{FF2B5EF4-FFF2-40B4-BE49-F238E27FC236}">
                <a16:creationId xmlns:a16="http://schemas.microsoft.com/office/drawing/2014/main" id="{FC50BD80-445A-460D-9FDD-B56B33E79EDF}"/>
              </a:ext>
            </a:extLst>
          </p:cNvPr>
          <p:cNvCxnSpPr>
            <a:stCxn id="19" idx="3"/>
            <a:endCxn id="8" idx="1"/>
          </p:cNvCxnSpPr>
          <p:nvPr/>
        </p:nvCxnSpPr>
        <p:spPr>
          <a:xfrm flipV="1">
            <a:off x="5128277" y="3090954"/>
            <a:ext cx="1103043" cy="89003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1" name="Straight Arrow Connector 20">
            <a:extLst>
              <a:ext uri="{FF2B5EF4-FFF2-40B4-BE49-F238E27FC236}">
                <a16:creationId xmlns:a16="http://schemas.microsoft.com/office/drawing/2014/main" id="{7549E318-9085-49B9-8394-6D9BEA8A6FBA}"/>
              </a:ext>
            </a:extLst>
          </p:cNvPr>
          <p:cNvCxnSpPr>
            <a:stCxn id="19" idx="3"/>
            <a:endCxn id="15" idx="1"/>
          </p:cNvCxnSpPr>
          <p:nvPr/>
        </p:nvCxnSpPr>
        <p:spPr>
          <a:xfrm>
            <a:off x="5128277" y="3980987"/>
            <a:ext cx="1103043" cy="85762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2" name="Straight Arrow Connector 21">
            <a:extLst>
              <a:ext uri="{FF2B5EF4-FFF2-40B4-BE49-F238E27FC236}">
                <a16:creationId xmlns:a16="http://schemas.microsoft.com/office/drawing/2014/main" id="{36B01E21-7F9A-49BD-ACC4-29F8193ED224}"/>
              </a:ext>
            </a:extLst>
          </p:cNvPr>
          <p:cNvCxnSpPr>
            <a:stCxn id="11" idx="0"/>
            <a:endCxn id="19" idx="1"/>
          </p:cNvCxnSpPr>
          <p:nvPr/>
        </p:nvCxnSpPr>
        <p:spPr>
          <a:xfrm>
            <a:off x="2749527" y="3974317"/>
            <a:ext cx="886344" cy="6670"/>
          </a:xfrm>
          <a:prstGeom prst="straightConnector1">
            <a:avLst/>
          </a:prstGeom>
          <a:ln>
            <a:headEnd type="none" w="med" len="med"/>
            <a:tailEnd type="arrow" w="med" len="me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82785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4" grpId="0" animBg="1"/>
      <p:bldP spid="5" grpId="0" animBg="1"/>
      <p:bldP spid="6" grpId="0"/>
      <p:bldP spid="7" grpId="0" animBg="1"/>
      <p:bldP spid="8" grpId="0" animBg="1"/>
      <p:bldP spid="11" grpId="0" animBg="1"/>
      <p:bldP spid="12" grpId="0"/>
      <p:bldP spid="13" grpId="0" animBg="1"/>
      <p:bldP spid="14" grpId="0"/>
      <p:bldP spid="15" grpId="0" animBg="1"/>
      <p:bldP spid="17" grpId="0" animBg="1"/>
      <p:bldP spid="18" grpId="0"/>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11678" cy="1325563"/>
          </a:xfrm>
        </p:spPr>
        <p:txBody>
          <a:bodyPr/>
          <a:lstStyle/>
          <a:p>
            <a:r>
              <a:rPr lang="en-US" dirty="0"/>
              <a:t>NoSQL: Document Database</a:t>
            </a:r>
            <a:endParaRPr lang="en-US" noProof="0" dirty="0"/>
          </a:p>
        </p:txBody>
      </p:sp>
      <p:sp>
        <p:nvSpPr>
          <p:cNvPr id="9" name="Content Placeholder 2">
            <a:extLst>
              <a:ext uri="{FF2B5EF4-FFF2-40B4-BE49-F238E27FC236}">
                <a16:creationId xmlns:a16="http://schemas.microsoft.com/office/drawing/2014/main" id="{0CD70BAF-DDFA-4D66-AFB8-FCC8366DAC1F}"/>
              </a:ext>
            </a:extLst>
          </p:cNvPr>
          <p:cNvSpPr>
            <a:spLocks noGrp="1"/>
          </p:cNvSpPr>
          <p:nvPr>
            <p:ph idx="1"/>
          </p:nvPr>
        </p:nvSpPr>
        <p:spPr>
          <a:xfrm>
            <a:off x="838199" y="1825625"/>
            <a:ext cx="10611678" cy="2821285"/>
          </a:xfrm>
        </p:spPr>
        <p:txBody>
          <a:bodyPr wrap="square">
            <a:spAutoFit/>
          </a:bodyPr>
          <a:lstStyle/>
          <a:p>
            <a:pPr marL="0" indent="0">
              <a:buNone/>
            </a:pPr>
            <a:r>
              <a:rPr lang="en-US" dirty="0">
                <a:sym typeface="Wingdings" panose="05000000000000000000" pitchFamily="2" charset="2"/>
              </a:rPr>
              <a:t>For example MongoDB.</a:t>
            </a:r>
          </a:p>
          <a:p>
            <a:r>
              <a:rPr lang="en-US" dirty="0">
                <a:sym typeface="Wingdings" panose="05000000000000000000" pitchFamily="2" charset="2"/>
              </a:rPr>
              <a:t>A unit of data is called a </a:t>
            </a:r>
            <a:r>
              <a:rPr lang="en-US" i="1" dirty="0">
                <a:sym typeface="Wingdings" panose="05000000000000000000" pitchFamily="2" charset="2"/>
              </a:rPr>
              <a:t>document</a:t>
            </a:r>
            <a:r>
              <a:rPr lang="en-US" dirty="0">
                <a:sym typeface="Wingdings" panose="05000000000000000000" pitchFamily="2" charset="2"/>
              </a:rPr>
              <a:t>.</a:t>
            </a:r>
          </a:p>
          <a:p>
            <a:pPr lvl="1"/>
            <a:r>
              <a:rPr lang="en-US" dirty="0">
                <a:sym typeface="Wingdings" panose="05000000000000000000" pitchFamily="2" charset="2"/>
              </a:rPr>
              <a:t>Kind of like a row in a table in a relational database.</a:t>
            </a:r>
          </a:p>
          <a:p>
            <a:r>
              <a:rPr lang="en-US" dirty="0">
                <a:sym typeface="Wingdings" panose="05000000000000000000" pitchFamily="2" charset="2"/>
              </a:rPr>
              <a:t>A collection of documents is called a </a:t>
            </a:r>
            <a:r>
              <a:rPr lang="en-US" i="1" dirty="0">
                <a:sym typeface="Wingdings" panose="05000000000000000000" pitchFamily="2" charset="2"/>
              </a:rPr>
              <a:t>collection</a:t>
            </a:r>
            <a:r>
              <a:rPr lang="en-US" dirty="0">
                <a:sym typeface="Wingdings" panose="05000000000000000000" pitchFamily="2" charset="2"/>
              </a:rPr>
              <a:t>.</a:t>
            </a:r>
          </a:p>
          <a:p>
            <a:pPr lvl="1"/>
            <a:r>
              <a:rPr lang="en-US" dirty="0">
                <a:sym typeface="Wingdings" panose="05000000000000000000" pitchFamily="2" charset="2"/>
              </a:rPr>
              <a:t>Kind of like a table in a relational database.</a:t>
            </a:r>
          </a:p>
          <a:p>
            <a:r>
              <a:rPr lang="en-US" dirty="0">
                <a:sym typeface="Wingdings" panose="05000000000000000000" pitchFamily="2" charset="2"/>
              </a:rPr>
              <a:t>Documents can be nested.</a:t>
            </a:r>
          </a:p>
        </p:txBody>
      </p:sp>
    </p:spTree>
    <p:extLst>
      <p:ext uri="{BB962C8B-B14F-4D97-AF65-F5344CB8AC3E}">
        <p14:creationId xmlns:p14="http://schemas.microsoft.com/office/powerpoint/2010/main" val="3803648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3">
            <a:extLst>
              <a:ext uri="{FF2B5EF4-FFF2-40B4-BE49-F238E27FC236}">
                <a16:creationId xmlns:a16="http://schemas.microsoft.com/office/drawing/2014/main" id="{40E13228-2BE9-45FA-8C5B-58CDD3744E1C}"/>
              </a:ext>
            </a:extLst>
          </p:cNvPr>
          <p:cNvSpPr txBox="1">
            <a:spLocks/>
          </p:cNvSpPr>
          <p:nvPr/>
        </p:nvSpPr>
        <p:spPr>
          <a:xfrm>
            <a:off x="973089" y="2383657"/>
            <a:ext cx="9631963" cy="1592744"/>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tx2"/>
                </a:solidFill>
                <a:latin typeface="Courier New" panose="02070309020205020404" pitchFamily="49" charset="0"/>
                <a:cs typeface="Courier New" panose="02070309020205020404" pitchFamily="49" charset="0"/>
              </a:rPr>
              <a:t>const</a:t>
            </a:r>
            <a:r>
              <a:rPr lang="en-US" sz="2000" dirty="0">
                <a:solidFill>
                  <a:schemeClr val="tx1"/>
                </a:solidFill>
                <a:latin typeface="Courier New" panose="02070309020205020404" pitchFamily="49" charset="0"/>
                <a:cs typeface="Courier New" panose="02070309020205020404" pitchFamily="49" charset="0"/>
              </a:rPr>
              <a:t> </a:t>
            </a:r>
            <a:r>
              <a:rPr lang="en-US" sz="2000" dirty="0" err="1">
                <a:solidFill>
                  <a:schemeClr val="tx1"/>
                </a:solidFill>
                <a:latin typeface="Courier New" panose="02070309020205020404" pitchFamily="49" charset="0"/>
                <a:cs typeface="Courier New" panose="02070309020205020404" pitchFamily="49" charset="0"/>
              </a:rPr>
              <a:t>db</a:t>
            </a:r>
            <a:r>
              <a:rPr lang="en-US" sz="2000" dirty="0">
                <a:solidFill>
                  <a:schemeClr val="tx1"/>
                </a:solidFill>
                <a:latin typeface="Courier New" panose="02070309020205020404" pitchFamily="49" charset="0"/>
                <a:cs typeface="Courier New" panose="02070309020205020404" pitchFamily="49" charset="0"/>
              </a:rPr>
              <a:t> = </a:t>
            </a:r>
            <a:r>
              <a:rPr lang="en-US" sz="2000" dirty="0" err="1">
                <a:solidFill>
                  <a:schemeClr val="tx1"/>
                </a:solidFill>
                <a:latin typeface="Courier New" panose="02070309020205020404" pitchFamily="49" charset="0"/>
                <a:cs typeface="Courier New" panose="02070309020205020404" pitchFamily="49" charset="0"/>
              </a:rPr>
              <a:t>connectToDatabase</a:t>
            </a:r>
            <a:r>
              <a:rPr lang="en-US" sz="2000" dirty="0">
                <a:solidFill>
                  <a:schemeClr val="tx1"/>
                </a:solidFill>
                <a:latin typeface="Courier New" panose="02070309020205020404" pitchFamily="49" charset="0"/>
                <a:cs typeface="Courier New" panose="02070309020205020404" pitchFamily="49" charset="0"/>
              </a:rPr>
              <a:t>()</a:t>
            </a:r>
          </a:p>
          <a:p>
            <a:pPr marL="0" indent="0">
              <a:buNone/>
            </a:pPr>
            <a:r>
              <a:rPr lang="en-US" sz="2000" b="1" dirty="0">
                <a:solidFill>
                  <a:schemeClr val="tx2"/>
                </a:solidFill>
                <a:latin typeface="Courier New" panose="02070309020205020404" pitchFamily="49" charset="0"/>
                <a:cs typeface="Courier New" panose="02070309020205020404" pitchFamily="49" charset="0"/>
              </a:rPr>
              <a:t>const</a:t>
            </a:r>
            <a:r>
              <a:rPr lang="en-US" sz="2000" dirty="0">
                <a:solidFill>
                  <a:schemeClr val="tx1"/>
                </a:solidFill>
                <a:latin typeface="Courier New" panose="02070309020205020404" pitchFamily="49" charset="0"/>
                <a:cs typeface="Courier New" panose="02070309020205020404" pitchFamily="49" charset="0"/>
              </a:rPr>
              <a:t> accounts = </a:t>
            </a:r>
            <a:r>
              <a:rPr lang="en-US" sz="2000" dirty="0" err="1">
                <a:solidFill>
                  <a:schemeClr val="tx1"/>
                </a:solidFill>
                <a:latin typeface="Courier New" panose="02070309020205020404" pitchFamily="49" charset="0"/>
                <a:cs typeface="Courier New" panose="02070309020205020404" pitchFamily="49" charset="0"/>
              </a:rPr>
              <a:t>db.collection</a:t>
            </a:r>
            <a:r>
              <a:rPr lang="en-US" sz="2000" dirty="0">
                <a:solidFill>
                  <a:schemeClr val="tx1"/>
                </a:solidFill>
                <a:latin typeface="Courier New" panose="02070309020205020404" pitchFamily="49" charset="0"/>
                <a:cs typeface="Courier New" panose="02070309020205020404" pitchFamily="49" charset="0"/>
              </a:rPr>
              <a:t>("accounts")</a:t>
            </a:r>
          </a:p>
          <a:p>
            <a:pPr marL="0" indent="0">
              <a:buNone/>
            </a:pPr>
            <a:r>
              <a:rPr lang="en-US" sz="2000" dirty="0" err="1">
                <a:solidFill>
                  <a:schemeClr val="tx1"/>
                </a:solidFill>
                <a:latin typeface="Courier New" panose="02070309020205020404" pitchFamily="49" charset="0"/>
                <a:cs typeface="Courier New" panose="02070309020205020404" pitchFamily="49" charset="0"/>
              </a:rPr>
              <a:t>accounts.insert</a:t>
            </a:r>
            <a:r>
              <a:rPr lang="en-US" sz="2000" dirty="0">
                <a:solidFill>
                  <a:schemeClr val="tx1"/>
                </a:solidFill>
                <a:latin typeface="Courier New" panose="02070309020205020404" pitchFamily="49" charset="0"/>
                <a:cs typeface="Courier New" panose="02070309020205020404" pitchFamily="49" charset="0"/>
              </a:rPr>
              <a:t>({name: "Alice", amount: 100})</a:t>
            </a:r>
          </a:p>
          <a:p>
            <a:pPr marL="0" indent="0">
              <a:buNone/>
            </a:pPr>
            <a:r>
              <a:rPr lang="en-US" sz="2000" dirty="0" err="1">
                <a:solidFill>
                  <a:schemeClr val="tx1"/>
                </a:solidFill>
                <a:latin typeface="Courier New" panose="02070309020205020404" pitchFamily="49" charset="0"/>
                <a:cs typeface="Courier New" panose="02070309020205020404" pitchFamily="49" charset="0"/>
              </a:rPr>
              <a:t>accounts.insert</a:t>
            </a:r>
            <a:r>
              <a:rPr lang="en-US" sz="2000" dirty="0">
                <a:solidFill>
                  <a:schemeClr val="tx1"/>
                </a:solidFill>
                <a:latin typeface="Courier New" panose="02070309020205020404" pitchFamily="49" charset="0"/>
                <a:cs typeface="Courier New" panose="02070309020205020404" pitchFamily="49" charset="0"/>
              </a:rPr>
              <a:t>({name: "Bob", amount: 100})</a:t>
            </a:r>
          </a:p>
        </p:txBody>
      </p:sp>
      <p:sp>
        <p:nvSpPr>
          <p:cNvPr id="2" name="Title 1"/>
          <p:cNvSpPr>
            <a:spLocks noGrp="1"/>
          </p:cNvSpPr>
          <p:nvPr>
            <p:ph type="title"/>
          </p:nvPr>
        </p:nvSpPr>
        <p:spPr>
          <a:xfrm>
            <a:off x="838200" y="365125"/>
            <a:ext cx="10611678" cy="1325563"/>
          </a:xfrm>
        </p:spPr>
        <p:txBody>
          <a:bodyPr/>
          <a:lstStyle/>
          <a:p>
            <a:r>
              <a:rPr lang="en-US" dirty="0"/>
              <a:t>NoSQL: Document database</a:t>
            </a:r>
            <a:endParaRPr lang="en-US" noProof="0" dirty="0"/>
          </a:p>
        </p:txBody>
      </p:sp>
      <p:sp>
        <p:nvSpPr>
          <p:cNvPr id="9" name="Content Placeholder 2">
            <a:extLst>
              <a:ext uri="{FF2B5EF4-FFF2-40B4-BE49-F238E27FC236}">
                <a16:creationId xmlns:a16="http://schemas.microsoft.com/office/drawing/2014/main" id="{0CD70BAF-DDFA-4D66-AFB8-FCC8366DAC1F}"/>
              </a:ext>
            </a:extLst>
          </p:cNvPr>
          <p:cNvSpPr>
            <a:spLocks noGrp="1"/>
          </p:cNvSpPr>
          <p:nvPr>
            <p:ph idx="1"/>
          </p:nvPr>
        </p:nvSpPr>
        <p:spPr>
          <a:xfrm>
            <a:off x="838199" y="1825625"/>
            <a:ext cx="6546575" cy="480131"/>
          </a:xfrm>
        </p:spPr>
        <p:txBody>
          <a:bodyPr wrap="square">
            <a:spAutoFit/>
          </a:bodyPr>
          <a:lstStyle/>
          <a:p>
            <a:pPr marL="0" indent="0">
              <a:buNone/>
            </a:pPr>
            <a:r>
              <a:rPr lang="en-US" dirty="0">
                <a:sym typeface="Wingdings" panose="05000000000000000000" pitchFamily="2" charset="2"/>
              </a:rPr>
              <a:t>Example: Storing accounts.</a:t>
            </a:r>
          </a:p>
        </p:txBody>
      </p:sp>
      <p:sp>
        <p:nvSpPr>
          <p:cNvPr id="4" name="Cylinder 3">
            <a:extLst>
              <a:ext uri="{FF2B5EF4-FFF2-40B4-BE49-F238E27FC236}">
                <a16:creationId xmlns:a16="http://schemas.microsoft.com/office/drawing/2014/main" id="{3D21210B-F2CE-4901-802F-9524D1C45243}"/>
              </a:ext>
            </a:extLst>
          </p:cNvPr>
          <p:cNvSpPr/>
          <p:nvPr/>
        </p:nvSpPr>
        <p:spPr>
          <a:xfrm>
            <a:off x="9612560" y="101374"/>
            <a:ext cx="2435087" cy="2417900"/>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00F5665D-92F9-4651-BF26-ACF628227061}"/>
              </a:ext>
            </a:extLst>
          </p:cNvPr>
          <p:cNvGraphicFramePr>
            <a:graphicFrameLocks noGrp="1"/>
          </p:cNvGraphicFramePr>
          <p:nvPr>
            <p:extLst/>
          </p:nvPr>
        </p:nvGraphicFramePr>
        <p:xfrm>
          <a:off x="9886279" y="846457"/>
          <a:ext cx="1992403" cy="1097280"/>
        </p:xfrm>
        <a:graphic>
          <a:graphicData uri="http://schemas.openxmlformats.org/drawingml/2006/table">
            <a:tbl>
              <a:tblPr firstRow="1" bandRow="1">
                <a:tableStyleId>{5C22544A-7EE6-4342-B048-85BDC9FD1C3A}</a:tableStyleId>
              </a:tblPr>
              <a:tblGrid>
                <a:gridCol w="879220">
                  <a:extLst>
                    <a:ext uri="{9D8B030D-6E8A-4147-A177-3AD203B41FA5}">
                      <a16:colId xmlns:a16="http://schemas.microsoft.com/office/drawing/2014/main" val="1100058728"/>
                    </a:ext>
                  </a:extLst>
                </a:gridCol>
                <a:gridCol w="1113183">
                  <a:extLst>
                    <a:ext uri="{9D8B030D-6E8A-4147-A177-3AD203B41FA5}">
                      <a16:colId xmlns:a16="http://schemas.microsoft.com/office/drawing/2014/main" val="4283229814"/>
                    </a:ext>
                  </a:extLst>
                </a:gridCol>
              </a:tblGrid>
              <a:tr h="290240">
                <a:tc>
                  <a:txBody>
                    <a:bodyPr/>
                    <a:lstStyle/>
                    <a:p>
                      <a:r>
                        <a:rPr lang="en-US" sz="1800" dirty="0"/>
                        <a:t>name</a:t>
                      </a:r>
                    </a:p>
                  </a:txBody>
                  <a:tcPr/>
                </a:tc>
                <a:tc>
                  <a:txBody>
                    <a:bodyPr/>
                    <a:lstStyle/>
                    <a:p>
                      <a:r>
                        <a:rPr lang="en-US" sz="1800" dirty="0"/>
                        <a:t>amount</a:t>
                      </a:r>
                    </a:p>
                  </a:txBody>
                  <a:tcPr/>
                </a:tc>
                <a:extLst>
                  <a:ext uri="{0D108BD9-81ED-4DB2-BD59-A6C34878D82A}">
                    <a16:rowId xmlns:a16="http://schemas.microsoft.com/office/drawing/2014/main" val="1308119829"/>
                  </a:ext>
                </a:extLst>
              </a:tr>
              <a:tr h="290240">
                <a:tc>
                  <a:txBody>
                    <a:bodyPr/>
                    <a:lstStyle/>
                    <a:p>
                      <a:pPr algn="ctr"/>
                      <a:r>
                        <a:rPr lang="en-US" sz="1800" dirty="0"/>
                        <a:t>Alice</a:t>
                      </a:r>
                    </a:p>
                  </a:txBody>
                  <a:tcPr/>
                </a:tc>
                <a:tc>
                  <a:txBody>
                    <a:bodyPr/>
                    <a:lstStyle/>
                    <a:p>
                      <a:pPr algn="r"/>
                      <a:r>
                        <a:rPr lang="en-US" sz="1800" dirty="0"/>
                        <a:t>100</a:t>
                      </a:r>
                    </a:p>
                  </a:txBody>
                  <a:tcPr/>
                </a:tc>
                <a:extLst>
                  <a:ext uri="{0D108BD9-81ED-4DB2-BD59-A6C34878D82A}">
                    <a16:rowId xmlns:a16="http://schemas.microsoft.com/office/drawing/2014/main" val="1269024975"/>
                  </a:ext>
                </a:extLst>
              </a:tr>
              <a:tr h="290240">
                <a:tc>
                  <a:txBody>
                    <a:bodyPr/>
                    <a:lstStyle/>
                    <a:p>
                      <a:pPr algn="ctr"/>
                      <a:r>
                        <a:rPr lang="en-US" sz="1800" dirty="0"/>
                        <a:t>Bob</a:t>
                      </a:r>
                    </a:p>
                  </a:txBody>
                  <a:tcPr/>
                </a:tc>
                <a:tc>
                  <a:txBody>
                    <a:bodyPr/>
                    <a:lstStyle/>
                    <a:p>
                      <a:pPr algn="r"/>
                      <a:r>
                        <a:rPr lang="en-US" sz="1800" dirty="0"/>
                        <a:t>100</a:t>
                      </a:r>
                    </a:p>
                  </a:txBody>
                  <a:tcPr/>
                </a:tc>
                <a:extLst>
                  <a:ext uri="{0D108BD9-81ED-4DB2-BD59-A6C34878D82A}">
                    <a16:rowId xmlns:a16="http://schemas.microsoft.com/office/drawing/2014/main" val="683278053"/>
                  </a:ext>
                </a:extLst>
              </a:tr>
            </a:tbl>
          </a:graphicData>
        </a:graphic>
      </p:graphicFrame>
      <p:sp>
        <p:nvSpPr>
          <p:cNvPr id="6" name="Content Placeholder 2">
            <a:extLst>
              <a:ext uri="{FF2B5EF4-FFF2-40B4-BE49-F238E27FC236}">
                <a16:creationId xmlns:a16="http://schemas.microsoft.com/office/drawing/2014/main" id="{3F7E06D9-ACF7-4A60-88F8-BDE7F549DB3B}"/>
              </a:ext>
            </a:extLst>
          </p:cNvPr>
          <p:cNvSpPr txBox="1">
            <a:spLocks/>
          </p:cNvSpPr>
          <p:nvPr/>
        </p:nvSpPr>
        <p:spPr>
          <a:xfrm>
            <a:off x="9886279" y="1943737"/>
            <a:ext cx="1992403"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solidFill>
                  <a:schemeClr val="tx1"/>
                </a:solidFill>
                <a:latin typeface="+mn-lt"/>
                <a:cs typeface="Courier New" panose="02070309020205020404" pitchFamily="49" charset="0"/>
              </a:rPr>
              <a:t>accounts</a:t>
            </a:r>
          </a:p>
        </p:txBody>
      </p:sp>
    </p:spTree>
    <p:extLst>
      <p:ext uri="{BB962C8B-B14F-4D97-AF65-F5344CB8AC3E}">
        <p14:creationId xmlns:p14="http://schemas.microsoft.com/office/powerpoint/2010/main" val="3726950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P spid="9" grpId="0" build="p"/>
      <p:bldP spid="4" grpId="0" animBg="1"/>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3">
            <a:extLst>
              <a:ext uri="{FF2B5EF4-FFF2-40B4-BE49-F238E27FC236}">
                <a16:creationId xmlns:a16="http://schemas.microsoft.com/office/drawing/2014/main" id="{40E13228-2BE9-45FA-8C5B-58CDD3744E1C}"/>
              </a:ext>
            </a:extLst>
          </p:cNvPr>
          <p:cNvSpPr txBox="1">
            <a:spLocks/>
          </p:cNvSpPr>
          <p:nvPr/>
        </p:nvSpPr>
        <p:spPr>
          <a:xfrm>
            <a:off x="963859" y="2337536"/>
            <a:ext cx="6331463" cy="4429418"/>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tx2"/>
                </a:solidFill>
                <a:latin typeface="Courier New" panose="02070309020205020404" pitchFamily="49" charset="0"/>
                <a:cs typeface="Courier New" panose="02070309020205020404" pitchFamily="49" charset="0"/>
              </a:rPr>
              <a:t>const</a:t>
            </a:r>
            <a:r>
              <a:rPr lang="en-US" sz="2000" dirty="0">
                <a:solidFill>
                  <a:schemeClr val="tx1"/>
                </a:solidFill>
                <a:latin typeface="Courier New" panose="02070309020205020404" pitchFamily="49" charset="0"/>
                <a:cs typeface="Courier New" panose="02070309020205020404" pitchFamily="49" charset="0"/>
              </a:rPr>
              <a:t> humans = </a:t>
            </a:r>
            <a:r>
              <a:rPr lang="en-US" sz="2000" dirty="0" err="1">
                <a:solidFill>
                  <a:schemeClr val="tx1"/>
                </a:solidFill>
                <a:latin typeface="Courier New" panose="02070309020205020404" pitchFamily="49" charset="0"/>
                <a:cs typeface="Courier New" panose="02070309020205020404" pitchFamily="49" charset="0"/>
              </a:rPr>
              <a:t>db.collection</a:t>
            </a:r>
            <a:r>
              <a:rPr lang="en-US" sz="2000" dirty="0">
                <a:solidFill>
                  <a:schemeClr val="tx1"/>
                </a:solidFill>
                <a:latin typeface="Courier New" panose="02070309020205020404" pitchFamily="49" charset="0"/>
                <a:cs typeface="Courier New" panose="02070309020205020404" pitchFamily="49" charset="0"/>
              </a:rPr>
              <a:t>("humans")</a:t>
            </a:r>
          </a:p>
          <a:p>
            <a:pPr marL="0" indent="0">
              <a:buNone/>
            </a:pPr>
            <a:r>
              <a:rPr lang="en-US" sz="2000" dirty="0" err="1">
                <a:solidFill>
                  <a:schemeClr val="tx1"/>
                </a:solidFill>
                <a:latin typeface="Courier New" panose="02070309020205020404" pitchFamily="49" charset="0"/>
                <a:cs typeface="Courier New" panose="02070309020205020404" pitchFamily="49" charset="0"/>
              </a:rPr>
              <a:t>humans.insert</a:t>
            </a:r>
            <a:r>
              <a:rPr lang="en-US" sz="2000" dirty="0">
                <a:solidFill>
                  <a:schemeClr val="tx1"/>
                </a:solidFill>
                <a:latin typeface="Courier New" panose="02070309020205020404" pitchFamily="49" charset="0"/>
                <a:cs typeface="Courier New" panose="02070309020205020404" pitchFamily="49" charset="0"/>
              </a:rPr>
              <a:t>({</a:t>
            </a:r>
          </a:p>
          <a:p>
            <a:pPr marL="0" indent="0">
              <a:buNone/>
            </a:pPr>
            <a:r>
              <a:rPr lang="en-US" sz="2000" dirty="0">
                <a:solidFill>
                  <a:schemeClr val="tx1"/>
                </a:solidFill>
                <a:latin typeface="Courier New" panose="02070309020205020404" pitchFamily="49" charset="0"/>
                <a:cs typeface="Courier New" panose="02070309020205020404" pitchFamily="49" charset="0"/>
              </a:rPr>
              <a:t>  name: "Alice",</a:t>
            </a:r>
          </a:p>
          <a:p>
            <a:pPr marL="0" indent="0">
              <a:buNone/>
            </a:pPr>
            <a:r>
              <a:rPr lang="en-US" sz="2000" dirty="0">
                <a:solidFill>
                  <a:schemeClr val="tx1"/>
                </a:solidFill>
                <a:latin typeface="Courier New" panose="02070309020205020404" pitchFamily="49" charset="0"/>
                <a:cs typeface="Courier New" panose="02070309020205020404" pitchFamily="49" charset="0"/>
              </a:rPr>
              <a:t>  age: 10,</a:t>
            </a:r>
          </a:p>
          <a:p>
            <a:pPr marL="0" indent="0">
              <a:buNone/>
            </a:pPr>
            <a:r>
              <a:rPr lang="en-US" sz="2000" dirty="0">
                <a:solidFill>
                  <a:schemeClr val="tx1"/>
                </a:solidFill>
                <a:latin typeface="Courier New" panose="02070309020205020404" pitchFamily="49" charset="0"/>
                <a:cs typeface="Courier New" panose="02070309020205020404" pitchFamily="49" charset="0"/>
              </a:rPr>
              <a:t>  pets: [{name: "Catty"}]</a:t>
            </a:r>
          </a:p>
          <a:p>
            <a:pPr marL="0" indent="0">
              <a:buNone/>
            </a:pPr>
            <a:r>
              <a:rPr lang="en-US" sz="2000" dirty="0">
                <a:solidFill>
                  <a:schemeClr val="tx1"/>
                </a:solidFill>
                <a:latin typeface="Courier New" panose="02070309020205020404" pitchFamily="49" charset="0"/>
                <a:cs typeface="Courier New" panose="02070309020205020404" pitchFamily="49" charset="0"/>
              </a:rPr>
              <a:t>})</a:t>
            </a:r>
          </a:p>
          <a:p>
            <a:pPr marL="0" indent="0">
              <a:buNone/>
            </a:pPr>
            <a:r>
              <a:rPr lang="en-US" sz="2000" dirty="0" err="1">
                <a:solidFill>
                  <a:schemeClr val="tx1"/>
                </a:solidFill>
                <a:latin typeface="Courier New" panose="02070309020205020404" pitchFamily="49" charset="0"/>
                <a:cs typeface="Courier New" panose="02070309020205020404" pitchFamily="49" charset="0"/>
              </a:rPr>
              <a:t>humans.insert</a:t>
            </a:r>
            <a:r>
              <a:rPr lang="en-US" sz="2000" dirty="0">
                <a:solidFill>
                  <a:schemeClr val="tx1"/>
                </a:solidFill>
                <a:latin typeface="Courier New" panose="02070309020205020404" pitchFamily="49" charset="0"/>
                <a:cs typeface="Courier New" panose="02070309020205020404" pitchFamily="49" charset="0"/>
              </a:rPr>
              <a:t>({</a:t>
            </a:r>
          </a:p>
          <a:p>
            <a:pPr marL="0" indent="0">
              <a:buNone/>
            </a:pPr>
            <a:r>
              <a:rPr lang="en-US" sz="2000" dirty="0">
                <a:solidFill>
                  <a:schemeClr val="tx1"/>
                </a:solidFill>
                <a:latin typeface="Courier New" panose="02070309020205020404" pitchFamily="49" charset="0"/>
                <a:cs typeface="Courier New" panose="02070309020205020404" pitchFamily="49" charset="0"/>
              </a:rPr>
              <a:t>  name: "Bob",</a:t>
            </a:r>
          </a:p>
          <a:p>
            <a:pPr marL="0" indent="0">
              <a:buNone/>
            </a:pPr>
            <a:r>
              <a:rPr lang="en-US" sz="2000" dirty="0">
                <a:solidFill>
                  <a:schemeClr val="tx1"/>
                </a:solidFill>
                <a:latin typeface="Courier New" panose="02070309020205020404" pitchFamily="49" charset="0"/>
                <a:cs typeface="Courier New" panose="02070309020205020404" pitchFamily="49" charset="0"/>
              </a:rPr>
              <a:t>  age: 20,</a:t>
            </a:r>
          </a:p>
          <a:p>
            <a:pPr marL="0" indent="0">
              <a:buNone/>
            </a:pPr>
            <a:r>
              <a:rPr lang="en-US" sz="2000" dirty="0">
                <a:solidFill>
                  <a:schemeClr val="tx1"/>
                </a:solidFill>
                <a:latin typeface="Courier New" panose="02070309020205020404" pitchFamily="49" charset="0"/>
                <a:cs typeface="Courier New" panose="02070309020205020404" pitchFamily="49" charset="0"/>
              </a:rPr>
              <a:t>  pets: [{name: "Doggy"}]</a:t>
            </a:r>
          </a:p>
          <a:p>
            <a:pPr marL="0" indent="0">
              <a:buNone/>
            </a:pPr>
            <a:r>
              <a:rPr lang="en-US" sz="2000" dirty="0">
                <a:solidFill>
                  <a:schemeClr val="tx1"/>
                </a:solidFill>
                <a:latin typeface="Courier New" panose="02070309020205020404" pitchFamily="49" charset="0"/>
                <a:cs typeface="Courier New" panose="02070309020205020404" pitchFamily="49" charset="0"/>
              </a:rPr>
              <a:t>})</a:t>
            </a:r>
          </a:p>
        </p:txBody>
      </p:sp>
      <p:sp>
        <p:nvSpPr>
          <p:cNvPr id="2" name="Title 1"/>
          <p:cNvSpPr>
            <a:spLocks noGrp="1"/>
          </p:cNvSpPr>
          <p:nvPr>
            <p:ph type="title"/>
          </p:nvPr>
        </p:nvSpPr>
        <p:spPr>
          <a:xfrm>
            <a:off x="838200" y="365125"/>
            <a:ext cx="10611678" cy="1325563"/>
          </a:xfrm>
        </p:spPr>
        <p:txBody>
          <a:bodyPr/>
          <a:lstStyle/>
          <a:p>
            <a:r>
              <a:rPr lang="en-US" dirty="0"/>
              <a:t>NoSQL: Document database</a:t>
            </a:r>
            <a:endParaRPr lang="en-US" noProof="0" dirty="0"/>
          </a:p>
        </p:txBody>
      </p:sp>
      <p:sp>
        <p:nvSpPr>
          <p:cNvPr id="9" name="Content Placeholder 2">
            <a:extLst>
              <a:ext uri="{FF2B5EF4-FFF2-40B4-BE49-F238E27FC236}">
                <a16:creationId xmlns:a16="http://schemas.microsoft.com/office/drawing/2014/main" id="{0CD70BAF-DDFA-4D66-AFB8-FCC8366DAC1F}"/>
              </a:ext>
            </a:extLst>
          </p:cNvPr>
          <p:cNvSpPr>
            <a:spLocks noGrp="1"/>
          </p:cNvSpPr>
          <p:nvPr>
            <p:ph idx="1"/>
          </p:nvPr>
        </p:nvSpPr>
        <p:spPr>
          <a:xfrm>
            <a:off x="838199" y="1825625"/>
            <a:ext cx="7361584" cy="480131"/>
          </a:xfrm>
        </p:spPr>
        <p:txBody>
          <a:bodyPr wrap="square">
            <a:spAutoFit/>
          </a:bodyPr>
          <a:lstStyle/>
          <a:p>
            <a:pPr marL="0" indent="0">
              <a:buNone/>
            </a:pPr>
            <a:r>
              <a:rPr lang="en-US" dirty="0">
                <a:sym typeface="Wingdings" panose="05000000000000000000" pitchFamily="2" charset="2"/>
              </a:rPr>
              <a:t>Example: Storing humans and pets.</a:t>
            </a:r>
          </a:p>
        </p:txBody>
      </p:sp>
      <p:sp>
        <p:nvSpPr>
          <p:cNvPr id="4" name="Cylinder 3">
            <a:extLst>
              <a:ext uri="{FF2B5EF4-FFF2-40B4-BE49-F238E27FC236}">
                <a16:creationId xmlns:a16="http://schemas.microsoft.com/office/drawing/2014/main" id="{3D21210B-F2CE-4901-802F-9524D1C45243}"/>
              </a:ext>
            </a:extLst>
          </p:cNvPr>
          <p:cNvSpPr/>
          <p:nvPr/>
        </p:nvSpPr>
        <p:spPr>
          <a:xfrm>
            <a:off x="8984974" y="101373"/>
            <a:ext cx="3062673" cy="3814643"/>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00F5665D-92F9-4651-BF26-ACF628227061}"/>
              </a:ext>
            </a:extLst>
          </p:cNvPr>
          <p:cNvGraphicFramePr>
            <a:graphicFrameLocks noGrp="1"/>
          </p:cNvGraphicFramePr>
          <p:nvPr>
            <p:extLst/>
          </p:nvPr>
        </p:nvGraphicFramePr>
        <p:xfrm>
          <a:off x="9233450" y="660877"/>
          <a:ext cx="2565719" cy="1097280"/>
        </p:xfrm>
        <a:graphic>
          <a:graphicData uri="http://schemas.openxmlformats.org/drawingml/2006/table">
            <a:tbl>
              <a:tblPr firstRow="1" bandRow="1">
                <a:tableStyleId>{5C22544A-7EE6-4342-B048-85BDC9FD1C3A}</a:tableStyleId>
              </a:tblPr>
              <a:tblGrid>
                <a:gridCol w="427383">
                  <a:extLst>
                    <a:ext uri="{9D8B030D-6E8A-4147-A177-3AD203B41FA5}">
                      <a16:colId xmlns:a16="http://schemas.microsoft.com/office/drawing/2014/main" val="224671784"/>
                    </a:ext>
                  </a:extLst>
                </a:gridCol>
                <a:gridCol w="983974">
                  <a:extLst>
                    <a:ext uri="{9D8B030D-6E8A-4147-A177-3AD203B41FA5}">
                      <a16:colId xmlns:a16="http://schemas.microsoft.com/office/drawing/2014/main" val="1100058728"/>
                    </a:ext>
                  </a:extLst>
                </a:gridCol>
                <a:gridCol w="1154362">
                  <a:extLst>
                    <a:ext uri="{9D8B030D-6E8A-4147-A177-3AD203B41FA5}">
                      <a16:colId xmlns:a16="http://schemas.microsoft.com/office/drawing/2014/main" val="4283229814"/>
                    </a:ext>
                  </a:extLst>
                </a:gridCol>
              </a:tblGrid>
              <a:tr h="290240">
                <a:tc>
                  <a:txBody>
                    <a:bodyPr/>
                    <a:lstStyle/>
                    <a:p>
                      <a:pPr algn="ctr"/>
                      <a:r>
                        <a:rPr lang="en-US" sz="1800" dirty="0"/>
                        <a:t>id</a:t>
                      </a:r>
                    </a:p>
                  </a:txBody>
                  <a:tcPr/>
                </a:tc>
                <a:tc>
                  <a:txBody>
                    <a:bodyPr/>
                    <a:lstStyle/>
                    <a:p>
                      <a:pPr algn="ctr"/>
                      <a:r>
                        <a:rPr lang="en-US" sz="1800" dirty="0"/>
                        <a:t>name</a:t>
                      </a:r>
                    </a:p>
                  </a:txBody>
                  <a:tcPr/>
                </a:tc>
                <a:tc>
                  <a:txBody>
                    <a:bodyPr/>
                    <a:lstStyle/>
                    <a:p>
                      <a:pPr algn="ctr"/>
                      <a:r>
                        <a:rPr lang="en-US" sz="1800" dirty="0"/>
                        <a:t>age</a:t>
                      </a:r>
                    </a:p>
                  </a:txBody>
                  <a:tcPr/>
                </a:tc>
                <a:extLst>
                  <a:ext uri="{0D108BD9-81ED-4DB2-BD59-A6C34878D82A}">
                    <a16:rowId xmlns:a16="http://schemas.microsoft.com/office/drawing/2014/main" val="1308119829"/>
                  </a:ext>
                </a:extLst>
              </a:tr>
              <a:tr h="290240">
                <a:tc>
                  <a:txBody>
                    <a:bodyPr/>
                    <a:lstStyle/>
                    <a:p>
                      <a:pPr algn="ctr"/>
                      <a:r>
                        <a:rPr lang="en-US" sz="1800" dirty="0"/>
                        <a:t>1</a:t>
                      </a:r>
                    </a:p>
                  </a:txBody>
                  <a:tcPr/>
                </a:tc>
                <a:tc>
                  <a:txBody>
                    <a:bodyPr/>
                    <a:lstStyle/>
                    <a:p>
                      <a:pPr algn="ctr"/>
                      <a:r>
                        <a:rPr lang="en-US" sz="1800" dirty="0"/>
                        <a:t>Alice</a:t>
                      </a:r>
                    </a:p>
                  </a:txBody>
                  <a:tcPr/>
                </a:tc>
                <a:tc>
                  <a:txBody>
                    <a:bodyPr/>
                    <a:lstStyle/>
                    <a:p>
                      <a:pPr algn="r"/>
                      <a:r>
                        <a:rPr lang="en-US" sz="1800" dirty="0"/>
                        <a:t>10</a:t>
                      </a:r>
                    </a:p>
                  </a:txBody>
                  <a:tcPr/>
                </a:tc>
                <a:extLst>
                  <a:ext uri="{0D108BD9-81ED-4DB2-BD59-A6C34878D82A}">
                    <a16:rowId xmlns:a16="http://schemas.microsoft.com/office/drawing/2014/main" val="1269024975"/>
                  </a:ext>
                </a:extLst>
              </a:tr>
              <a:tr h="290240">
                <a:tc>
                  <a:txBody>
                    <a:bodyPr/>
                    <a:lstStyle/>
                    <a:p>
                      <a:pPr algn="ctr"/>
                      <a:r>
                        <a:rPr lang="en-US" sz="1800" dirty="0"/>
                        <a:t>2</a:t>
                      </a:r>
                    </a:p>
                  </a:txBody>
                  <a:tcPr/>
                </a:tc>
                <a:tc>
                  <a:txBody>
                    <a:bodyPr/>
                    <a:lstStyle/>
                    <a:p>
                      <a:pPr algn="ctr"/>
                      <a:r>
                        <a:rPr lang="en-US" sz="1800" dirty="0"/>
                        <a:t>Bob</a:t>
                      </a:r>
                    </a:p>
                  </a:txBody>
                  <a:tcPr/>
                </a:tc>
                <a:tc>
                  <a:txBody>
                    <a:bodyPr/>
                    <a:lstStyle/>
                    <a:p>
                      <a:pPr algn="r"/>
                      <a:r>
                        <a:rPr lang="en-US" sz="1800" dirty="0"/>
                        <a:t>20</a:t>
                      </a:r>
                    </a:p>
                  </a:txBody>
                  <a:tcPr/>
                </a:tc>
                <a:extLst>
                  <a:ext uri="{0D108BD9-81ED-4DB2-BD59-A6C34878D82A}">
                    <a16:rowId xmlns:a16="http://schemas.microsoft.com/office/drawing/2014/main" val="683278053"/>
                  </a:ext>
                </a:extLst>
              </a:tr>
            </a:tbl>
          </a:graphicData>
        </a:graphic>
      </p:graphicFrame>
      <p:sp>
        <p:nvSpPr>
          <p:cNvPr id="6" name="Content Placeholder 2">
            <a:extLst>
              <a:ext uri="{FF2B5EF4-FFF2-40B4-BE49-F238E27FC236}">
                <a16:creationId xmlns:a16="http://schemas.microsoft.com/office/drawing/2014/main" id="{3F7E06D9-ACF7-4A60-88F8-BDE7F549DB3B}"/>
              </a:ext>
            </a:extLst>
          </p:cNvPr>
          <p:cNvSpPr txBox="1">
            <a:spLocks/>
          </p:cNvSpPr>
          <p:nvPr/>
        </p:nvSpPr>
        <p:spPr>
          <a:xfrm>
            <a:off x="9233450" y="1788232"/>
            <a:ext cx="2565719"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solidFill>
                  <a:schemeClr val="tx1"/>
                </a:solidFill>
                <a:latin typeface="+mn-lt"/>
                <a:cs typeface="Courier New" panose="02070309020205020404" pitchFamily="49" charset="0"/>
              </a:rPr>
              <a:t>humans</a:t>
            </a:r>
          </a:p>
        </p:txBody>
      </p:sp>
      <p:graphicFrame>
        <p:nvGraphicFramePr>
          <p:cNvPr id="8" name="Table 7">
            <a:extLst>
              <a:ext uri="{FF2B5EF4-FFF2-40B4-BE49-F238E27FC236}">
                <a16:creationId xmlns:a16="http://schemas.microsoft.com/office/drawing/2014/main" id="{306123BC-329C-440B-B934-C3CBCE676668}"/>
              </a:ext>
            </a:extLst>
          </p:cNvPr>
          <p:cNvGraphicFramePr>
            <a:graphicFrameLocks noGrp="1"/>
          </p:cNvGraphicFramePr>
          <p:nvPr>
            <p:extLst/>
          </p:nvPr>
        </p:nvGraphicFramePr>
        <p:xfrm>
          <a:off x="9233450" y="2250192"/>
          <a:ext cx="2565719" cy="1097280"/>
        </p:xfrm>
        <a:graphic>
          <a:graphicData uri="http://schemas.openxmlformats.org/drawingml/2006/table">
            <a:tbl>
              <a:tblPr firstRow="1" bandRow="1">
                <a:tableStyleId>{5C22544A-7EE6-4342-B048-85BDC9FD1C3A}</a:tableStyleId>
              </a:tblPr>
              <a:tblGrid>
                <a:gridCol w="566533">
                  <a:extLst>
                    <a:ext uri="{9D8B030D-6E8A-4147-A177-3AD203B41FA5}">
                      <a16:colId xmlns:a16="http://schemas.microsoft.com/office/drawing/2014/main" val="224671784"/>
                    </a:ext>
                  </a:extLst>
                </a:gridCol>
                <a:gridCol w="844824">
                  <a:extLst>
                    <a:ext uri="{9D8B030D-6E8A-4147-A177-3AD203B41FA5}">
                      <a16:colId xmlns:a16="http://schemas.microsoft.com/office/drawing/2014/main" val="1100058728"/>
                    </a:ext>
                  </a:extLst>
                </a:gridCol>
                <a:gridCol w="1154362">
                  <a:extLst>
                    <a:ext uri="{9D8B030D-6E8A-4147-A177-3AD203B41FA5}">
                      <a16:colId xmlns:a16="http://schemas.microsoft.com/office/drawing/2014/main" val="4283229814"/>
                    </a:ext>
                  </a:extLst>
                </a:gridCol>
              </a:tblGrid>
              <a:tr h="290240">
                <a:tc>
                  <a:txBody>
                    <a:bodyPr/>
                    <a:lstStyle/>
                    <a:p>
                      <a:pPr algn="ctr"/>
                      <a:r>
                        <a:rPr lang="en-US" sz="1800" dirty="0"/>
                        <a:t>id</a:t>
                      </a:r>
                    </a:p>
                  </a:txBody>
                  <a:tcPr/>
                </a:tc>
                <a:tc>
                  <a:txBody>
                    <a:bodyPr/>
                    <a:lstStyle/>
                    <a:p>
                      <a:pPr algn="ctr"/>
                      <a:r>
                        <a:rPr lang="en-US" sz="1800" dirty="0" err="1"/>
                        <a:t>hId</a:t>
                      </a:r>
                      <a:endParaRPr lang="en-US" sz="1800" dirty="0"/>
                    </a:p>
                  </a:txBody>
                  <a:tcPr/>
                </a:tc>
                <a:tc>
                  <a:txBody>
                    <a:bodyPr/>
                    <a:lstStyle/>
                    <a:p>
                      <a:pPr algn="ctr"/>
                      <a:r>
                        <a:rPr lang="en-US" sz="1800" dirty="0"/>
                        <a:t>name</a:t>
                      </a:r>
                    </a:p>
                  </a:txBody>
                  <a:tcPr/>
                </a:tc>
                <a:extLst>
                  <a:ext uri="{0D108BD9-81ED-4DB2-BD59-A6C34878D82A}">
                    <a16:rowId xmlns:a16="http://schemas.microsoft.com/office/drawing/2014/main" val="1308119829"/>
                  </a:ext>
                </a:extLst>
              </a:tr>
              <a:tr h="290240">
                <a:tc>
                  <a:txBody>
                    <a:bodyPr/>
                    <a:lstStyle/>
                    <a:p>
                      <a:pPr algn="ctr"/>
                      <a:r>
                        <a:rPr lang="en-US" sz="1800" dirty="0"/>
                        <a:t>1</a:t>
                      </a:r>
                    </a:p>
                  </a:txBody>
                  <a:tcPr/>
                </a:tc>
                <a:tc>
                  <a:txBody>
                    <a:bodyPr/>
                    <a:lstStyle/>
                    <a:p>
                      <a:pPr algn="ctr"/>
                      <a:r>
                        <a:rPr lang="en-US" sz="1800" dirty="0"/>
                        <a:t>1</a:t>
                      </a:r>
                    </a:p>
                  </a:txBody>
                  <a:tcPr/>
                </a:tc>
                <a:tc>
                  <a:txBody>
                    <a:bodyPr/>
                    <a:lstStyle/>
                    <a:p>
                      <a:pPr algn="r"/>
                      <a:r>
                        <a:rPr lang="en-US" sz="1800" dirty="0"/>
                        <a:t>Catty</a:t>
                      </a:r>
                    </a:p>
                  </a:txBody>
                  <a:tcPr/>
                </a:tc>
                <a:extLst>
                  <a:ext uri="{0D108BD9-81ED-4DB2-BD59-A6C34878D82A}">
                    <a16:rowId xmlns:a16="http://schemas.microsoft.com/office/drawing/2014/main" val="1269024975"/>
                  </a:ext>
                </a:extLst>
              </a:tr>
              <a:tr h="290240">
                <a:tc>
                  <a:txBody>
                    <a:bodyPr/>
                    <a:lstStyle/>
                    <a:p>
                      <a:pPr algn="ctr"/>
                      <a:r>
                        <a:rPr lang="en-US" sz="1800" dirty="0"/>
                        <a:t>2</a:t>
                      </a:r>
                    </a:p>
                  </a:txBody>
                  <a:tcPr/>
                </a:tc>
                <a:tc>
                  <a:txBody>
                    <a:bodyPr/>
                    <a:lstStyle/>
                    <a:p>
                      <a:pPr algn="ctr"/>
                      <a:r>
                        <a:rPr lang="en-US" sz="1800" dirty="0"/>
                        <a:t>2</a:t>
                      </a:r>
                    </a:p>
                  </a:txBody>
                  <a:tcPr/>
                </a:tc>
                <a:tc>
                  <a:txBody>
                    <a:bodyPr/>
                    <a:lstStyle/>
                    <a:p>
                      <a:pPr algn="r"/>
                      <a:r>
                        <a:rPr lang="en-US" sz="1800" dirty="0"/>
                        <a:t>Doggy</a:t>
                      </a:r>
                    </a:p>
                  </a:txBody>
                  <a:tcPr/>
                </a:tc>
                <a:extLst>
                  <a:ext uri="{0D108BD9-81ED-4DB2-BD59-A6C34878D82A}">
                    <a16:rowId xmlns:a16="http://schemas.microsoft.com/office/drawing/2014/main" val="683278053"/>
                  </a:ext>
                </a:extLst>
              </a:tr>
            </a:tbl>
          </a:graphicData>
        </a:graphic>
      </p:graphicFrame>
      <p:sp>
        <p:nvSpPr>
          <p:cNvPr id="10" name="Content Placeholder 2">
            <a:extLst>
              <a:ext uri="{FF2B5EF4-FFF2-40B4-BE49-F238E27FC236}">
                <a16:creationId xmlns:a16="http://schemas.microsoft.com/office/drawing/2014/main" id="{5C770CC7-B337-484E-ADF8-DCA7A154A2E5}"/>
              </a:ext>
            </a:extLst>
          </p:cNvPr>
          <p:cNvSpPr txBox="1">
            <a:spLocks/>
          </p:cNvSpPr>
          <p:nvPr/>
        </p:nvSpPr>
        <p:spPr>
          <a:xfrm>
            <a:off x="9233450" y="3377547"/>
            <a:ext cx="2565719"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solidFill>
                  <a:schemeClr val="tx1"/>
                </a:solidFill>
                <a:latin typeface="+mn-lt"/>
                <a:cs typeface="Courier New" panose="02070309020205020404" pitchFamily="49" charset="0"/>
              </a:rPr>
              <a:t>pets</a:t>
            </a:r>
          </a:p>
        </p:txBody>
      </p:sp>
      <p:sp>
        <p:nvSpPr>
          <p:cNvPr id="11" name="Content Placeholder 2">
            <a:extLst>
              <a:ext uri="{FF2B5EF4-FFF2-40B4-BE49-F238E27FC236}">
                <a16:creationId xmlns:a16="http://schemas.microsoft.com/office/drawing/2014/main" id="{B2BBA5C1-6182-4D06-AAE6-217BCE59D524}"/>
              </a:ext>
            </a:extLst>
          </p:cNvPr>
          <p:cNvSpPr txBox="1">
            <a:spLocks/>
          </p:cNvSpPr>
          <p:nvPr/>
        </p:nvSpPr>
        <p:spPr>
          <a:xfrm>
            <a:off x="7389740" y="4211768"/>
            <a:ext cx="4060138" cy="1771767"/>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sym typeface="Wingdings" panose="05000000000000000000" pitchFamily="2" charset="2"/>
              </a:rPr>
              <a:t>Fast to fetch a human with its pets </a:t>
            </a:r>
            <a:r>
              <a:rPr lang="en-US" dirty="0">
                <a:solidFill>
                  <a:schemeClr val="accent6"/>
                </a:solidFill>
                <a:sym typeface="Wingdings" panose="05000000000000000000" pitchFamily="2" charset="2"/>
              </a:rPr>
              <a:t></a:t>
            </a:r>
          </a:p>
          <a:p>
            <a:pPr marL="0" indent="0">
              <a:buFont typeface="Arial" panose="020B0604020202020204" pitchFamily="34" charset="0"/>
              <a:buNone/>
            </a:pPr>
            <a:r>
              <a:rPr lang="en-US" dirty="0">
                <a:sym typeface="Wingdings" panose="05000000000000000000" pitchFamily="2" charset="2"/>
              </a:rPr>
              <a:t>No easy way to fetch a specific pet </a:t>
            </a:r>
            <a:r>
              <a:rPr lang="en-US" dirty="0">
                <a:solidFill>
                  <a:srgbClr val="C00000"/>
                </a:solidFill>
                <a:sym typeface="Wingdings" panose="05000000000000000000" pitchFamily="2" charset="2"/>
              </a:rPr>
              <a:t></a:t>
            </a:r>
          </a:p>
        </p:txBody>
      </p:sp>
    </p:spTree>
    <p:extLst>
      <p:ext uri="{BB962C8B-B14F-4D97-AF65-F5344CB8AC3E}">
        <p14:creationId xmlns:p14="http://schemas.microsoft.com/office/powerpoint/2010/main" val="2675586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bg/>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xEl>
                                              <p:pRg st="1" end="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6" end="6"/>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P spid="9" grpId="0" build="p"/>
      <p:bldP spid="4" grpId="0" animBg="1"/>
      <p:bldP spid="6"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Scaling databases</a:t>
            </a:r>
          </a:p>
        </p:txBody>
      </p:sp>
      <p:sp>
        <p:nvSpPr>
          <p:cNvPr id="3" name="Subtitle 2"/>
          <p:cNvSpPr>
            <a:spLocks noGrp="1"/>
          </p:cNvSpPr>
          <p:nvPr>
            <p:ph type="subTitle" idx="1"/>
          </p:nvPr>
        </p:nvSpPr>
        <p:spPr/>
        <p:txBody>
          <a:bodyPr>
            <a:normAutofit/>
          </a:bodyPr>
          <a:lstStyle/>
          <a:p>
            <a:r>
              <a:rPr lang="en-US" b="1" dirty="0"/>
              <a:t>Peter Larsson-Green</a:t>
            </a:r>
          </a:p>
          <a:p>
            <a:r>
              <a:rPr lang="en-US" dirty="0"/>
              <a:t>Lecturer at Jönköping University</a:t>
            </a:r>
          </a:p>
          <a:p>
            <a:r>
              <a:rPr lang="en-US" dirty="0"/>
              <a:t>Spring 2019</a:t>
            </a:r>
          </a:p>
        </p:txBody>
      </p:sp>
    </p:spTree>
    <p:extLst>
      <p:ext uri="{BB962C8B-B14F-4D97-AF65-F5344CB8AC3E}">
        <p14:creationId xmlns:p14="http://schemas.microsoft.com/office/powerpoint/2010/main" val="40155950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3">
            <a:extLst>
              <a:ext uri="{FF2B5EF4-FFF2-40B4-BE49-F238E27FC236}">
                <a16:creationId xmlns:a16="http://schemas.microsoft.com/office/drawing/2014/main" id="{40E13228-2BE9-45FA-8C5B-58CDD3744E1C}"/>
              </a:ext>
            </a:extLst>
          </p:cNvPr>
          <p:cNvSpPr txBox="1">
            <a:spLocks/>
          </p:cNvSpPr>
          <p:nvPr/>
        </p:nvSpPr>
        <p:spPr>
          <a:xfrm>
            <a:off x="963859" y="2337536"/>
            <a:ext cx="7772637" cy="2403222"/>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tx2"/>
                </a:solidFill>
                <a:latin typeface="Courier New" panose="02070309020205020404" pitchFamily="49" charset="0"/>
                <a:cs typeface="Courier New" panose="02070309020205020404" pitchFamily="49" charset="0"/>
              </a:rPr>
              <a:t>const</a:t>
            </a:r>
            <a:r>
              <a:rPr lang="en-US" sz="2000" dirty="0">
                <a:solidFill>
                  <a:schemeClr val="tx1"/>
                </a:solidFill>
                <a:latin typeface="Courier New" panose="02070309020205020404" pitchFamily="49" charset="0"/>
                <a:cs typeface="Courier New" panose="02070309020205020404" pitchFamily="49" charset="0"/>
              </a:rPr>
              <a:t> humans = </a:t>
            </a:r>
            <a:r>
              <a:rPr lang="en-US" sz="2000" dirty="0" err="1">
                <a:solidFill>
                  <a:schemeClr val="tx1"/>
                </a:solidFill>
                <a:latin typeface="Courier New" panose="02070309020205020404" pitchFamily="49" charset="0"/>
                <a:cs typeface="Courier New" panose="02070309020205020404" pitchFamily="49" charset="0"/>
              </a:rPr>
              <a:t>db.collection</a:t>
            </a:r>
            <a:r>
              <a:rPr lang="en-US" sz="2000" dirty="0">
                <a:solidFill>
                  <a:schemeClr val="tx1"/>
                </a:solidFill>
                <a:latin typeface="Courier New" panose="02070309020205020404" pitchFamily="49" charset="0"/>
                <a:cs typeface="Courier New" panose="02070309020205020404" pitchFamily="49" charset="0"/>
              </a:rPr>
              <a:t>("humans")</a:t>
            </a:r>
          </a:p>
          <a:p>
            <a:pPr marL="0" indent="0">
              <a:buNone/>
            </a:pPr>
            <a:r>
              <a:rPr lang="en-US" sz="2000" dirty="0" err="1">
                <a:solidFill>
                  <a:schemeClr val="tx1"/>
                </a:solidFill>
                <a:latin typeface="Courier New" panose="02070309020205020404" pitchFamily="49" charset="0"/>
                <a:cs typeface="Courier New" panose="02070309020205020404" pitchFamily="49" charset="0"/>
              </a:rPr>
              <a:t>humans.insert</a:t>
            </a:r>
            <a:r>
              <a:rPr lang="en-US" sz="2000" dirty="0">
                <a:solidFill>
                  <a:schemeClr val="tx1"/>
                </a:solidFill>
                <a:latin typeface="Courier New" panose="02070309020205020404" pitchFamily="49" charset="0"/>
                <a:cs typeface="Courier New" panose="02070309020205020404" pitchFamily="49" charset="0"/>
              </a:rPr>
              <a:t>({id: 1, name: "Alice", age: 10})</a:t>
            </a:r>
          </a:p>
          <a:p>
            <a:pPr marL="0" indent="0">
              <a:buNone/>
            </a:pPr>
            <a:r>
              <a:rPr lang="en-US" sz="2000" dirty="0" err="1">
                <a:solidFill>
                  <a:schemeClr val="tx1"/>
                </a:solidFill>
                <a:latin typeface="Courier New" panose="02070309020205020404" pitchFamily="49" charset="0"/>
                <a:cs typeface="Courier New" panose="02070309020205020404" pitchFamily="49" charset="0"/>
              </a:rPr>
              <a:t>humans.insert</a:t>
            </a:r>
            <a:r>
              <a:rPr lang="en-US" sz="2000" dirty="0">
                <a:solidFill>
                  <a:schemeClr val="tx1"/>
                </a:solidFill>
                <a:latin typeface="Courier New" panose="02070309020205020404" pitchFamily="49" charset="0"/>
                <a:cs typeface="Courier New" panose="02070309020205020404" pitchFamily="49" charset="0"/>
              </a:rPr>
              <a:t>({id: 2, name: "Bob", age: 20})</a:t>
            </a:r>
          </a:p>
          <a:p>
            <a:pPr marL="0" indent="0">
              <a:buNone/>
            </a:pPr>
            <a:r>
              <a:rPr lang="en-US" sz="2000" b="1" dirty="0">
                <a:solidFill>
                  <a:schemeClr val="tx2"/>
                </a:solidFill>
                <a:latin typeface="Courier New" panose="02070309020205020404" pitchFamily="49" charset="0"/>
                <a:cs typeface="Courier New" panose="02070309020205020404" pitchFamily="49" charset="0"/>
              </a:rPr>
              <a:t>const </a:t>
            </a:r>
            <a:r>
              <a:rPr lang="en-US" sz="2000" dirty="0">
                <a:solidFill>
                  <a:schemeClr val="tx1"/>
                </a:solidFill>
                <a:latin typeface="Courier New" panose="02070309020205020404" pitchFamily="49" charset="0"/>
                <a:cs typeface="Courier New" panose="02070309020205020404" pitchFamily="49" charset="0"/>
              </a:rPr>
              <a:t>pets = </a:t>
            </a:r>
            <a:r>
              <a:rPr lang="en-US" sz="2000" dirty="0" err="1">
                <a:solidFill>
                  <a:schemeClr val="tx1"/>
                </a:solidFill>
                <a:latin typeface="Courier New" panose="02070309020205020404" pitchFamily="49" charset="0"/>
                <a:cs typeface="Courier New" panose="02070309020205020404" pitchFamily="49" charset="0"/>
              </a:rPr>
              <a:t>db.collection</a:t>
            </a:r>
            <a:r>
              <a:rPr lang="en-US" sz="2000" dirty="0">
                <a:solidFill>
                  <a:schemeClr val="tx1"/>
                </a:solidFill>
                <a:latin typeface="Courier New" panose="02070309020205020404" pitchFamily="49" charset="0"/>
                <a:cs typeface="Courier New" panose="02070309020205020404" pitchFamily="49" charset="0"/>
              </a:rPr>
              <a:t>("pets")</a:t>
            </a:r>
          </a:p>
          <a:p>
            <a:pPr marL="0" indent="0">
              <a:buNone/>
            </a:pPr>
            <a:r>
              <a:rPr lang="en-US" sz="2000" dirty="0" err="1">
                <a:solidFill>
                  <a:schemeClr val="tx1"/>
                </a:solidFill>
                <a:latin typeface="Courier New" panose="02070309020205020404" pitchFamily="49" charset="0"/>
                <a:cs typeface="Courier New" panose="02070309020205020404" pitchFamily="49" charset="0"/>
              </a:rPr>
              <a:t>pets.insert</a:t>
            </a:r>
            <a:r>
              <a:rPr lang="en-US" sz="2000" dirty="0">
                <a:solidFill>
                  <a:schemeClr val="tx1"/>
                </a:solidFill>
                <a:latin typeface="Courier New" panose="02070309020205020404" pitchFamily="49" charset="0"/>
                <a:cs typeface="Courier New" panose="02070309020205020404" pitchFamily="49" charset="0"/>
              </a:rPr>
              <a:t>({id: 1, </a:t>
            </a:r>
            <a:r>
              <a:rPr lang="en-US" sz="2000" dirty="0" err="1">
                <a:solidFill>
                  <a:schemeClr val="tx1"/>
                </a:solidFill>
                <a:latin typeface="Courier New" panose="02070309020205020404" pitchFamily="49" charset="0"/>
                <a:cs typeface="Courier New" panose="02070309020205020404" pitchFamily="49" charset="0"/>
              </a:rPr>
              <a:t>hId</a:t>
            </a:r>
            <a:r>
              <a:rPr lang="en-US" sz="2000" dirty="0">
                <a:solidFill>
                  <a:schemeClr val="tx1"/>
                </a:solidFill>
                <a:latin typeface="Courier New" panose="02070309020205020404" pitchFamily="49" charset="0"/>
                <a:cs typeface="Courier New" panose="02070309020205020404" pitchFamily="49" charset="0"/>
              </a:rPr>
              <a:t>: 1, name: "Catty"})</a:t>
            </a:r>
          </a:p>
          <a:p>
            <a:pPr marL="0" indent="0">
              <a:buNone/>
            </a:pPr>
            <a:r>
              <a:rPr lang="en-US" sz="2000" dirty="0" err="1">
                <a:solidFill>
                  <a:schemeClr val="tx1"/>
                </a:solidFill>
                <a:latin typeface="Courier New" panose="02070309020205020404" pitchFamily="49" charset="0"/>
                <a:cs typeface="Courier New" panose="02070309020205020404" pitchFamily="49" charset="0"/>
              </a:rPr>
              <a:t>pets.insert</a:t>
            </a:r>
            <a:r>
              <a:rPr lang="en-US" sz="2000" dirty="0">
                <a:solidFill>
                  <a:schemeClr val="tx1"/>
                </a:solidFill>
                <a:latin typeface="Courier New" panose="02070309020205020404" pitchFamily="49" charset="0"/>
                <a:cs typeface="Courier New" panose="02070309020205020404" pitchFamily="49" charset="0"/>
              </a:rPr>
              <a:t>({id: 2, </a:t>
            </a:r>
            <a:r>
              <a:rPr lang="en-US" sz="2000" dirty="0" err="1">
                <a:solidFill>
                  <a:schemeClr val="tx1"/>
                </a:solidFill>
                <a:latin typeface="Courier New" panose="02070309020205020404" pitchFamily="49" charset="0"/>
                <a:cs typeface="Courier New" panose="02070309020205020404" pitchFamily="49" charset="0"/>
              </a:rPr>
              <a:t>hId</a:t>
            </a:r>
            <a:r>
              <a:rPr lang="en-US" sz="2000" dirty="0">
                <a:solidFill>
                  <a:schemeClr val="tx1"/>
                </a:solidFill>
                <a:latin typeface="Courier New" panose="02070309020205020404" pitchFamily="49" charset="0"/>
                <a:cs typeface="Courier New" panose="02070309020205020404" pitchFamily="49" charset="0"/>
              </a:rPr>
              <a:t>: 2, name: "Doggy"})</a:t>
            </a:r>
            <a:endParaRPr lang="en-US" sz="2000" dirty="0">
              <a:solidFill>
                <a:schemeClr val="tx2"/>
              </a:solidFill>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a:xfrm>
            <a:off x="838200" y="365125"/>
            <a:ext cx="10611678" cy="1325563"/>
          </a:xfrm>
        </p:spPr>
        <p:txBody>
          <a:bodyPr/>
          <a:lstStyle/>
          <a:p>
            <a:r>
              <a:rPr lang="en-US" dirty="0"/>
              <a:t>NoSQL: Document database</a:t>
            </a:r>
            <a:endParaRPr lang="en-US" noProof="0" dirty="0"/>
          </a:p>
        </p:txBody>
      </p:sp>
      <p:sp>
        <p:nvSpPr>
          <p:cNvPr id="9" name="Content Placeholder 2">
            <a:extLst>
              <a:ext uri="{FF2B5EF4-FFF2-40B4-BE49-F238E27FC236}">
                <a16:creationId xmlns:a16="http://schemas.microsoft.com/office/drawing/2014/main" id="{0CD70BAF-DDFA-4D66-AFB8-FCC8366DAC1F}"/>
              </a:ext>
            </a:extLst>
          </p:cNvPr>
          <p:cNvSpPr>
            <a:spLocks noGrp="1"/>
          </p:cNvSpPr>
          <p:nvPr>
            <p:ph idx="1"/>
          </p:nvPr>
        </p:nvSpPr>
        <p:spPr>
          <a:xfrm>
            <a:off x="838199" y="1825625"/>
            <a:ext cx="7361584" cy="480131"/>
          </a:xfrm>
        </p:spPr>
        <p:txBody>
          <a:bodyPr wrap="square">
            <a:spAutoFit/>
          </a:bodyPr>
          <a:lstStyle/>
          <a:p>
            <a:pPr marL="0" indent="0">
              <a:buNone/>
            </a:pPr>
            <a:r>
              <a:rPr lang="en-US" dirty="0">
                <a:sym typeface="Wingdings" panose="05000000000000000000" pitchFamily="2" charset="2"/>
              </a:rPr>
              <a:t>Example: Storing humans and pets.</a:t>
            </a:r>
          </a:p>
        </p:txBody>
      </p:sp>
      <p:sp>
        <p:nvSpPr>
          <p:cNvPr id="4" name="Cylinder 3">
            <a:extLst>
              <a:ext uri="{FF2B5EF4-FFF2-40B4-BE49-F238E27FC236}">
                <a16:creationId xmlns:a16="http://schemas.microsoft.com/office/drawing/2014/main" id="{3D21210B-F2CE-4901-802F-9524D1C45243}"/>
              </a:ext>
            </a:extLst>
          </p:cNvPr>
          <p:cNvSpPr/>
          <p:nvPr/>
        </p:nvSpPr>
        <p:spPr>
          <a:xfrm>
            <a:off x="8984974" y="101373"/>
            <a:ext cx="3062673" cy="3814643"/>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00F5665D-92F9-4651-BF26-ACF628227061}"/>
              </a:ext>
            </a:extLst>
          </p:cNvPr>
          <p:cNvGraphicFramePr>
            <a:graphicFrameLocks noGrp="1"/>
          </p:cNvGraphicFramePr>
          <p:nvPr>
            <p:extLst/>
          </p:nvPr>
        </p:nvGraphicFramePr>
        <p:xfrm>
          <a:off x="9233450" y="660877"/>
          <a:ext cx="2565719" cy="1097280"/>
        </p:xfrm>
        <a:graphic>
          <a:graphicData uri="http://schemas.openxmlformats.org/drawingml/2006/table">
            <a:tbl>
              <a:tblPr firstRow="1" bandRow="1">
                <a:tableStyleId>{5C22544A-7EE6-4342-B048-85BDC9FD1C3A}</a:tableStyleId>
              </a:tblPr>
              <a:tblGrid>
                <a:gridCol w="427383">
                  <a:extLst>
                    <a:ext uri="{9D8B030D-6E8A-4147-A177-3AD203B41FA5}">
                      <a16:colId xmlns:a16="http://schemas.microsoft.com/office/drawing/2014/main" val="224671784"/>
                    </a:ext>
                  </a:extLst>
                </a:gridCol>
                <a:gridCol w="983974">
                  <a:extLst>
                    <a:ext uri="{9D8B030D-6E8A-4147-A177-3AD203B41FA5}">
                      <a16:colId xmlns:a16="http://schemas.microsoft.com/office/drawing/2014/main" val="1100058728"/>
                    </a:ext>
                  </a:extLst>
                </a:gridCol>
                <a:gridCol w="1154362">
                  <a:extLst>
                    <a:ext uri="{9D8B030D-6E8A-4147-A177-3AD203B41FA5}">
                      <a16:colId xmlns:a16="http://schemas.microsoft.com/office/drawing/2014/main" val="4283229814"/>
                    </a:ext>
                  </a:extLst>
                </a:gridCol>
              </a:tblGrid>
              <a:tr h="290240">
                <a:tc>
                  <a:txBody>
                    <a:bodyPr/>
                    <a:lstStyle/>
                    <a:p>
                      <a:pPr algn="ctr"/>
                      <a:r>
                        <a:rPr lang="en-US" sz="1800" dirty="0"/>
                        <a:t>id</a:t>
                      </a:r>
                    </a:p>
                  </a:txBody>
                  <a:tcPr/>
                </a:tc>
                <a:tc>
                  <a:txBody>
                    <a:bodyPr/>
                    <a:lstStyle/>
                    <a:p>
                      <a:pPr algn="ctr"/>
                      <a:r>
                        <a:rPr lang="en-US" sz="1800" dirty="0"/>
                        <a:t>name</a:t>
                      </a:r>
                    </a:p>
                  </a:txBody>
                  <a:tcPr/>
                </a:tc>
                <a:tc>
                  <a:txBody>
                    <a:bodyPr/>
                    <a:lstStyle/>
                    <a:p>
                      <a:pPr algn="ctr"/>
                      <a:r>
                        <a:rPr lang="en-US" sz="1800" dirty="0"/>
                        <a:t>age</a:t>
                      </a:r>
                    </a:p>
                  </a:txBody>
                  <a:tcPr/>
                </a:tc>
                <a:extLst>
                  <a:ext uri="{0D108BD9-81ED-4DB2-BD59-A6C34878D82A}">
                    <a16:rowId xmlns:a16="http://schemas.microsoft.com/office/drawing/2014/main" val="1308119829"/>
                  </a:ext>
                </a:extLst>
              </a:tr>
              <a:tr h="290240">
                <a:tc>
                  <a:txBody>
                    <a:bodyPr/>
                    <a:lstStyle/>
                    <a:p>
                      <a:pPr algn="ctr"/>
                      <a:r>
                        <a:rPr lang="en-US" sz="1800" dirty="0"/>
                        <a:t>1</a:t>
                      </a:r>
                    </a:p>
                  </a:txBody>
                  <a:tcPr/>
                </a:tc>
                <a:tc>
                  <a:txBody>
                    <a:bodyPr/>
                    <a:lstStyle/>
                    <a:p>
                      <a:pPr algn="ctr"/>
                      <a:r>
                        <a:rPr lang="en-US" sz="1800" dirty="0"/>
                        <a:t>Alice</a:t>
                      </a:r>
                    </a:p>
                  </a:txBody>
                  <a:tcPr/>
                </a:tc>
                <a:tc>
                  <a:txBody>
                    <a:bodyPr/>
                    <a:lstStyle/>
                    <a:p>
                      <a:pPr algn="r"/>
                      <a:r>
                        <a:rPr lang="en-US" sz="1800" dirty="0"/>
                        <a:t>10</a:t>
                      </a:r>
                    </a:p>
                  </a:txBody>
                  <a:tcPr/>
                </a:tc>
                <a:extLst>
                  <a:ext uri="{0D108BD9-81ED-4DB2-BD59-A6C34878D82A}">
                    <a16:rowId xmlns:a16="http://schemas.microsoft.com/office/drawing/2014/main" val="1269024975"/>
                  </a:ext>
                </a:extLst>
              </a:tr>
              <a:tr h="290240">
                <a:tc>
                  <a:txBody>
                    <a:bodyPr/>
                    <a:lstStyle/>
                    <a:p>
                      <a:pPr algn="ctr"/>
                      <a:r>
                        <a:rPr lang="en-US" sz="1800" dirty="0"/>
                        <a:t>2</a:t>
                      </a:r>
                    </a:p>
                  </a:txBody>
                  <a:tcPr/>
                </a:tc>
                <a:tc>
                  <a:txBody>
                    <a:bodyPr/>
                    <a:lstStyle/>
                    <a:p>
                      <a:pPr algn="ctr"/>
                      <a:r>
                        <a:rPr lang="en-US" sz="1800" dirty="0"/>
                        <a:t>Bob</a:t>
                      </a:r>
                    </a:p>
                  </a:txBody>
                  <a:tcPr/>
                </a:tc>
                <a:tc>
                  <a:txBody>
                    <a:bodyPr/>
                    <a:lstStyle/>
                    <a:p>
                      <a:pPr algn="r"/>
                      <a:r>
                        <a:rPr lang="en-US" sz="1800" dirty="0"/>
                        <a:t>20</a:t>
                      </a:r>
                    </a:p>
                  </a:txBody>
                  <a:tcPr/>
                </a:tc>
                <a:extLst>
                  <a:ext uri="{0D108BD9-81ED-4DB2-BD59-A6C34878D82A}">
                    <a16:rowId xmlns:a16="http://schemas.microsoft.com/office/drawing/2014/main" val="683278053"/>
                  </a:ext>
                </a:extLst>
              </a:tr>
            </a:tbl>
          </a:graphicData>
        </a:graphic>
      </p:graphicFrame>
      <p:sp>
        <p:nvSpPr>
          <p:cNvPr id="6" name="Content Placeholder 2">
            <a:extLst>
              <a:ext uri="{FF2B5EF4-FFF2-40B4-BE49-F238E27FC236}">
                <a16:creationId xmlns:a16="http://schemas.microsoft.com/office/drawing/2014/main" id="{3F7E06D9-ACF7-4A60-88F8-BDE7F549DB3B}"/>
              </a:ext>
            </a:extLst>
          </p:cNvPr>
          <p:cNvSpPr txBox="1">
            <a:spLocks/>
          </p:cNvSpPr>
          <p:nvPr/>
        </p:nvSpPr>
        <p:spPr>
          <a:xfrm>
            <a:off x="9233450" y="1788232"/>
            <a:ext cx="2565719"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solidFill>
                  <a:schemeClr val="tx1"/>
                </a:solidFill>
                <a:latin typeface="+mn-lt"/>
                <a:cs typeface="Courier New" panose="02070309020205020404" pitchFamily="49" charset="0"/>
              </a:rPr>
              <a:t>humans</a:t>
            </a:r>
          </a:p>
        </p:txBody>
      </p:sp>
      <p:graphicFrame>
        <p:nvGraphicFramePr>
          <p:cNvPr id="8" name="Table 7">
            <a:extLst>
              <a:ext uri="{FF2B5EF4-FFF2-40B4-BE49-F238E27FC236}">
                <a16:creationId xmlns:a16="http://schemas.microsoft.com/office/drawing/2014/main" id="{306123BC-329C-440B-B934-C3CBCE676668}"/>
              </a:ext>
            </a:extLst>
          </p:cNvPr>
          <p:cNvGraphicFramePr>
            <a:graphicFrameLocks noGrp="1"/>
          </p:cNvGraphicFramePr>
          <p:nvPr>
            <p:extLst/>
          </p:nvPr>
        </p:nvGraphicFramePr>
        <p:xfrm>
          <a:off x="9233450" y="2250192"/>
          <a:ext cx="2565719" cy="1097280"/>
        </p:xfrm>
        <a:graphic>
          <a:graphicData uri="http://schemas.openxmlformats.org/drawingml/2006/table">
            <a:tbl>
              <a:tblPr firstRow="1" bandRow="1">
                <a:tableStyleId>{5C22544A-7EE6-4342-B048-85BDC9FD1C3A}</a:tableStyleId>
              </a:tblPr>
              <a:tblGrid>
                <a:gridCol w="566533">
                  <a:extLst>
                    <a:ext uri="{9D8B030D-6E8A-4147-A177-3AD203B41FA5}">
                      <a16:colId xmlns:a16="http://schemas.microsoft.com/office/drawing/2014/main" val="224671784"/>
                    </a:ext>
                  </a:extLst>
                </a:gridCol>
                <a:gridCol w="844824">
                  <a:extLst>
                    <a:ext uri="{9D8B030D-6E8A-4147-A177-3AD203B41FA5}">
                      <a16:colId xmlns:a16="http://schemas.microsoft.com/office/drawing/2014/main" val="1100058728"/>
                    </a:ext>
                  </a:extLst>
                </a:gridCol>
                <a:gridCol w="1154362">
                  <a:extLst>
                    <a:ext uri="{9D8B030D-6E8A-4147-A177-3AD203B41FA5}">
                      <a16:colId xmlns:a16="http://schemas.microsoft.com/office/drawing/2014/main" val="4283229814"/>
                    </a:ext>
                  </a:extLst>
                </a:gridCol>
              </a:tblGrid>
              <a:tr h="290240">
                <a:tc>
                  <a:txBody>
                    <a:bodyPr/>
                    <a:lstStyle/>
                    <a:p>
                      <a:pPr algn="ctr"/>
                      <a:r>
                        <a:rPr lang="en-US" sz="1800" dirty="0"/>
                        <a:t>id</a:t>
                      </a:r>
                    </a:p>
                  </a:txBody>
                  <a:tcPr/>
                </a:tc>
                <a:tc>
                  <a:txBody>
                    <a:bodyPr/>
                    <a:lstStyle/>
                    <a:p>
                      <a:pPr algn="ctr"/>
                      <a:r>
                        <a:rPr lang="en-US" sz="1800" dirty="0" err="1"/>
                        <a:t>hId</a:t>
                      </a:r>
                      <a:endParaRPr lang="en-US" sz="1800" dirty="0"/>
                    </a:p>
                  </a:txBody>
                  <a:tcPr/>
                </a:tc>
                <a:tc>
                  <a:txBody>
                    <a:bodyPr/>
                    <a:lstStyle/>
                    <a:p>
                      <a:pPr algn="ctr"/>
                      <a:r>
                        <a:rPr lang="en-US" sz="1800" dirty="0"/>
                        <a:t>name</a:t>
                      </a:r>
                    </a:p>
                  </a:txBody>
                  <a:tcPr/>
                </a:tc>
                <a:extLst>
                  <a:ext uri="{0D108BD9-81ED-4DB2-BD59-A6C34878D82A}">
                    <a16:rowId xmlns:a16="http://schemas.microsoft.com/office/drawing/2014/main" val="1308119829"/>
                  </a:ext>
                </a:extLst>
              </a:tr>
              <a:tr h="290240">
                <a:tc>
                  <a:txBody>
                    <a:bodyPr/>
                    <a:lstStyle/>
                    <a:p>
                      <a:pPr algn="ctr"/>
                      <a:r>
                        <a:rPr lang="en-US" sz="1800" dirty="0"/>
                        <a:t>1</a:t>
                      </a:r>
                    </a:p>
                  </a:txBody>
                  <a:tcPr/>
                </a:tc>
                <a:tc>
                  <a:txBody>
                    <a:bodyPr/>
                    <a:lstStyle/>
                    <a:p>
                      <a:pPr algn="ctr"/>
                      <a:r>
                        <a:rPr lang="en-US" sz="1800" dirty="0"/>
                        <a:t>1</a:t>
                      </a:r>
                    </a:p>
                  </a:txBody>
                  <a:tcPr/>
                </a:tc>
                <a:tc>
                  <a:txBody>
                    <a:bodyPr/>
                    <a:lstStyle/>
                    <a:p>
                      <a:pPr algn="r"/>
                      <a:r>
                        <a:rPr lang="en-US" sz="1800" dirty="0"/>
                        <a:t>Catty</a:t>
                      </a:r>
                    </a:p>
                  </a:txBody>
                  <a:tcPr/>
                </a:tc>
                <a:extLst>
                  <a:ext uri="{0D108BD9-81ED-4DB2-BD59-A6C34878D82A}">
                    <a16:rowId xmlns:a16="http://schemas.microsoft.com/office/drawing/2014/main" val="1269024975"/>
                  </a:ext>
                </a:extLst>
              </a:tr>
              <a:tr h="290240">
                <a:tc>
                  <a:txBody>
                    <a:bodyPr/>
                    <a:lstStyle/>
                    <a:p>
                      <a:pPr algn="ctr"/>
                      <a:r>
                        <a:rPr lang="en-US" sz="1800" dirty="0"/>
                        <a:t>2</a:t>
                      </a:r>
                    </a:p>
                  </a:txBody>
                  <a:tcPr/>
                </a:tc>
                <a:tc>
                  <a:txBody>
                    <a:bodyPr/>
                    <a:lstStyle/>
                    <a:p>
                      <a:pPr algn="ctr"/>
                      <a:r>
                        <a:rPr lang="en-US" sz="1800" dirty="0"/>
                        <a:t>2</a:t>
                      </a:r>
                    </a:p>
                  </a:txBody>
                  <a:tcPr/>
                </a:tc>
                <a:tc>
                  <a:txBody>
                    <a:bodyPr/>
                    <a:lstStyle/>
                    <a:p>
                      <a:pPr algn="r"/>
                      <a:r>
                        <a:rPr lang="en-US" sz="1800" dirty="0"/>
                        <a:t>Doggy</a:t>
                      </a:r>
                    </a:p>
                  </a:txBody>
                  <a:tcPr/>
                </a:tc>
                <a:extLst>
                  <a:ext uri="{0D108BD9-81ED-4DB2-BD59-A6C34878D82A}">
                    <a16:rowId xmlns:a16="http://schemas.microsoft.com/office/drawing/2014/main" val="683278053"/>
                  </a:ext>
                </a:extLst>
              </a:tr>
            </a:tbl>
          </a:graphicData>
        </a:graphic>
      </p:graphicFrame>
      <p:sp>
        <p:nvSpPr>
          <p:cNvPr id="10" name="Content Placeholder 2">
            <a:extLst>
              <a:ext uri="{FF2B5EF4-FFF2-40B4-BE49-F238E27FC236}">
                <a16:creationId xmlns:a16="http://schemas.microsoft.com/office/drawing/2014/main" id="{5C770CC7-B337-484E-ADF8-DCA7A154A2E5}"/>
              </a:ext>
            </a:extLst>
          </p:cNvPr>
          <p:cNvSpPr txBox="1">
            <a:spLocks/>
          </p:cNvSpPr>
          <p:nvPr/>
        </p:nvSpPr>
        <p:spPr>
          <a:xfrm>
            <a:off x="9233450" y="3377547"/>
            <a:ext cx="2565719"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solidFill>
                  <a:schemeClr val="tx1"/>
                </a:solidFill>
                <a:latin typeface="+mn-lt"/>
                <a:cs typeface="Courier New" panose="02070309020205020404" pitchFamily="49" charset="0"/>
              </a:rPr>
              <a:t>pets</a:t>
            </a:r>
          </a:p>
        </p:txBody>
      </p:sp>
      <p:sp>
        <p:nvSpPr>
          <p:cNvPr id="12" name="Content Placeholder 2">
            <a:extLst>
              <a:ext uri="{FF2B5EF4-FFF2-40B4-BE49-F238E27FC236}">
                <a16:creationId xmlns:a16="http://schemas.microsoft.com/office/drawing/2014/main" id="{CB649B21-2D4C-403A-999B-FC9FADD2796F}"/>
              </a:ext>
            </a:extLst>
          </p:cNvPr>
          <p:cNvSpPr txBox="1">
            <a:spLocks/>
          </p:cNvSpPr>
          <p:nvPr/>
        </p:nvSpPr>
        <p:spPr>
          <a:xfrm>
            <a:off x="963859" y="4907475"/>
            <a:ext cx="7361584" cy="86793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sym typeface="Wingdings" panose="05000000000000000000" pitchFamily="2" charset="2"/>
              </a:rPr>
              <a:t>Like a relational database, but without ACID operations </a:t>
            </a:r>
            <a:r>
              <a:rPr lang="en-US" dirty="0">
                <a:solidFill>
                  <a:srgbClr val="C00000"/>
                </a:solidFill>
                <a:sym typeface="Wingdings" panose="05000000000000000000" pitchFamily="2" charset="2"/>
              </a:rPr>
              <a:t></a:t>
            </a:r>
          </a:p>
        </p:txBody>
      </p:sp>
    </p:spTree>
    <p:extLst>
      <p:ext uri="{BB962C8B-B14F-4D97-AF65-F5344CB8AC3E}">
        <p14:creationId xmlns:p14="http://schemas.microsoft.com/office/powerpoint/2010/main" val="3239884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3">
            <a:extLst>
              <a:ext uri="{FF2B5EF4-FFF2-40B4-BE49-F238E27FC236}">
                <a16:creationId xmlns:a16="http://schemas.microsoft.com/office/drawing/2014/main" id="{40E13228-2BE9-45FA-8C5B-58CDD3744E1C}"/>
              </a:ext>
            </a:extLst>
          </p:cNvPr>
          <p:cNvSpPr txBox="1">
            <a:spLocks/>
          </p:cNvSpPr>
          <p:nvPr/>
        </p:nvSpPr>
        <p:spPr>
          <a:xfrm>
            <a:off x="1025269" y="2305756"/>
            <a:ext cx="6468835" cy="4429418"/>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tx2"/>
                </a:solidFill>
                <a:latin typeface="Courier New" panose="02070309020205020404" pitchFamily="49" charset="0"/>
                <a:cs typeface="Courier New" panose="02070309020205020404" pitchFamily="49" charset="0"/>
              </a:rPr>
              <a:t>const</a:t>
            </a:r>
            <a:r>
              <a:rPr lang="en-US" sz="2000" dirty="0">
                <a:solidFill>
                  <a:schemeClr val="tx1"/>
                </a:solidFill>
                <a:latin typeface="Courier New" panose="02070309020205020404" pitchFamily="49" charset="0"/>
                <a:cs typeface="Courier New" panose="02070309020205020404" pitchFamily="49" charset="0"/>
              </a:rPr>
              <a:t> humans = </a:t>
            </a:r>
            <a:r>
              <a:rPr lang="en-US" sz="2000" dirty="0" err="1">
                <a:solidFill>
                  <a:schemeClr val="tx1"/>
                </a:solidFill>
                <a:latin typeface="Courier New" panose="02070309020205020404" pitchFamily="49" charset="0"/>
                <a:cs typeface="Courier New" panose="02070309020205020404" pitchFamily="49" charset="0"/>
              </a:rPr>
              <a:t>db.collection</a:t>
            </a:r>
            <a:r>
              <a:rPr lang="en-US" sz="2000" dirty="0">
                <a:solidFill>
                  <a:schemeClr val="tx1"/>
                </a:solidFill>
                <a:latin typeface="Courier New" panose="02070309020205020404" pitchFamily="49" charset="0"/>
                <a:cs typeface="Courier New" panose="02070309020205020404" pitchFamily="49" charset="0"/>
              </a:rPr>
              <a:t>("humans")</a:t>
            </a:r>
          </a:p>
          <a:p>
            <a:pPr marL="0" indent="0">
              <a:buNone/>
            </a:pPr>
            <a:r>
              <a:rPr lang="en-US" sz="2000" dirty="0" err="1">
                <a:solidFill>
                  <a:schemeClr val="tx1"/>
                </a:solidFill>
                <a:latin typeface="Courier New" panose="02070309020205020404" pitchFamily="49" charset="0"/>
                <a:cs typeface="Courier New" panose="02070309020205020404" pitchFamily="49" charset="0"/>
              </a:rPr>
              <a:t>humans.insert</a:t>
            </a:r>
            <a:r>
              <a:rPr lang="en-US" sz="2000" dirty="0">
                <a:solidFill>
                  <a:schemeClr val="tx1"/>
                </a:solidFill>
                <a:latin typeface="Courier New" panose="02070309020205020404" pitchFamily="49" charset="0"/>
                <a:cs typeface="Courier New" panose="02070309020205020404" pitchFamily="49" charset="0"/>
              </a:rPr>
              <a:t>({</a:t>
            </a:r>
          </a:p>
          <a:p>
            <a:pPr marL="0" indent="0">
              <a:buNone/>
            </a:pPr>
            <a:r>
              <a:rPr lang="en-US" sz="2000" dirty="0">
                <a:solidFill>
                  <a:schemeClr val="tx1"/>
                </a:solidFill>
                <a:latin typeface="Courier New" panose="02070309020205020404" pitchFamily="49" charset="0"/>
                <a:cs typeface="Courier New" panose="02070309020205020404" pitchFamily="49" charset="0"/>
              </a:rPr>
              <a:t>  name: "Alice",</a:t>
            </a:r>
          </a:p>
          <a:p>
            <a:pPr marL="0" indent="0">
              <a:buNone/>
            </a:pPr>
            <a:r>
              <a:rPr lang="en-US" sz="2000" dirty="0">
                <a:solidFill>
                  <a:schemeClr val="tx1"/>
                </a:solidFill>
                <a:latin typeface="Courier New" panose="02070309020205020404" pitchFamily="49" charset="0"/>
                <a:cs typeface="Courier New" panose="02070309020205020404" pitchFamily="49" charset="0"/>
              </a:rPr>
              <a:t>  age: 10,</a:t>
            </a:r>
          </a:p>
          <a:p>
            <a:pPr marL="0" indent="0">
              <a:buNone/>
            </a:pPr>
            <a:r>
              <a:rPr lang="en-US" sz="2000" dirty="0">
                <a:solidFill>
                  <a:schemeClr val="tx1"/>
                </a:solidFill>
                <a:latin typeface="Courier New" panose="02070309020205020404" pitchFamily="49" charset="0"/>
                <a:cs typeface="Courier New" panose="02070309020205020404" pitchFamily="49" charset="0"/>
              </a:rPr>
              <a:t>  pets: [{name: "Catty"}]</a:t>
            </a:r>
          </a:p>
          <a:p>
            <a:pPr marL="0" indent="0">
              <a:buNone/>
            </a:pPr>
            <a:r>
              <a:rPr lang="en-US" sz="2000" dirty="0">
                <a:solidFill>
                  <a:schemeClr val="tx1"/>
                </a:solidFill>
                <a:latin typeface="Courier New" panose="02070309020205020404" pitchFamily="49" charset="0"/>
                <a:cs typeface="Courier New" panose="02070309020205020404" pitchFamily="49" charset="0"/>
              </a:rPr>
              <a:t>})</a:t>
            </a:r>
          </a:p>
          <a:p>
            <a:pPr marL="0" indent="0">
              <a:buNone/>
            </a:pPr>
            <a:r>
              <a:rPr lang="en-US" sz="2000" dirty="0" err="1">
                <a:solidFill>
                  <a:schemeClr val="tx1"/>
                </a:solidFill>
                <a:latin typeface="Courier New" panose="02070309020205020404" pitchFamily="49" charset="0"/>
                <a:cs typeface="Courier New" panose="02070309020205020404" pitchFamily="49" charset="0"/>
              </a:rPr>
              <a:t>humans.insert</a:t>
            </a:r>
            <a:r>
              <a:rPr lang="en-US" sz="2000" dirty="0">
                <a:solidFill>
                  <a:schemeClr val="tx1"/>
                </a:solidFill>
                <a:latin typeface="Courier New" panose="02070309020205020404" pitchFamily="49" charset="0"/>
                <a:cs typeface="Courier New" panose="02070309020205020404" pitchFamily="49" charset="0"/>
              </a:rPr>
              <a:t>({</a:t>
            </a:r>
          </a:p>
          <a:p>
            <a:pPr marL="0" indent="0">
              <a:buNone/>
            </a:pPr>
            <a:r>
              <a:rPr lang="en-US" sz="2000" dirty="0">
                <a:solidFill>
                  <a:schemeClr val="tx1"/>
                </a:solidFill>
                <a:latin typeface="Courier New" panose="02070309020205020404" pitchFamily="49" charset="0"/>
                <a:cs typeface="Courier New" panose="02070309020205020404" pitchFamily="49" charset="0"/>
              </a:rPr>
              <a:t>  name: "Bob",</a:t>
            </a:r>
          </a:p>
          <a:p>
            <a:pPr marL="0" indent="0">
              <a:buNone/>
            </a:pPr>
            <a:r>
              <a:rPr lang="en-US" sz="2000" dirty="0">
                <a:solidFill>
                  <a:schemeClr val="tx1"/>
                </a:solidFill>
                <a:latin typeface="Courier New" panose="02070309020205020404" pitchFamily="49" charset="0"/>
                <a:cs typeface="Courier New" panose="02070309020205020404" pitchFamily="49" charset="0"/>
              </a:rPr>
              <a:t>  age: 20,</a:t>
            </a:r>
          </a:p>
          <a:p>
            <a:pPr marL="0" indent="0">
              <a:buNone/>
            </a:pPr>
            <a:r>
              <a:rPr lang="en-US" sz="2000" dirty="0">
                <a:solidFill>
                  <a:schemeClr val="tx1"/>
                </a:solidFill>
                <a:latin typeface="Courier New" panose="02070309020205020404" pitchFamily="49" charset="0"/>
                <a:cs typeface="Courier New" panose="02070309020205020404" pitchFamily="49" charset="0"/>
              </a:rPr>
              <a:t>  pets: [{name: "Doggy"}]</a:t>
            </a:r>
          </a:p>
          <a:p>
            <a:pPr marL="0" indent="0">
              <a:buNone/>
            </a:pPr>
            <a:r>
              <a:rPr lang="en-US" sz="2000" dirty="0">
                <a:solidFill>
                  <a:schemeClr val="tx1"/>
                </a:solidFill>
                <a:latin typeface="Courier New" panose="02070309020205020404" pitchFamily="49" charset="0"/>
                <a:cs typeface="Courier New" panose="02070309020205020404" pitchFamily="49" charset="0"/>
              </a:rPr>
              <a:t>})</a:t>
            </a:r>
          </a:p>
        </p:txBody>
      </p:sp>
      <p:sp>
        <p:nvSpPr>
          <p:cNvPr id="2" name="Title 1"/>
          <p:cNvSpPr>
            <a:spLocks noGrp="1"/>
          </p:cNvSpPr>
          <p:nvPr>
            <p:ph type="title"/>
          </p:nvPr>
        </p:nvSpPr>
        <p:spPr>
          <a:xfrm>
            <a:off x="838200" y="365125"/>
            <a:ext cx="10611678" cy="1325563"/>
          </a:xfrm>
        </p:spPr>
        <p:txBody>
          <a:bodyPr/>
          <a:lstStyle/>
          <a:p>
            <a:r>
              <a:rPr lang="en-US" dirty="0"/>
              <a:t>NoSQL: Document database</a:t>
            </a:r>
            <a:endParaRPr lang="en-US" noProof="0" dirty="0"/>
          </a:p>
        </p:txBody>
      </p:sp>
      <p:sp>
        <p:nvSpPr>
          <p:cNvPr id="9" name="Content Placeholder 2">
            <a:extLst>
              <a:ext uri="{FF2B5EF4-FFF2-40B4-BE49-F238E27FC236}">
                <a16:creationId xmlns:a16="http://schemas.microsoft.com/office/drawing/2014/main" id="{0CD70BAF-DDFA-4D66-AFB8-FCC8366DAC1F}"/>
              </a:ext>
            </a:extLst>
          </p:cNvPr>
          <p:cNvSpPr>
            <a:spLocks noGrp="1"/>
          </p:cNvSpPr>
          <p:nvPr>
            <p:ph idx="1"/>
          </p:nvPr>
        </p:nvSpPr>
        <p:spPr>
          <a:xfrm>
            <a:off x="838199" y="1825625"/>
            <a:ext cx="7361584" cy="480131"/>
          </a:xfrm>
        </p:spPr>
        <p:txBody>
          <a:bodyPr wrap="square">
            <a:spAutoFit/>
          </a:bodyPr>
          <a:lstStyle/>
          <a:p>
            <a:pPr marL="0" indent="0">
              <a:buNone/>
            </a:pPr>
            <a:r>
              <a:rPr lang="en-US" dirty="0">
                <a:sym typeface="Wingdings" panose="05000000000000000000" pitchFamily="2" charset="2"/>
              </a:rPr>
              <a:t>Example: Storing humans and pets.</a:t>
            </a:r>
          </a:p>
        </p:txBody>
      </p:sp>
      <p:sp>
        <p:nvSpPr>
          <p:cNvPr id="4" name="Cylinder 3">
            <a:extLst>
              <a:ext uri="{FF2B5EF4-FFF2-40B4-BE49-F238E27FC236}">
                <a16:creationId xmlns:a16="http://schemas.microsoft.com/office/drawing/2014/main" id="{3D21210B-F2CE-4901-802F-9524D1C45243}"/>
              </a:ext>
            </a:extLst>
          </p:cNvPr>
          <p:cNvSpPr/>
          <p:nvPr/>
        </p:nvSpPr>
        <p:spPr>
          <a:xfrm>
            <a:off x="8984974" y="101373"/>
            <a:ext cx="3062673" cy="3814643"/>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00F5665D-92F9-4651-BF26-ACF628227061}"/>
              </a:ext>
            </a:extLst>
          </p:cNvPr>
          <p:cNvGraphicFramePr>
            <a:graphicFrameLocks noGrp="1"/>
          </p:cNvGraphicFramePr>
          <p:nvPr>
            <p:extLst/>
          </p:nvPr>
        </p:nvGraphicFramePr>
        <p:xfrm>
          <a:off x="9233450" y="660877"/>
          <a:ext cx="2565719" cy="1097280"/>
        </p:xfrm>
        <a:graphic>
          <a:graphicData uri="http://schemas.openxmlformats.org/drawingml/2006/table">
            <a:tbl>
              <a:tblPr firstRow="1" bandRow="1">
                <a:tableStyleId>{5C22544A-7EE6-4342-B048-85BDC9FD1C3A}</a:tableStyleId>
              </a:tblPr>
              <a:tblGrid>
                <a:gridCol w="427383">
                  <a:extLst>
                    <a:ext uri="{9D8B030D-6E8A-4147-A177-3AD203B41FA5}">
                      <a16:colId xmlns:a16="http://schemas.microsoft.com/office/drawing/2014/main" val="224671784"/>
                    </a:ext>
                  </a:extLst>
                </a:gridCol>
                <a:gridCol w="983974">
                  <a:extLst>
                    <a:ext uri="{9D8B030D-6E8A-4147-A177-3AD203B41FA5}">
                      <a16:colId xmlns:a16="http://schemas.microsoft.com/office/drawing/2014/main" val="1100058728"/>
                    </a:ext>
                  </a:extLst>
                </a:gridCol>
                <a:gridCol w="1154362">
                  <a:extLst>
                    <a:ext uri="{9D8B030D-6E8A-4147-A177-3AD203B41FA5}">
                      <a16:colId xmlns:a16="http://schemas.microsoft.com/office/drawing/2014/main" val="4283229814"/>
                    </a:ext>
                  </a:extLst>
                </a:gridCol>
              </a:tblGrid>
              <a:tr h="290240">
                <a:tc>
                  <a:txBody>
                    <a:bodyPr/>
                    <a:lstStyle/>
                    <a:p>
                      <a:pPr algn="ctr"/>
                      <a:r>
                        <a:rPr lang="en-US" sz="1800" dirty="0"/>
                        <a:t>id</a:t>
                      </a:r>
                    </a:p>
                  </a:txBody>
                  <a:tcPr/>
                </a:tc>
                <a:tc>
                  <a:txBody>
                    <a:bodyPr/>
                    <a:lstStyle/>
                    <a:p>
                      <a:pPr algn="ctr"/>
                      <a:r>
                        <a:rPr lang="en-US" sz="1800" dirty="0"/>
                        <a:t>name</a:t>
                      </a:r>
                    </a:p>
                  </a:txBody>
                  <a:tcPr/>
                </a:tc>
                <a:tc>
                  <a:txBody>
                    <a:bodyPr/>
                    <a:lstStyle/>
                    <a:p>
                      <a:pPr algn="ctr"/>
                      <a:r>
                        <a:rPr lang="en-US" sz="1800" dirty="0"/>
                        <a:t>age</a:t>
                      </a:r>
                    </a:p>
                  </a:txBody>
                  <a:tcPr/>
                </a:tc>
                <a:extLst>
                  <a:ext uri="{0D108BD9-81ED-4DB2-BD59-A6C34878D82A}">
                    <a16:rowId xmlns:a16="http://schemas.microsoft.com/office/drawing/2014/main" val="1308119829"/>
                  </a:ext>
                </a:extLst>
              </a:tr>
              <a:tr h="290240">
                <a:tc>
                  <a:txBody>
                    <a:bodyPr/>
                    <a:lstStyle/>
                    <a:p>
                      <a:pPr algn="ctr"/>
                      <a:r>
                        <a:rPr lang="en-US" sz="1800" dirty="0"/>
                        <a:t>1</a:t>
                      </a:r>
                    </a:p>
                  </a:txBody>
                  <a:tcPr/>
                </a:tc>
                <a:tc>
                  <a:txBody>
                    <a:bodyPr/>
                    <a:lstStyle/>
                    <a:p>
                      <a:pPr algn="ctr"/>
                      <a:r>
                        <a:rPr lang="en-US" sz="1800" dirty="0"/>
                        <a:t>Alice</a:t>
                      </a:r>
                    </a:p>
                  </a:txBody>
                  <a:tcPr/>
                </a:tc>
                <a:tc>
                  <a:txBody>
                    <a:bodyPr/>
                    <a:lstStyle/>
                    <a:p>
                      <a:pPr algn="r"/>
                      <a:r>
                        <a:rPr lang="en-US" sz="1800" dirty="0"/>
                        <a:t>10</a:t>
                      </a:r>
                    </a:p>
                  </a:txBody>
                  <a:tcPr/>
                </a:tc>
                <a:extLst>
                  <a:ext uri="{0D108BD9-81ED-4DB2-BD59-A6C34878D82A}">
                    <a16:rowId xmlns:a16="http://schemas.microsoft.com/office/drawing/2014/main" val="1269024975"/>
                  </a:ext>
                </a:extLst>
              </a:tr>
              <a:tr h="290240">
                <a:tc>
                  <a:txBody>
                    <a:bodyPr/>
                    <a:lstStyle/>
                    <a:p>
                      <a:pPr algn="ctr"/>
                      <a:r>
                        <a:rPr lang="en-US" sz="1800" dirty="0"/>
                        <a:t>2</a:t>
                      </a:r>
                    </a:p>
                  </a:txBody>
                  <a:tcPr/>
                </a:tc>
                <a:tc>
                  <a:txBody>
                    <a:bodyPr/>
                    <a:lstStyle/>
                    <a:p>
                      <a:pPr algn="ctr"/>
                      <a:r>
                        <a:rPr lang="en-US" sz="1800" dirty="0"/>
                        <a:t>Bob</a:t>
                      </a:r>
                    </a:p>
                  </a:txBody>
                  <a:tcPr/>
                </a:tc>
                <a:tc>
                  <a:txBody>
                    <a:bodyPr/>
                    <a:lstStyle/>
                    <a:p>
                      <a:pPr algn="r"/>
                      <a:r>
                        <a:rPr lang="en-US" sz="1800" dirty="0"/>
                        <a:t>20</a:t>
                      </a:r>
                    </a:p>
                  </a:txBody>
                  <a:tcPr/>
                </a:tc>
                <a:extLst>
                  <a:ext uri="{0D108BD9-81ED-4DB2-BD59-A6C34878D82A}">
                    <a16:rowId xmlns:a16="http://schemas.microsoft.com/office/drawing/2014/main" val="683278053"/>
                  </a:ext>
                </a:extLst>
              </a:tr>
            </a:tbl>
          </a:graphicData>
        </a:graphic>
      </p:graphicFrame>
      <p:sp>
        <p:nvSpPr>
          <p:cNvPr id="6" name="Content Placeholder 2">
            <a:extLst>
              <a:ext uri="{FF2B5EF4-FFF2-40B4-BE49-F238E27FC236}">
                <a16:creationId xmlns:a16="http://schemas.microsoft.com/office/drawing/2014/main" id="{3F7E06D9-ACF7-4A60-88F8-BDE7F549DB3B}"/>
              </a:ext>
            </a:extLst>
          </p:cNvPr>
          <p:cNvSpPr txBox="1">
            <a:spLocks/>
          </p:cNvSpPr>
          <p:nvPr/>
        </p:nvSpPr>
        <p:spPr>
          <a:xfrm>
            <a:off x="9233450" y="1788232"/>
            <a:ext cx="2565719"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solidFill>
                  <a:schemeClr val="tx1"/>
                </a:solidFill>
                <a:latin typeface="+mn-lt"/>
                <a:cs typeface="Courier New" panose="02070309020205020404" pitchFamily="49" charset="0"/>
              </a:rPr>
              <a:t>humans</a:t>
            </a:r>
          </a:p>
        </p:txBody>
      </p:sp>
      <p:graphicFrame>
        <p:nvGraphicFramePr>
          <p:cNvPr id="8" name="Table 7">
            <a:extLst>
              <a:ext uri="{FF2B5EF4-FFF2-40B4-BE49-F238E27FC236}">
                <a16:creationId xmlns:a16="http://schemas.microsoft.com/office/drawing/2014/main" id="{306123BC-329C-440B-B934-C3CBCE676668}"/>
              </a:ext>
            </a:extLst>
          </p:cNvPr>
          <p:cNvGraphicFramePr>
            <a:graphicFrameLocks noGrp="1"/>
          </p:cNvGraphicFramePr>
          <p:nvPr>
            <p:extLst/>
          </p:nvPr>
        </p:nvGraphicFramePr>
        <p:xfrm>
          <a:off x="9233450" y="2250192"/>
          <a:ext cx="2565719" cy="1097280"/>
        </p:xfrm>
        <a:graphic>
          <a:graphicData uri="http://schemas.openxmlformats.org/drawingml/2006/table">
            <a:tbl>
              <a:tblPr firstRow="1" bandRow="1">
                <a:tableStyleId>{5C22544A-7EE6-4342-B048-85BDC9FD1C3A}</a:tableStyleId>
              </a:tblPr>
              <a:tblGrid>
                <a:gridCol w="566533">
                  <a:extLst>
                    <a:ext uri="{9D8B030D-6E8A-4147-A177-3AD203B41FA5}">
                      <a16:colId xmlns:a16="http://schemas.microsoft.com/office/drawing/2014/main" val="224671784"/>
                    </a:ext>
                  </a:extLst>
                </a:gridCol>
                <a:gridCol w="844824">
                  <a:extLst>
                    <a:ext uri="{9D8B030D-6E8A-4147-A177-3AD203B41FA5}">
                      <a16:colId xmlns:a16="http://schemas.microsoft.com/office/drawing/2014/main" val="1100058728"/>
                    </a:ext>
                  </a:extLst>
                </a:gridCol>
                <a:gridCol w="1154362">
                  <a:extLst>
                    <a:ext uri="{9D8B030D-6E8A-4147-A177-3AD203B41FA5}">
                      <a16:colId xmlns:a16="http://schemas.microsoft.com/office/drawing/2014/main" val="4283229814"/>
                    </a:ext>
                  </a:extLst>
                </a:gridCol>
              </a:tblGrid>
              <a:tr h="290240">
                <a:tc>
                  <a:txBody>
                    <a:bodyPr/>
                    <a:lstStyle/>
                    <a:p>
                      <a:pPr algn="ctr"/>
                      <a:r>
                        <a:rPr lang="en-US" sz="1800" dirty="0"/>
                        <a:t>id</a:t>
                      </a:r>
                    </a:p>
                  </a:txBody>
                  <a:tcPr/>
                </a:tc>
                <a:tc>
                  <a:txBody>
                    <a:bodyPr/>
                    <a:lstStyle/>
                    <a:p>
                      <a:pPr algn="ctr"/>
                      <a:r>
                        <a:rPr lang="en-US" sz="1800" dirty="0" err="1"/>
                        <a:t>hId</a:t>
                      </a:r>
                      <a:endParaRPr lang="en-US" sz="1800" dirty="0"/>
                    </a:p>
                  </a:txBody>
                  <a:tcPr/>
                </a:tc>
                <a:tc>
                  <a:txBody>
                    <a:bodyPr/>
                    <a:lstStyle/>
                    <a:p>
                      <a:pPr algn="ctr"/>
                      <a:r>
                        <a:rPr lang="en-US" sz="1800" dirty="0"/>
                        <a:t>name</a:t>
                      </a:r>
                    </a:p>
                  </a:txBody>
                  <a:tcPr/>
                </a:tc>
                <a:extLst>
                  <a:ext uri="{0D108BD9-81ED-4DB2-BD59-A6C34878D82A}">
                    <a16:rowId xmlns:a16="http://schemas.microsoft.com/office/drawing/2014/main" val="1308119829"/>
                  </a:ext>
                </a:extLst>
              </a:tr>
              <a:tr h="290240">
                <a:tc>
                  <a:txBody>
                    <a:bodyPr/>
                    <a:lstStyle/>
                    <a:p>
                      <a:pPr algn="ctr"/>
                      <a:r>
                        <a:rPr lang="en-US" sz="1800" dirty="0"/>
                        <a:t>1</a:t>
                      </a:r>
                    </a:p>
                  </a:txBody>
                  <a:tcPr/>
                </a:tc>
                <a:tc>
                  <a:txBody>
                    <a:bodyPr/>
                    <a:lstStyle/>
                    <a:p>
                      <a:pPr algn="ctr"/>
                      <a:r>
                        <a:rPr lang="en-US" sz="1800" dirty="0"/>
                        <a:t>1</a:t>
                      </a:r>
                    </a:p>
                  </a:txBody>
                  <a:tcPr/>
                </a:tc>
                <a:tc>
                  <a:txBody>
                    <a:bodyPr/>
                    <a:lstStyle/>
                    <a:p>
                      <a:pPr algn="r"/>
                      <a:r>
                        <a:rPr lang="en-US" sz="1800" dirty="0"/>
                        <a:t>Catty</a:t>
                      </a:r>
                    </a:p>
                  </a:txBody>
                  <a:tcPr/>
                </a:tc>
                <a:extLst>
                  <a:ext uri="{0D108BD9-81ED-4DB2-BD59-A6C34878D82A}">
                    <a16:rowId xmlns:a16="http://schemas.microsoft.com/office/drawing/2014/main" val="1269024975"/>
                  </a:ext>
                </a:extLst>
              </a:tr>
              <a:tr h="290240">
                <a:tc>
                  <a:txBody>
                    <a:bodyPr/>
                    <a:lstStyle/>
                    <a:p>
                      <a:pPr algn="ctr"/>
                      <a:r>
                        <a:rPr lang="en-US" sz="1800" dirty="0"/>
                        <a:t>2</a:t>
                      </a:r>
                    </a:p>
                  </a:txBody>
                  <a:tcPr/>
                </a:tc>
                <a:tc>
                  <a:txBody>
                    <a:bodyPr/>
                    <a:lstStyle/>
                    <a:p>
                      <a:pPr algn="ctr"/>
                      <a:r>
                        <a:rPr lang="en-US" sz="1800" dirty="0"/>
                        <a:t>2</a:t>
                      </a:r>
                    </a:p>
                  </a:txBody>
                  <a:tcPr/>
                </a:tc>
                <a:tc>
                  <a:txBody>
                    <a:bodyPr/>
                    <a:lstStyle/>
                    <a:p>
                      <a:pPr algn="r"/>
                      <a:r>
                        <a:rPr lang="en-US" sz="1800" dirty="0"/>
                        <a:t>Doggy</a:t>
                      </a:r>
                    </a:p>
                  </a:txBody>
                  <a:tcPr/>
                </a:tc>
                <a:extLst>
                  <a:ext uri="{0D108BD9-81ED-4DB2-BD59-A6C34878D82A}">
                    <a16:rowId xmlns:a16="http://schemas.microsoft.com/office/drawing/2014/main" val="683278053"/>
                  </a:ext>
                </a:extLst>
              </a:tr>
            </a:tbl>
          </a:graphicData>
        </a:graphic>
      </p:graphicFrame>
      <p:sp>
        <p:nvSpPr>
          <p:cNvPr id="10" name="Content Placeholder 2">
            <a:extLst>
              <a:ext uri="{FF2B5EF4-FFF2-40B4-BE49-F238E27FC236}">
                <a16:creationId xmlns:a16="http://schemas.microsoft.com/office/drawing/2014/main" id="{5C770CC7-B337-484E-ADF8-DCA7A154A2E5}"/>
              </a:ext>
            </a:extLst>
          </p:cNvPr>
          <p:cNvSpPr txBox="1">
            <a:spLocks/>
          </p:cNvSpPr>
          <p:nvPr/>
        </p:nvSpPr>
        <p:spPr>
          <a:xfrm>
            <a:off x="9233450" y="3377547"/>
            <a:ext cx="2565719"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solidFill>
                  <a:schemeClr val="tx1"/>
                </a:solidFill>
                <a:latin typeface="+mn-lt"/>
                <a:cs typeface="Courier New" panose="02070309020205020404" pitchFamily="49" charset="0"/>
              </a:rPr>
              <a:t>pets</a:t>
            </a:r>
          </a:p>
        </p:txBody>
      </p:sp>
      <p:sp>
        <p:nvSpPr>
          <p:cNvPr id="11" name="Content Placeholder 3">
            <a:extLst>
              <a:ext uri="{FF2B5EF4-FFF2-40B4-BE49-F238E27FC236}">
                <a16:creationId xmlns:a16="http://schemas.microsoft.com/office/drawing/2014/main" id="{C7837073-1EF6-4270-B871-FFD77DFDACA8}"/>
              </a:ext>
            </a:extLst>
          </p:cNvPr>
          <p:cNvSpPr txBox="1">
            <a:spLocks/>
          </p:cNvSpPr>
          <p:nvPr/>
        </p:nvSpPr>
        <p:spPr>
          <a:xfrm>
            <a:off x="5516956" y="3762440"/>
            <a:ext cx="5365653" cy="3126497"/>
          </a:xfrm>
          <a:prstGeom prst="rect">
            <a:avLst/>
          </a:prstGeom>
          <a:solidFill>
            <a:schemeClr val="bg1">
              <a:lumMod val="85000"/>
            </a:schemeClr>
          </a:solidFill>
          <a:effectLst>
            <a:glow rad="139700">
              <a:schemeClr val="bg1">
                <a:lumMod val="8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tx2"/>
                </a:solidFill>
                <a:latin typeface="Courier New" panose="02070309020205020404" pitchFamily="49" charset="0"/>
                <a:cs typeface="Courier New" panose="02070309020205020404" pitchFamily="49" charset="0"/>
              </a:rPr>
              <a:t>const </a:t>
            </a:r>
            <a:r>
              <a:rPr lang="en-US" sz="2000" dirty="0">
                <a:solidFill>
                  <a:schemeClr val="tx1"/>
                </a:solidFill>
                <a:latin typeface="Courier New" panose="02070309020205020404" pitchFamily="49" charset="0"/>
                <a:cs typeface="Courier New" panose="02070309020205020404" pitchFamily="49" charset="0"/>
              </a:rPr>
              <a:t>pets = </a:t>
            </a:r>
            <a:r>
              <a:rPr lang="en-US" sz="2000" dirty="0" err="1">
                <a:solidFill>
                  <a:schemeClr val="tx1"/>
                </a:solidFill>
                <a:latin typeface="Courier New" panose="02070309020205020404" pitchFamily="49" charset="0"/>
                <a:cs typeface="Courier New" panose="02070309020205020404" pitchFamily="49" charset="0"/>
              </a:rPr>
              <a:t>db.collection</a:t>
            </a:r>
            <a:r>
              <a:rPr lang="en-US" sz="2000" dirty="0">
                <a:solidFill>
                  <a:schemeClr val="tx1"/>
                </a:solidFill>
                <a:latin typeface="Courier New" panose="02070309020205020404" pitchFamily="49" charset="0"/>
                <a:cs typeface="Courier New" panose="02070309020205020404" pitchFamily="49" charset="0"/>
              </a:rPr>
              <a:t>("pets")</a:t>
            </a:r>
          </a:p>
          <a:p>
            <a:pPr marL="0" indent="0">
              <a:buNone/>
            </a:pPr>
            <a:r>
              <a:rPr lang="en-US" sz="2000" dirty="0" err="1">
                <a:solidFill>
                  <a:schemeClr val="tx1"/>
                </a:solidFill>
                <a:latin typeface="Courier New" panose="02070309020205020404" pitchFamily="49" charset="0"/>
                <a:cs typeface="Courier New" panose="02070309020205020404" pitchFamily="49" charset="0"/>
              </a:rPr>
              <a:t>pets.insert</a:t>
            </a:r>
            <a:r>
              <a:rPr lang="en-US" sz="2000" dirty="0">
                <a:solidFill>
                  <a:schemeClr val="tx1"/>
                </a:solidFill>
                <a:latin typeface="Courier New" panose="02070309020205020404" pitchFamily="49" charset="0"/>
                <a:cs typeface="Courier New" panose="02070309020205020404" pitchFamily="49" charset="0"/>
              </a:rPr>
              <a:t>({</a:t>
            </a:r>
          </a:p>
          <a:p>
            <a:pPr marL="0" indent="0">
              <a:lnSpc>
                <a:spcPct val="50000"/>
              </a:lnSpc>
              <a:buNone/>
            </a:pPr>
            <a:r>
              <a:rPr lang="en-US" sz="2000" dirty="0">
                <a:solidFill>
                  <a:schemeClr val="tx1"/>
                </a:solidFill>
                <a:latin typeface="Courier New" panose="02070309020205020404" pitchFamily="49" charset="0"/>
                <a:cs typeface="Courier New" panose="02070309020205020404" pitchFamily="49" charset="0"/>
              </a:rPr>
              <a:t>  name: "Catty",</a:t>
            </a:r>
          </a:p>
          <a:p>
            <a:pPr marL="0" indent="0">
              <a:lnSpc>
                <a:spcPct val="50000"/>
              </a:lnSpc>
              <a:buNone/>
            </a:pPr>
            <a:r>
              <a:rPr lang="en-US" sz="2000" dirty="0">
                <a:solidFill>
                  <a:schemeClr val="tx1"/>
                </a:solidFill>
                <a:latin typeface="Courier New" panose="02070309020205020404" pitchFamily="49" charset="0"/>
                <a:cs typeface="Courier New" panose="02070309020205020404" pitchFamily="49" charset="0"/>
              </a:rPr>
              <a:t>  human: {name: "Alice", age: 10}</a:t>
            </a:r>
          </a:p>
          <a:p>
            <a:pPr marL="0" indent="0">
              <a:buNone/>
            </a:pPr>
            <a:r>
              <a:rPr lang="en-US" sz="2000" dirty="0">
                <a:solidFill>
                  <a:schemeClr val="tx1"/>
                </a:solidFill>
                <a:latin typeface="Courier New" panose="02070309020205020404" pitchFamily="49" charset="0"/>
                <a:cs typeface="Courier New" panose="02070309020205020404" pitchFamily="49" charset="0"/>
              </a:rPr>
              <a:t>})</a:t>
            </a:r>
          </a:p>
          <a:p>
            <a:pPr marL="0" indent="0">
              <a:buNone/>
            </a:pPr>
            <a:r>
              <a:rPr lang="en-US" sz="2000" dirty="0" err="1">
                <a:solidFill>
                  <a:schemeClr val="tx1"/>
                </a:solidFill>
                <a:latin typeface="Courier New" panose="02070309020205020404" pitchFamily="49" charset="0"/>
                <a:cs typeface="Courier New" panose="02070309020205020404" pitchFamily="49" charset="0"/>
              </a:rPr>
              <a:t>pets.insert</a:t>
            </a:r>
            <a:r>
              <a:rPr lang="en-US" sz="2000" dirty="0">
                <a:solidFill>
                  <a:schemeClr val="tx1"/>
                </a:solidFill>
                <a:latin typeface="Courier New" panose="02070309020205020404" pitchFamily="49" charset="0"/>
                <a:cs typeface="Courier New" panose="02070309020205020404" pitchFamily="49" charset="0"/>
              </a:rPr>
              <a:t>({</a:t>
            </a:r>
          </a:p>
          <a:p>
            <a:pPr marL="0" indent="0">
              <a:lnSpc>
                <a:spcPct val="50000"/>
              </a:lnSpc>
              <a:buNone/>
            </a:pPr>
            <a:r>
              <a:rPr lang="en-US" sz="2000" dirty="0">
                <a:solidFill>
                  <a:schemeClr val="tx1"/>
                </a:solidFill>
                <a:latin typeface="Courier New" panose="02070309020205020404" pitchFamily="49" charset="0"/>
                <a:cs typeface="Courier New" panose="02070309020205020404" pitchFamily="49" charset="0"/>
              </a:rPr>
              <a:t>  name: "Doggy",</a:t>
            </a:r>
          </a:p>
          <a:p>
            <a:pPr marL="0" indent="0">
              <a:lnSpc>
                <a:spcPct val="50000"/>
              </a:lnSpc>
              <a:buNone/>
            </a:pPr>
            <a:r>
              <a:rPr lang="en-US" sz="2000" dirty="0">
                <a:solidFill>
                  <a:schemeClr val="tx1"/>
                </a:solidFill>
                <a:latin typeface="Courier New" panose="02070309020205020404" pitchFamily="49" charset="0"/>
                <a:cs typeface="Courier New" panose="02070309020205020404" pitchFamily="49" charset="0"/>
              </a:rPr>
              <a:t>  human: {name: "Bob", age: 20}</a:t>
            </a:r>
          </a:p>
          <a:p>
            <a:pPr marL="0" indent="0">
              <a:buNone/>
            </a:pPr>
            <a:r>
              <a:rPr lang="en-US" sz="2000" dirty="0">
                <a:solidFill>
                  <a:schemeClr val="tx1"/>
                </a:solidFill>
                <a:latin typeface="Courier New" panose="02070309020205020404" pitchFamily="49" charset="0"/>
                <a:cs typeface="Courier New" panose="02070309020205020404" pitchFamily="49" charset="0"/>
              </a:rPr>
              <a:t>})</a:t>
            </a:r>
            <a:endParaRPr lang="en-US" sz="2000" dirty="0">
              <a:solidFill>
                <a:schemeClr val="tx2"/>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45417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xEl>
                                              <p:pRg st="6" end="6"/>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
                                            <p:bg/>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1">
                                            <p:txEl>
                                              <p:pRg st="1" end="1"/>
                                            </p:tx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1">
                                            <p:txEl>
                                              <p:pRg st="5" end="5"/>
                                            </p:tx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P spid="11" grpId="0" uiExpand="1"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11678" cy="1325563"/>
          </a:xfrm>
        </p:spPr>
        <p:txBody>
          <a:bodyPr/>
          <a:lstStyle/>
          <a:p>
            <a:r>
              <a:rPr lang="en-US" noProof="0" dirty="0"/>
              <a:t>NoSQL limits</a:t>
            </a:r>
          </a:p>
        </p:txBody>
      </p:sp>
      <p:sp>
        <p:nvSpPr>
          <p:cNvPr id="9" name="Content Placeholder 2">
            <a:extLst>
              <a:ext uri="{FF2B5EF4-FFF2-40B4-BE49-F238E27FC236}">
                <a16:creationId xmlns:a16="http://schemas.microsoft.com/office/drawing/2014/main" id="{0CD70BAF-DDFA-4D66-AFB8-FCC8366DAC1F}"/>
              </a:ext>
            </a:extLst>
          </p:cNvPr>
          <p:cNvSpPr>
            <a:spLocks noGrp="1"/>
          </p:cNvSpPr>
          <p:nvPr>
            <p:ph idx="1"/>
          </p:nvPr>
        </p:nvSpPr>
        <p:spPr>
          <a:xfrm>
            <a:off x="838198" y="2073275"/>
            <a:ext cx="10611677" cy="1162369"/>
          </a:xfrm>
        </p:spPr>
        <p:txBody>
          <a:bodyPr wrap="square">
            <a:spAutoFit/>
          </a:bodyPr>
          <a:lstStyle/>
          <a:p>
            <a:pPr marL="0" indent="0">
              <a:buNone/>
            </a:pPr>
            <a:r>
              <a:rPr lang="en-US" dirty="0" err="1">
                <a:sym typeface="Wingdings" panose="05000000000000000000" pitchFamily="2" charset="2"/>
              </a:rPr>
              <a:t>Firestore</a:t>
            </a:r>
            <a:r>
              <a:rPr lang="en-US" dirty="0">
                <a:sym typeface="Wingdings" panose="05000000000000000000" pitchFamily="2" charset="2"/>
              </a:rPr>
              <a:t>: </a:t>
            </a:r>
          </a:p>
          <a:p>
            <a:r>
              <a:rPr lang="en-US" sz="2000" i="1" dirty="0">
                <a:sym typeface="Wingdings" panose="05000000000000000000" pitchFamily="2" charset="2"/>
              </a:rPr>
              <a:t>You can only perform range comparisons (&lt;, &lt;=, &gt;, &gt;=) on a single field, and you can include at most one </a:t>
            </a:r>
            <a:r>
              <a:rPr lang="en-US" sz="2000" i="1" dirty="0" err="1">
                <a:sym typeface="Wingdings" panose="05000000000000000000" pitchFamily="2" charset="2"/>
              </a:rPr>
              <a:t>array_contains</a:t>
            </a:r>
            <a:r>
              <a:rPr lang="en-US" sz="2000" i="1" dirty="0">
                <a:sym typeface="Wingdings" panose="05000000000000000000" pitchFamily="2" charset="2"/>
              </a:rPr>
              <a:t> clause in a compound query.</a:t>
            </a:r>
          </a:p>
        </p:txBody>
      </p:sp>
      <p:sp>
        <p:nvSpPr>
          <p:cNvPr id="12" name="Content Placeholder 3">
            <a:extLst>
              <a:ext uri="{FF2B5EF4-FFF2-40B4-BE49-F238E27FC236}">
                <a16:creationId xmlns:a16="http://schemas.microsoft.com/office/drawing/2014/main" id="{37308741-2D88-4B1D-B4B5-CC8094E16098}"/>
              </a:ext>
            </a:extLst>
          </p:cNvPr>
          <p:cNvSpPr txBox="1">
            <a:spLocks/>
          </p:cNvSpPr>
          <p:nvPr/>
        </p:nvSpPr>
        <p:spPr>
          <a:xfrm>
            <a:off x="7982774" y="463911"/>
            <a:ext cx="3503129" cy="1997983"/>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solidFill>
                  <a:schemeClr val="tx1"/>
                </a:solidFill>
                <a:latin typeface="Courier New" panose="02070309020205020404" pitchFamily="49" charset="0"/>
                <a:cs typeface="Courier New" panose="02070309020205020404" pitchFamily="49" charset="0"/>
              </a:rPr>
              <a:t>{</a:t>
            </a:r>
          </a:p>
          <a:p>
            <a:pPr marL="0" indent="0">
              <a:buNone/>
            </a:pPr>
            <a:r>
              <a:rPr lang="en-US" sz="2000" dirty="0">
                <a:solidFill>
                  <a:schemeClr val="tx1"/>
                </a:solidFill>
                <a:latin typeface="Courier New" panose="02070309020205020404" pitchFamily="49" charset="0"/>
                <a:cs typeface="Courier New" panose="02070309020205020404" pitchFamily="49" charset="0"/>
              </a:rPr>
              <a:t>  name: "Jönköping",</a:t>
            </a:r>
          </a:p>
          <a:p>
            <a:pPr marL="0" indent="0">
              <a:buNone/>
            </a:pPr>
            <a:r>
              <a:rPr lang="en-US" sz="2000" dirty="0">
                <a:solidFill>
                  <a:schemeClr val="tx1"/>
                </a:solidFill>
                <a:latin typeface="Courier New" panose="02070309020205020404" pitchFamily="49" charset="0"/>
                <a:cs typeface="Courier New" panose="02070309020205020404" pitchFamily="49" charset="0"/>
              </a:rPr>
              <a:t>  population: 860000,</a:t>
            </a:r>
          </a:p>
          <a:p>
            <a:pPr marL="0" indent="0">
              <a:buNone/>
            </a:pPr>
            <a:r>
              <a:rPr lang="en-US" sz="2000" dirty="0">
                <a:solidFill>
                  <a:schemeClr val="tx1"/>
                </a:solidFill>
                <a:latin typeface="Courier New" panose="02070309020205020404" pitchFamily="49" charset="0"/>
                <a:cs typeface="Courier New" panose="02070309020205020404" pitchFamily="49" charset="0"/>
              </a:rPr>
              <a:t>  age: 350</a:t>
            </a:r>
          </a:p>
          <a:p>
            <a:pPr marL="0" indent="0">
              <a:buNone/>
            </a:pPr>
            <a:r>
              <a:rPr lang="en-US" sz="2000" dirty="0">
                <a:solidFill>
                  <a:schemeClr val="tx1"/>
                </a:solidFill>
                <a:latin typeface="Courier New" panose="02070309020205020404" pitchFamily="49" charset="0"/>
                <a:cs typeface="Courier New" panose="02070309020205020404" pitchFamily="49" charset="0"/>
              </a:rPr>
              <a:t>}</a:t>
            </a:r>
          </a:p>
        </p:txBody>
      </p:sp>
      <p:sp>
        <p:nvSpPr>
          <p:cNvPr id="15" name="Content Placeholder 3">
            <a:extLst>
              <a:ext uri="{FF2B5EF4-FFF2-40B4-BE49-F238E27FC236}">
                <a16:creationId xmlns:a16="http://schemas.microsoft.com/office/drawing/2014/main" id="{7CD508A1-3B56-4857-9BDF-1F5662497FB7}"/>
              </a:ext>
            </a:extLst>
          </p:cNvPr>
          <p:cNvSpPr txBox="1">
            <a:spLocks/>
          </p:cNvSpPr>
          <p:nvPr/>
        </p:nvSpPr>
        <p:spPr>
          <a:xfrm>
            <a:off x="1333501" y="3370581"/>
            <a:ext cx="10010774" cy="377026"/>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err="1">
                <a:solidFill>
                  <a:schemeClr val="tx1"/>
                </a:solidFill>
                <a:latin typeface="Courier New" panose="02070309020205020404" pitchFamily="49" charset="0"/>
                <a:cs typeface="Courier New" panose="02070309020205020404" pitchFamily="49" charset="0"/>
              </a:rPr>
              <a:t>cities.where</a:t>
            </a:r>
            <a:r>
              <a:rPr lang="en-US" sz="2000" dirty="0">
                <a:solidFill>
                  <a:schemeClr val="tx1"/>
                </a:solidFill>
                <a:latin typeface="Courier New" panose="02070309020205020404" pitchFamily="49" charset="0"/>
                <a:cs typeface="Courier New" panose="02070309020205020404" pitchFamily="49" charset="0"/>
              </a:rPr>
              <a:t>("population", "&gt;=", 1000).where("age", "&gt;", 100)</a:t>
            </a:r>
          </a:p>
        </p:txBody>
      </p:sp>
      <p:sp>
        <p:nvSpPr>
          <p:cNvPr id="18" name="Content Placeholder 2">
            <a:extLst>
              <a:ext uri="{FF2B5EF4-FFF2-40B4-BE49-F238E27FC236}">
                <a16:creationId xmlns:a16="http://schemas.microsoft.com/office/drawing/2014/main" id="{E56AB60B-35E3-4D78-9A9E-8CD778E3853D}"/>
              </a:ext>
            </a:extLst>
          </p:cNvPr>
          <p:cNvSpPr txBox="1">
            <a:spLocks/>
          </p:cNvSpPr>
          <p:nvPr/>
        </p:nvSpPr>
        <p:spPr>
          <a:xfrm>
            <a:off x="838197" y="4006850"/>
            <a:ext cx="10611677"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i="1" dirty="0">
                <a:sym typeface="Wingdings" panose="05000000000000000000" pitchFamily="2" charset="2"/>
              </a:rPr>
              <a:t>The comparison can be &lt;, &lt;=, ==, &gt;, &gt;=, or </a:t>
            </a:r>
            <a:r>
              <a:rPr lang="en-US" sz="2000" i="1" dirty="0" err="1">
                <a:sym typeface="Wingdings" panose="05000000000000000000" pitchFamily="2" charset="2"/>
              </a:rPr>
              <a:t>array_contains</a:t>
            </a:r>
            <a:r>
              <a:rPr lang="en-US" sz="2000" i="1" dirty="0">
                <a:sym typeface="Wingdings" panose="05000000000000000000" pitchFamily="2" charset="2"/>
              </a:rPr>
              <a:t>.</a:t>
            </a:r>
          </a:p>
        </p:txBody>
      </p:sp>
      <p:sp>
        <p:nvSpPr>
          <p:cNvPr id="21" name="Content Placeholder 3">
            <a:extLst>
              <a:ext uri="{FF2B5EF4-FFF2-40B4-BE49-F238E27FC236}">
                <a16:creationId xmlns:a16="http://schemas.microsoft.com/office/drawing/2014/main" id="{4B384BED-96B2-46CB-8F38-F2FE4543A561}"/>
              </a:ext>
            </a:extLst>
          </p:cNvPr>
          <p:cNvSpPr txBox="1">
            <a:spLocks/>
          </p:cNvSpPr>
          <p:nvPr/>
        </p:nvSpPr>
        <p:spPr>
          <a:xfrm>
            <a:off x="1333501" y="4543732"/>
            <a:ext cx="10010774" cy="377026"/>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err="1">
                <a:solidFill>
                  <a:schemeClr val="tx1"/>
                </a:solidFill>
                <a:latin typeface="Courier New" panose="02070309020205020404" pitchFamily="49" charset="0"/>
                <a:cs typeface="Courier New" panose="02070309020205020404" pitchFamily="49" charset="0"/>
              </a:rPr>
              <a:t>cities.where</a:t>
            </a:r>
            <a:r>
              <a:rPr lang="en-US" sz="2000" dirty="0">
                <a:solidFill>
                  <a:schemeClr val="tx1"/>
                </a:solidFill>
                <a:latin typeface="Courier New" panose="02070309020205020404" pitchFamily="49" charset="0"/>
                <a:cs typeface="Courier New" panose="02070309020205020404" pitchFamily="49" charset="0"/>
              </a:rPr>
              <a:t>("population", "!=", 1000)</a:t>
            </a:r>
          </a:p>
        </p:txBody>
      </p:sp>
    </p:spTree>
    <p:extLst>
      <p:ext uri="{BB962C8B-B14F-4D97-AF65-F5344CB8AC3E}">
        <p14:creationId xmlns:p14="http://schemas.microsoft.com/office/powerpoint/2010/main" val="2333347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animBg="1"/>
      <p:bldP spid="18" grpId="0"/>
      <p:bldP spid="2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11678" cy="1325563"/>
          </a:xfrm>
        </p:spPr>
        <p:txBody>
          <a:bodyPr/>
          <a:lstStyle/>
          <a:p>
            <a:r>
              <a:rPr lang="en-US" dirty="0"/>
              <a:t>Relational DB VS NoSQL</a:t>
            </a:r>
            <a:endParaRPr lang="en-US" noProof="0" dirty="0"/>
          </a:p>
        </p:txBody>
      </p:sp>
      <p:sp>
        <p:nvSpPr>
          <p:cNvPr id="9" name="Content Placeholder 2">
            <a:extLst>
              <a:ext uri="{FF2B5EF4-FFF2-40B4-BE49-F238E27FC236}">
                <a16:creationId xmlns:a16="http://schemas.microsoft.com/office/drawing/2014/main" id="{0CD70BAF-DDFA-4D66-AFB8-FCC8366DAC1F}"/>
              </a:ext>
            </a:extLst>
          </p:cNvPr>
          <p:cNvSpPr>
            <a:spLocks noGrp="1"/>
          </p:cNvSpPr>
          <p:nvPr>
            <p:ph idx="1"/>
          </p:nvPr>
        </p:nvSpPr>
        <p:spPr>
          <a:xfrm>
            <a:off x="838199" y="1825625"/>
            <a:ext cx="10611678" cy="2932085"/>
          </a:xfrm>
        </p:spPr>
        <p:txBody>
          <a:bodyPr wrap="square">
            <a:spAutoFit/>
          </a:bodyPr>
          <a:lstStyle/>
          <a:p>
            <a:pPr marL="0" indent="0">
              <a:buNone/>
            </a:pPr>
            <a:r>
              <a:rPr lang="en-US" dirty="0">
                <a:sym typeface="Wingdings" panose="05000000000000000000" pitchFamily="2" charset="2"/>
              </a:rPr>
              <a:t>Many big websites still use relational databases.</a:t>
            </a:r>
          </a:p>
          <a:p>
            <a:r>
              <a:rPr lang="en-US" dirty="0">
                <a:latin typeface="+mn-lt"/>
                <a:cs typeface="Courier New" panose="02070309020205020404" pitchFamily="49" charset="0"/>
                <a:sym typeface="Wingdings" panose="05000000000000000000" pitchFamily="2" charset="2"/>
              </a:rPr>
              <a:t>Stack Overflow uses Microsoft SQL Server.</a:t>
            </a:r>
          </a:p>
          <a:p>
            <a:pPr marL="0" indent="0">
              <a:buNone/>
            </a:pPr>
            <a:endParaRPr lang="en-US" dirty="0">
              <a:latin typeface="+mn-lt"/>
              <a:cs typeface="Courier New" panose="02070309020205020404" pitchFamily="49" charset="0"/>
              <a:sym typeface="Wingdings" panose="05000000000000000000" pitchFamily="2" charset="2"/>
            </a:endParaRPr>
          </a:p>
          <a:p>
            <a:pPr marL="0" indent="0">
              <a:buNone/>
            </a:pPr>
            <a:r>
              <a:rPr lang="en-US" dirty="0">
                <a:latin typeface="+mn-lt"/>
                <a:cs typeface="Courier New" panose="02070309020205020404" pitchFamily="49" charset="0"/>
                <a:sym typeface="Wingdings" panose="05000000000000000000" pitchFamily="2" charset="2"/>
              </a:rPr>
              <a:t>Most websites will work just fine with a relational database.</a:t>
            </a:r>
          </a:p>
          <a:p>
            <a:r>
              <a:rPr lang="en-US" dirty="0">
                <a:latin typeface="+mn-lt"/>
                <a:cs typeface="Courier New" panose="02070309020205020404" pitchFamily="49" charset="0"/>
                <a:sym typeface="Wingdings" panose="05000000000000000000" pitchFamily="2" charset="2"/>
              </a:rPr>
              <a:t>Use a NoSQL database only if you have to or if don't have relational data.</a:t>
            </a:r>
          </a:p>
        </p:txBody>
      </p:sp>
    </p:spTree>
    <p:extLst>
      <p:ext uri="{BB962C8B-B14F-4D97-AF65-F5344CB8AC3E}">
        <p14:creationId xmlns:p14="http://schemas.microsoft.com/office/powerpoint/2010/main" val="4186785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11678" cy="1325563"/>
          </a:xfrm>
        </p:spPr>
        <p:txBody>
          <a:bodyPr/>
          <a:lstStyle/>
          <a:p>
            <a:r>
              <a:rPr lang="en-US" dirty="0"/>
              <a:t>Use-cases for NoSQL</a:t>
            </a:r>
            <a:endParaRPr lang="en-US" noProof="0" dirty="0"/>
          </a:p>
        </p:txBody>
      </p:sp>
      <p:sp>
        <p:nvSpPr>
          <p:cNvPr id="9" name="Content Placeholder 2">
            <a:extLst>
              <a:ext uri="{FF2B5EF4-FFF2-40B4-BE49-F238E27FC236}">
                <a16:creationId xmlns:a16="http://schemas.microsoft.com/office/drawing/2014/main" id="{0CD70BAF-DDFA-4D66-AFB8-FCC8366DAC1F}"/>
              </a:ext>
            </a:extLst>
          </p:cNvPr>
          <p:cNvSpPr>
            <a:spLocks noGrp="1"/>
          </p:cNvSpPr>
          <p:nvPr>
            <p:ph idx="1"/>
          </p:nvPr>
        </p:nvSpPr>
        <p:spPr>
          <a:xfrm>
            <a:off x="838199" y="1825625"/>
            <a:ext cx="10611678" cy="1512209"/>
          </a:xfrm>
        </p:spPr>
        <p:txBody>
          <a:bodyPr wrap="square">
            <a:spAutoFit/>
          </a:bodyPr>
          <a:lstStyle/>
          <a:p>
            <a:pPr marL="0" indent="0">
              <a:buNone/>
            </a:pPr>
            <a:r>
              <a:rPr lang="en-US" dirty="0">
                <a:latin typeface="+mn-lt"/>
                <a:cs typeface="Courier New" panose="02070309020205020404" pitchFamily="49" charset="0"/>
                <a:sym typeface="Wingdings" panose="05000000000000000000" pitchFamily="2" charset="2"/>
              </a:rPr>
              <a:t>Examples:</a:t>
            </a:r>
          </a:p>
          <a:p>
            <a:r>
              <a:rPr lang="en-US" dirty="0">
                <a:latin typeface="+mn-lt"/>
                <a:cs typeface="Courier New" panose="02070309020205020404" pitchFamily="49" charset="0"/>
                <a:sym typeface="Wingdings" panose="05000000000000000000" pitchFamily="2" charset="2"/>
              </a:rPr>
              <a:t>Google indexing web pages.</a:t>
            </a:r>
          </a:p>
          <a:p>
            <a:r>
              <a:rPr lang="en-US" dirty="0">
                <a:latin typeface="+mn-lt"/>
                <a:cs typeface="Courier New" panose="02070309020205020404" pitchFamily="49" charset="0"/>
                <a:sym typeface="Wingdings" panose="05000000000000000000" pitchFamily="2" charset="2"/>
              </a:rPr>
              <a:t>Smartphone apps collecting data.</a:t>
            </a:r>
          </a:p>
        </p:txBody>
      </p:sp>
    </p:spTree>
    <p:extLst>
      <p:ext uri="{BB962C8B-B14F-4D97-AF65-F5344CB8AC3E}">
        <p14:creationId xmlns:p14="http://schemas.microsoft.com/office/powerpoint/2010/main" val="171641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96625" cy="1325563"/>
          </a:xfrm>
        </p:spPr>
        <p:txBody>
          <a:bodyPr>
            <a:normAutofit/>
          </a:bodyPr>
          <a:lstStyle/>
          <a:p>
            <a:r>
              <a:rPr lang="en-US" sz="3600" dirty="0"/>
              <a:t>Horizontal scaling with a load balancer</a:t>
            </a:r>
          </a:p>
        </p:txBody>
      </p:sp>
      <p:grpSp>
        <p:nvGrpSpPr>
          <p:cNvPr id="29" name="Group 28">
            <a:extLst>
              <a:ext uri="{FF2B5EF4-FFF2-40B4-BE49-F238E27FC236}">
                <a16:creationId xmlns:a16="http://schemas.microsoft.com/office/drawing/2014/main" id="{FE5ABA6B-B9B3-4F1B-9BA8-250D3D239B30}"/>
              </a:ext>
            </a:extLst>
          </p:cNvPr>
          <p:cNvGrpSpPr/>
          <p:nvPr/>
        </p:nvGrpSpPr>
        <p:grpSpPr>
          <a:xfrm>
            <a:off x="947057" y="2202316"/>
            <a:ext cx="10057738" cy="3363442"/>
            <a:chOff x="838200" y="1690688"/>
            <a:chExt cx="10057738" cy="3363442"/>
          </a:xfrm>
        </p:grpSpPr>
        <p:sp>
          <p:nvSpPr>
            <p:cNvPr id="8" name="Rectangle 7">
              <a:extLst>
                <a:ext uri="{FF2B5EF4-FFF2-40B4-BE49-F238E27FC236}">
                  <a16:creationId xmlns:a16="http://schemas.microsoft.com/office/drawing/2014/main" id="{767A9768-9502-48C8-B32F-17D03569EBF5}"/>
                </a:ext>
              </a:extLst>
            </p:cNvPr>
            <p:cNvSpPr/>
            <p:nvPr/>
          </p:nvSpPr>
          <p:spPr>
            <a:xfrm>
              <a:off x="8922173" y="1989029"/>
              <a:ext cx="1973765" cy="23083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61BB147-CB8F-49CA-94F9-FF0FEE8D0723}"/>
                </a:ext>
              </a:extLst>
            </p:cNvPr>
            <p:cNvSpPr/>
            <p:nvPr/>
          </p:nvSpPr>
          <p:spPr>
            <a:xfrm>
              <a:off x="5905771" y="1690688"/>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4">
              <a:extLst>
                <a:ext uri="{FF2B5EF4-FFF2-40B4-BE49-F238E27FC236}">
                  <a16:creationId xmlns:a16="http://schemas.microsoft.com/office/drawing/2014/main" id="{0B53FB58-9C57-4DE9-84E5-F3B98C616E28}"/>
                </a:ext>
              </a:extLst>
            </p:cNvPr>
            <p:cNvSpPr txBox="1">
              <a:spLocks/>
            </p:cNvSpPr>
            <p:nvPr/>
          </p:nvSpPr>
          <p:spPr>
            <a:xfrm>
              <a:off x="5749654" y="2964839"/>
              <a:ext cx="2352907"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Application Server A</a:t>
              </a:r>
            </a:p>
          </p:txBody>
        </p:sp>
        <p:sp>
          <p:nvSpPr>
            <p:cNvPr id="11" name="Can 2">
              <a:extLst>
                <a:ext uri="{FF2B5EF4-FFF2-40B4-BE49-F238E27FC236}">
                  <a16:creationId xmlns:a16="http://schemas.microsoft.com/office/drawing/2014/main" id="{BBCA50FD-452B-40BF-B3A9-20542DC075A6}"/>
                </a:ext>
              </a:extLst>
            </p:cNvPr>
            <p:cNvSpPr/>
            <p:nvPr/>
          </p:nvSpPr>
          <p:spPr>
            <a:xfrm>
              <a:off x="9371938" y="2580721"/>
              <a:ext cx="1074234" cy="1182029"/>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400" dirty="0"/>
                <a:t>DB</a:t>
              </a:r>
            </a:p>
          </p:txBody>
        </p:sp>
        <p:sp>
          <p:nvSpPr>
            <p:cNvPr id="12" name="Rounded Rectangle 5">
              <a:extLst>
                <a:ext uri="{FF2B5EF4-FFF2-40B4-BE49-F238E27FC236}">
                  <a16:creationId xmlns:a16="http://schemas.microsoft.com/office/drawing/2014/main" id="{036BE30C-3E4B-4DA0-9289-FB2AE8021512}"/>
                </a:ext>
              </a:extLst>
            </p:cNvPr>
            <p:cNvSpPr/>
            <p:nvPr/>
          </p:nvSpPr>
          <p:spPr>
            <a:xfrm>
              <a:off x="6186409" y="1960505"/>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Application</a:t>
              </a:r>
            </a:p>
          </p:txBody>
        </p:sp>
        <p:cxnSp>
          <p:nvCxnSpPr>
            <p:cNvPr id="13" name="Straight Arrow Connector 12">
              <a:extLst>
                <a:ext uri="{FF2B5EF4-FFF2-40B4-BE49-F238E27FC236}">
                  <a16:creationId xmlns:a16="http://schemas.microsoft.com/office/drawing/2014/main" id="{6FD3BA31-561F-498E-A1B6-F38E056CEDB6}"/>
                </a:ext>
              </a:extLst>
            </p:cNvPr>
            <p:cNvCxnSpPr>
              <a:stCxn id="12" idx="3"/>
              <a:endCxn id="11" idx="2"/>
            </p:cNvCxnSpPr>
            <p:nvPr/>
          </p:nvCxnSpPr>
          <p:spPr>
            <a:xfrm>
              <a:off x="7678815" y="2342536"/>
              <a:ext cx="1693123" cy="829200"/>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15" name="Content Placeholder 4">
              <a:extLst>
                <a:ext uri="{FF2B5EF4-FFF2-40B4-BE49-F238E27FC236}">
                  <a16:creationId xmlns:a16="http://schemas.microsoft.com/office/drawing/2014/main" id="{C045661E-154F-4085-A92F-F19B37D9FBFC}"/>
                </a:ext>
              </a:extLst>
            </p:cNvPr>
            <p:cNvSpPr txBox="1">
              <a:spLocks/>
            </p:cNvSpPr>
            <p:nvPr/>
          </p:nvSpPr>
          <p:spPr>
            <a:xfrm>
              <a:off x="8922173" y="4314396"/>
              <a:ext cx="1973765"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i="1" dirty="0"/>
                <a:t>DB Server</a:t>
              </a:r>
            </a:p>
          </p:txBody>
        </p:sp>
        <p:sp>
          <p:nvSpPr>
            <p:cNvPr id="16" name="Rectangle 15">
              <a:extLst>
                <a:ext uri="{FF2B5EF4-FFF2-40B4-BE49-F238E27FC236}">
                  <a16:creationId xmlns:a16="http://schemas.microsoft.com/office/drawing/2014/main" id="{3EB9CD09-AB42-4E4E-A99A-C2B8A4580C2A}"/>
                </a:ext>
              </a:extLst>
            </p:cNvPr>
            <p:cNvSpPr/>
            <p:nvPr/>
          </p:nvSpPr>
          <p:spPr>
            <a:xfrm>
              <a:off x="5905771" y="3438347"/>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ontent Placeholder 4">
              <a:extLst>
                <a:ext uri="{FF2B5EF4-FFF2-40B4-BE49-F238E27FC236}">
                  <a16:creationId xmlns:a16="http://schemas.microsoft.com/office/drawing/2014/main" id="{274DECC6-37B3-4AE3-8A93-60D3F496A44E}"/>
                </a:ext>
              </a:extLst>
            </p:cNvPr>
            <p:cNvSpPr txBox="1">
              <a:spLocks/>
            </p:cNvSpPr>
            <p:nvPr/>
          </p:nvSpPr>
          <p:spPr>
            <a:xfrm>
              <a:off x="5749654" y="4712498"/>
              <a:ext cx="2352907"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Application Server B</a:t>
              </a:r>
            </a:p>
          </p:txBody>
        </p:sp>
        <p:sp>
          <p:nvSpPr>
            <p:cNvPr id="18" name="Rounded Rectangle 18">
              <a:extLst>
                <a:ext uri="{FF2B5EF4-FFF2-40B4-BE49-F238E27FC236}">
                  <a16:creationId xmlns:a16="http://schemas.microsoft.com/office/drawing/2014/main" id="{C71103F7-E3D7-4A1F-9FBA-A4C5341DD5D6}"/>
                </a:ext>
              </a:extLst>
            </p:cNvPr>
            <p:cNvSpPr/>
            <p:nvPr/>
          </p:nvSpPr>
          <p:spPr>
            <a:xfrm>
              <a:off x="6186409" y="3708164"/>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Application</a:t>
              </a:r>
            </a:p>
          </p:txBody>
        </p:sp>
        <p:cxnSp>
          <p:nvCxnSpPr>
            <p:cNvPr id="19" name="Straight Arrow Connector 18">
              <a:extLst>
                <a:ext uri="{FF2B5EF4-FFF2-40B4-BE49-F238E27FC236}">
                  <a16:creationId xmlns:a16="http://schemas.microsoft.com/office/drawing/2014/main" id="{36EB5771-65A4-4A96-A10B-CF0FFDF112AC}"/>
                </a:ext>
              </a:extLst>
            </p:cNvPr>
            <p:cNvCxnSpPr>
              <a:stCxn id="18" idx="3"/>
            </p:cNvCxnSpPr>
            <p:nvPr/>
          </p:nvCxnSpPr>
          <p:spPr>
            <a:xfrm flipV="1">
              <a:off x="7678815" y="3171736"/>
              <a:ext cx="1693123" cy="918459"/>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20" name="Rectangle 19">
              <a:extLst>
                <a:ext uri="{FF2B5EF4-FFF2-40B4-BE49-F238E27FC236}">
                  <a16:creationId xmlns:a16="http://schemas.microsoft.com/office/drawing/2014/main" id="{BAD6FC6E-C9E7-452C-A846-EC2215AA13A6}"/>
                </a:ext>
              </a:extLst>
            </p:cNvPr>
            <p:cNvSpPr/>
            <p:nvPr/>
          </p:nvSpPr>
          <p:spPr>
            <a:xfrm>
              <a:off x="3310322" y="2580721"/>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ontent Placeholder 4">
              <a:extLst>
                <a:ext uri="{FF2B5EF4-FFF2-40B4-BE49-F238E27FC236}">
                  <a16:creationId xmlns:a16="http://schemas.microsoft.com/office/drawing/2014/main" id="{574058A8-39D2-4591-AF96-615785D09A36}"/>
                </a:ext>
              </a:extLst>
            </p:cNvPr>
            <p:cNvSpPr txBox="1">
              <a:spLocks/>
            </p:cNvSpPr>
            <p:nvPr/>
          </p:nvSpPr>
          <p:spPr>
            <a:xfrm>
              <a:off x="3086375" y="3854872"/>
              <a:ext cx="2518313"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Load Balancer Server</a:t>
              </a:r>
            </a:p>
          </p:txBody>
        </p:sp>
        <p:sp>
          <p:nvSpPr>
            <p:cNvPr id="22" name="Rounded Rectangle 27">
              <a:extLst>
                <a:ext uri="{FF2B5EF4-FFF2-40B4-BE49-F238E27FC236}">
                  <a16:creationId xmlns:a16="http://schemas.microsoft.com/office/drawing/2014/main" id="{CCE29FA9-C124-4874-91DD-769F9F195259}"/>
                </a:ext>
              </a:extLst>
            </p:cNvPr>
            <p:cNvSpPr/>
            <p:nvPr/>
          </p:nvSpPr>
          <p:spPr>
            <a:xfrm>
              <a:off x="3590960" y="2850538"/>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Load Balancer</a:t>
              </a:r>
            </a:p>
          </p:txBody>
        </p:sp>
        <p:cxnSp>
          <p:nvCxnSpPr>
            <p:cNvPr id="23" name="Straight Arrow Connector 22">
              <a:extLst>
                <a:ext uri="{FF2B5EF4-FFF2-40B4-BE49-F238E27FC236}">
                  <a16:creationId xmlns:a16="http://schemas.microsoft.com/office/drawing/2014/main" id="{42CA82A5-D822-4047-83CB-21FF58696C0A}"/>
                </a:ext>
              </a:extLst>
            </p:cNvPr>
            <p:cNvCxnSpPr>
              <a:stCxn id="22" idx="3"/>
              <a:endCxn id="12" idx="1"/>
            </p:cNvCxnSpPr>
            <p:nvPr/>
          </p:nvCxnSpPr>
          <p:spPr>
            <a:xfrm flipV="1">
              <a:off x="5083366" y="2342536"/>
              <a:ext cx="1103043" cy="89003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4" name="Straight Arrow Connector 23">
              <a:extLst>
                <a:ext uri="{FF2B5EF4-FFF2-40B4-BE49-F238E27FC236}">
                  <a16:creationId xmlns:a16="http://schemas.microsoft.com/office/drawing/2014/main" id="{6A76BC32-F3C9-4F39-B5DB-75873E035A93}"/>
                </a:ext>
              </a:extLst>
            </p:cNvPr>
            <p:cNvCxnSpPr>
              <a:stCxn id="22" idx="3"/>
              <a:endCxn id="18" idx="1"/>
            </p:cNvCxnSpPr>
            <p:nvPr/>
          </p:nvCxnSpPr>
          <p:spPr>
            <a:xfrm>
              <a:off x="5083366" y="3232569"/>
              <a:ext cx="1103043" cy="85762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28" name="Rectangle 27">
              <a:extLst>
                <a:ext uri="{FF2B5EF4-FFF2-40B4-BE49-F238E27FC236}">
                  <a16:creationId xmlns:a16="http://schemas.microsoft.com/office/drawing/2014/main" id="{7B8A2F6C-F3A6-4D36-A44A-D1A7A9EDA8C4}"/>
                </a:ext>
              </a:extLst>
            </p:cNvPr>
            <p:cNvSpPr/>
            <p:nvPr/>
          </p:nvSpPr>
          <p:spPr>
            <a:xfrm>
              <a:off x="838200" y="2718997"/>
              <a:ext cx="1712846" cy="1009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Client</a:t>
              </a:r>
            </a:p>
          </p:txBody>
        </p:sp>
        <p:cxnSp>
          <p:nvCxnSpPr>
            <p:cNvPr id="7" name="Straight Arrow Connector 6">
              <a:extLst>
                <a:ext uri="{FF2B5EF4-FFF2-40B4-BE49-F238E27FC236}">
                  <a16:creationId xmlns:a16="http://schemas.microsoft.com/office/drawing/2014/main" id="{AE05AD6C-F9D6-487C-BBCA-5611304FDA6B}"/>
                </a:ext>
              </a:extLst>
            </p:cNvPr>
            <p:cNvCxnSpPr>
              <a:stCxn id="28" idx="3"/>
              <a:endCxn id="22" idx="1"/>
            </p:cNvCxnSpPr>
            <p:nvPr/>
          </p:nvCxnSpPr>
          <p:spPr>
            <a:xfrm>
              <a:off x="2551046" y="3223549"/>
              <a:ext cx="1039914" cy="9020"/>
            </a:xfrm>
            <a:prstGeom prst="straightConnector1">
              <a:avLst/>
            </a:prstGeom>
            <a:ln>
              <a:headEnd type="none"/>
              <a:tailEnd type="triangle"/>
            </a:ln>
          </p:spPr>
          <p:style>
            <a:lnRef idx="3">
              <a:schemeClr val="dk1"/>
            </a:lnRef>
            <a:fillRef idx="0">
              <a:schemeClr val="dk1"/>
            </a:fillRef>
            <a:effectRef idx="2">
              <a:schemeClr val="dk1"/>
            </a:effectRef>
            <a:fontRef idx="minor">
              <a:schemeClr val="tx1"/>
            </a:fontRef>
          </p:style>
        </p:cxnSp>
      </p:grpSp>
      <p:sp>
        <p:nvSpPr>
          <p:cNvPr id="25" name="Content Placeholder 2">
            <a:extLst>
              <a:ext uri="{FF2B5EF4-FFF2-40B4-BE49-F238E27FC236}">
                <a16:creationId xmlns:a16="http://schemas.microsoft.com/office/drawing/2014/main" id="{1C33ABCF-3E6B-486B-945C-C74A3E0C8BDF}"/>
              </a:ext>
            </a:extLst>
          </p:cNvPr>
          <p:cNvSpPr>
            <a:spLocks noGrp="1"/>
          </p:cNvSpPr>
          <p:nvPr>
            <p:ph idx="1"/>
          </p:nvPr>
        </p:nvSpPr>
        <p:spPr>
          <a:xfrm>
            <a:off x="692329" y="5894135"/>
            <a:ext cx="10813871" cy="424732"/>
          </a:xfrm>
        </p:spPr>
        <p:txBody>
          <a:bodyPr wrap="square">
            <a:spAutoFit/>
          </a:bodyPr>
          <a:lstStyle/>
          <a:p>
            <a:pPr marL="0" indent="0">
              <a:buNone/>
            </a:pPr>
            <a:r>
              <a:rPr lang="en-US" sz="2400" dirty="0"/>
              <a:t>Relational databases are hard to scale because they support ACID transactions.</a:t>
            </a:r>
            <a:endParaRPr lang="en-US" sz="2400" noProof="0" dirty="0"/>
          </a:p>
        </p:txBody>
      </p:sp>
    </p:spTree>
    <p:extLst>
      <p:ext uri="{BB962C8B-B14F-4D97-AF65-F5344CB8AC3E}">
        <p14:creationId xmlns:p14="http://schemas.microsoft.com/office/powerpoint/2010/main" val="3501438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Dangerous example</a:t>
            </a:r>
            <a:endParaRPr lang="en-US" noProof="0" dirty="0"/>
          </a:p>
        </p:txBody>
      </p:sp>
      <p:sp>
        <p:nvSpPr>
          <p:cNvPr id="22" name="Content Placeholder 2">
            <a:extLst>
              <a:ext uri="{FF2B5EF4-FFF2-40B4-BE49-F238E27FC236}">
                <a16:creationId xmlns:a16="http://schemas.microsoft.com/office/drawing/2014/main" id="{2528A2F3-36C5-4CCB-A599-D9932ECAE68A}"/>
              </a:ext>
            </a:extLst>
          </p:cNvPr>
          <p:cNvSpPr>
            <a:spLocks noGrp="1"/>
          </p:cNvSpPr>
          <p:nvPr>
            <p:ph idx="1"/>
          </p:nvPr>
        </p:nvSpPr>
        <p:spPr>
          <a:xfrm>
            <a:off x="838200" y="1825625"/>
            <a:ext cx="10515600" cy="2202141"/>
          </a:xfrm>
        </p:spPr>
        <p:txBody>
          <a:bodyPr>
            <a:spAutoFit/>
          </a:bodyPr>
          <a:lstStyle/>
          <a:p>
            <a:pPr marL="0" indent="0">
              <a:buNone/>
            </a:pPr>
            <a:r>
              <a:rPr lang="en-US" dirty="0"/>
              <a:t>Transfer $20 from Alice's account to Bob's account.</a:t>
            </a:r>
          </a:p>
          <a:p>
            <a:r>
              <a:rPr lang="en-US" noProof="0" dirty="0">
                <a:latin typeface="Georgia" panose="02040502050405020303" pitchFamily="18" charset="0"/>
              </a:rPr>
              <a:t>First reduce Alice's amount by $20:</a:t>
            </a:r>
          </a:p>
          <a:p>
            <a:pPr lvl="1"/>
            <a:r>
              <a:rPr lang="en-US" sz="2000" dirty="0">
                <a:latin typeface="Courier New" panose="02070309020205020404" pitchFamily="49" charset="0"/>
                <a:cs typeface="Courier New" panose="02070309020205020404" pitchFamily="49" charset="0"/>
              </a:rPr>
              <a:t>UPDATE accounts SET amount = amount - 20 WHERE name = "Alice"</a:t>
            </a:r>
          </a:p>
          <a:p>
            <a:r>
              <a:rPr lang="en-US" noProof="0" dirty="0">
                <a:latin typeface="Georgia" panose="02040502050405020303" pitchFamily="18" charset="0"/>
              </a:rPr>
              <a:t>Then increase Bob's amount by $20:</a:t>
            </a:r>
          </a:p>
          <a:p>
            <a:pPr lvl="1"/>
            <a:r>
              <a:rPr lang="en-US" sz="2000" dirty="0">
                <a:latin typeface="Courier New" panose="02070309020205020404" pitchFamily="49" charset="0"/>
                <a:cs typeface="Courier New" panose="02070309020205020404" pitchFamily="49" charset="0"/>
              </a:rPr>
              <a:t>UPDATE accounts SET amount = amount + 20 WHERE name = "Bob"</a:t>
            </a:r>
          </a:p>
        </p:txBody>
      </p:sp>
      <p:graphicFrame>
        <p:nvGraphicFramePr>
          <p:cNvPr id="3" name="Table 2">
            <a:extLst>
              <a:ext uri="{FF2B5EF4-FFF2-40B4-BE49-F238E27FC236}">
                <a16:creationId xmlns:a16="http://schemas.microsoft.com/office/drawing/2014/main" id="{46E33887-9D36-4BD4-80D8-966C5203295F}"/>
              </a:ext>
            </a:extLst>
          </p:cNvPr>
          <p:cNvGraphicFramePr>
            <a:graphicFrameLocks noGrp="1"/>
          </p:cNvGraphicFramePr>
          <p:nvPr>
            <p:extLst/>
          </p:nvPr>
        </p:nvGraphicFramePr>
        <p:xfrm>
          <a:off x="9099667" y="263753"/>
          <a:ext cx="2768289" cy="1371600"/>
        </p:xfrm>
        <a:graphic>
          <a:graphicData uri="http://schemas.openxmlformats.org/drawingml/2006/table">
            <a:tbl>
              <a:tblPr firstRow="1" bandRow="1">
                <a:tableStyleId>{5C22544A-7EE6-4342-B048-85BDC9FD1C3A}</a:tableStyleId>
              </a:tblPr>
              <a:tblGrid>
                <a:gridCol w="1192551">
                  <a:extLst>
                    <a:ext uri="{9D8B030D-6E8A-4147-A177-3AD203B41FA5}">
                      <a16:colId xmlns:a16="http://schemas.microsoft.com/office/drawing/2014/main" val="1100058728"/>
                    </a:ext>
                  </a:extLst>
                </a:gridCol>
                <a:gridCol w="1575738">
                  <a:extLst>
                    <a:ext uri="{9D8B030D-6E8A-4147-A177-3AD203B41FA5}">
                      <a16:colId xmlns:a16="http://schemas.microsoft.com/office/drawing/2014/main" val="4283229814"/>
                    </a:ext>
                  </a:extLst>
                </a:gridCol>
              </a:tblGrid>
              <a:tr h="290240">
                <a:tc>
                  <a:txBody>
                    <a:bodyPr/>
                    <a:lstStyle/>
                    <a:p>
                      <a:r>
                        <a:rPr lang="en-US" sz="2400" dirty="0"/>
                        <a:t>name</a:t>
                      </a:r>
                    </a:p>
                  </a:txBody>
                  <a:tcPr/>
                </a:tc>
                <a:tc>
                  <a:txBody>
                    <a:bodyPr/>
                    <a:lstStyle/>
                    <a:p>
                      <a:r>
                        <a:rPr lang="en-US" sz="2400" dirty="0"/>
                        <a:t>amount</a:t>
                      </a:r>
                    </a:p>
                  </a:txBody>
                  <a:tcPr/>
                </a:tc>
                <a:extLst>
                  <a:ext uri="{0D108BD9-81ED-4DB2-BD59-A6C34878D82A}">
                    <a16:rowId xmlns:a16="http://schemas.microsoft.com/office/drawing/2014/main" val="1308119829"/>
                  </a:ext>
                </a:extLst>
              </a:tr>
              <a:tr h="290240">
                <a:tc>
                  <a:txBody>
                    <a:bodyPr/>
                    <a:lstStyle/>
                    <a:p>
                      <a:pPr algn="ctr"/>
                      <a:r>
                        <a:rPr lang="en-US" sz="2400" dirty="0"/>
                        <a:t>Alice</a:t>
                      </a:r>
                    </a:p>
                  </a:txBody>
                  <a:tcPr/>
                </a:tc>
                <a:tc>
                  <a:txBody>
                    <a:bodyPr/>
                    <a:lstStyle/>
                    <a:p>
                      <a:pPr algn="r"/>
                      <a:r>
                        <a:rPr lang="en-US" sz="2400" dirty="0"/>
                        <a:t>100</a:t>
                      </a:r>
                    </a:p>
                  </a:txBody>
                  <a:tcPr/>
                </a:tc>
                <a:extLst>
                  <a:ext uri="{0D108BD9-81ED-4DB2-BD59-A6C34878D82A}">
                    <a16:rowId xmlns:a16="http://schemas.microsoft.com/office/drawing/2014/main" val="1269024975"/>
                  </a:ext>
                </a:extLst>
              </a:tr>
              <a:tr h="290240">
                <a:tc>
                  <a:txBody>
                    <a:bodyPr/>
                    <a:lstStyle/>
                    <a:p>
                      <a:pPr algn="ctr"/>
                      <a:r>
                        <a:rPr lang="en-US" sz="2400" dirty="0"/>
                        <a:t>Bob</a:t>
                      </a:r>
                    </a:p>
                  </a:txBody>
                  <a:tcPr/>
                </a:tc>
                <a:tc>
                  <a:txBody>
                    <a:bodyPr/>
                    <a:lstStyle/>
                    <a:p>
                      <a:pPr algn="r"/>
                      <a:r>
                        <a:rPr lang="en-US" sz="2400" dirty="0"/>
                        <a:t>100</a:t>
                      </a:r>
                    </a:p>
                  </a:txBody>
                  <a:tcPr/>
                </a:tc>
                <a:extLst>
                  <a:ext uri="{0D108BD9-81ED-4DB2-BD59-A6C34878D82A}">
                    <a16:rowId xmlns:a16="http://schemas.microsoft.com/office/drawing/2014/main" val="683278053"/>
                  </a:ext>
                </a:extLst>
              </a:tr>
            </a:tbl>
          </a:graphicData>
        </a:graphic>
      </p:graphicFrame>
      <p:sp>
        <p:nvSpPr>
          <p:cNvPr id="5" name="Content Placeholder 2">
            <a:extLst>
              <a:ext uri="{FF2B5EF4-FFF2-40B4-BE49-F238E27FC236}">
                <a16:creationId xmlns:a16="http://schemas.microsoft.com/office/drawing/2014/main" id="{CAAA70B9-5304-4362-9951-8D3B104437AE}"/>
              </a:ext>
            </a:extLst>
          </p:cNvPr>
          <p:cNvSpPr txBox="1">
            <a:spLocks/>
          </p:cNvSpPr>
          <p:nvPr/>
        </p:nvSpPr>
        <p:spPr>
          <a:xfrm>
            <a:off x="838200" y="4288270"/>
            <a:ext cx="10515600" cy="1392689"/>
          </a:xfrm>
          <a:prstGeom prst="rect">
            <a:avLst/>
          </a:prstGeom>
        </p:spPr>
        <p:txBody>
          <a:bodyPr vert="horz"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latin typeface="+mn-lt"/>
                <a:cs typeface="Courier New" panose="02070309020205020404" pitchFamily="49" charset="0"/>
              </a:rPr>
              <a:t>What's the problem?</a:t>
            </a:r>
          </a:p>
          <a:p>
            <a:r>
              <a:rPr lang="en-US" dirty="0">
                <a:latin typeface="+mn-lt"/>
                <a:cs typeface="Courier New" panose="02070309020205020404" pitchFamily="49" charset="0"/>
              </a:rPr>
              <a:t>What if the second query is never executed (</a:t>
            </a:r>
            <a:r>
              <a:rPr lang="en-US" sz="2400" dirty="0">
                <a:latin typeface="+mn-lt"/>
                <a:cs typeface="Courier New" panose="02070309020205020404" pitchFamily="49" charset="0"/>
              </a:rPr>
              <a:t>e.g. DB has crashed</a:t>
            </a:r>
            <a:r>
              <a:rPr lang="en-US" dirty="0">
                <a:latin typeface="+mn-lt"/>
                <a:cs typeface="Courier New" panose="02070309020205020404" pitchFamily="49" charset="0"/>
              </a:rPr>
              <a:t>)?</a:t>
            </a:r>
          </a:p>
          <a:p>
            <a:pPr lvl="1"/>
            <a:r>
              <a:rPr lang="en-US" dirty="0">
                <a:latin typeface="+mn-lt"/>
                <a:cs typeface="Courier New" panose="02070309020205020404" pitchFamily="49" charset="0"/>
              </a:rPr>
              <a:t>$20 lost, leaving the database in an invalid state.</a:t>
            </a:r>
          </a:p>
        </p:txBody>
      </p:sp>
      <p:sp>
        <p:nvSpPr>
          <p:cNvPr id="6" name="Content Placeholder 2">
            <a:extLst>
              <a:ext uri="{FF2B5EF4-FFF2-40B4-BE49-F238E27FC236}">
                <a16:creationId xmlns:a16="http://schemas.microsoft.com/office/drawing/2014/main" id="{28329C69-FF31-4A52-9B74-AB79BBD4971D}"/>
              </a:ext>
            </a:extLst>
          </p:cNvPr>
          <p:cNvSpPr txBox="1">
            <a:spLocks/>
          </p:cNvSpPr>
          <p:nvPr/>
        </p:nvSpPr>
        <p:spPr>
          <a:xfrm>
            <a:off x="9099667" y="1635353"/>
            <a:ext cx="2768289"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solidFill>
                  <a:schemeClr val="tx1"/>
                </a:solidFill>
                <a:latin typeface="+mn-lt"/>
                <a:cs typeface="Courier New" panose="02070309020205020404" pitchFamily="49" charset="0"/>
              </a:rPr>
              <a:t>accounts</a:t>
            </a:r>
          </a:p>
        </p:txBody>
      </p:sp>
    </p:spTree>
    <p:extLst>
      <p:ext uri="{BB962C8B-B14F-4D97-AF65-F5344CB8AC3E}">
        <p14:creationId xmlns:p14="http://schemas.microsoft.com/office/powerpoint/2010/main" val="2544980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2">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build="p"/>
      <p:bldP spid="5" grpId="0" build="p"/>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example</a:t>
            </a:r>
            <a:endParaRPr lang="en-US" noProof="0" dirty="0"/>
          </a:p>
        </p:txBody>
      </p:sp>
      <p:sp>
        <p:nvSpPr>
          <p:cNvPr id="22" name="Content Placeholder 2">
            <a:extLst>
              <a:ext uri="{FF2B5EF4-FFF2-40B4-BE49-F238E27FC236}">
                <a16:creationId xmlns:a16="http://schemas.microsoft.com/office/drawing/2014/main" id="{2528A2F3-36C5-4CCB-A599-D9932ECAE68A}"/>
              </a:ext>
            </a:extLst>
          </p:cNvPr>
          <p:cNvSpPr>
            <a:spLocks noGrp="1"/>
          </p:cNvSpPr>
          <p:nvPr>
            <p:ph idx="1"/>
          </p:nvPr>
        </p:nvSpPr>
        <p:spPr>
          <a:xfrm>
            <a:off x="838200" y="1825625"/>
            <a:ext cx="10515600" cy="2757165"/>
          </a:xfrm>
        </p:spPr>
        <p:txBody>
          <a:bodyPr>
            <a:spAutoFit/>
          </a:bodyPr>
          <a:lstStyle/>
          <a:p>
            <a:pPr marL="0" indent="0">
              <a:buNone/>
            </a:pPr>
            <a:r>
              <a:rPr lang="en-US" dirty="0"/>
              <a:t>Transfer $20 from Alice's account to Bob's account.</a:t>
            </a:r>
          </a:p>
          <a:p>
            <a:r>
              <a:rPr lang="en-US" noProof="0" dirty="0">
                <a:latin typeface="Georgia" panose="02040502050405020303" pitchFamily="18" charset="0"/>
              </a:rPr>
              <a:t>Use an SQL transaction to group queries together:</a:t>
            </a:r>
          </a:p>
          <a:p>
            <a:pPr marL="457200" lvl="1" indent="0">
              <a:buNone/>
            </a:pPr>
            <a:r>
              <a:rPr lang="en-US" sz="2000" noProof="0" dirty="0">
                <a:latin typeface="Courier New" panose="02070309020205020404" pitchFamily="49" charset="0"/>
                <a:cs typeface="Courier New" panose="02070309020205020404" pitchFamily="49" charset="0"/>
              </a:rPr>
              <a:t>BEGIN TRANSACTION</a:t>
            </a:r>
          </a:p>
          <a:p>
            <a:pPr marL="457200" lvl="1" indent="0">
              <a:buNone/>
            </a:pPr>
            <a:r>
              <a:rPr lang="en-US" sz="2000" dirty="0">
                <a:latin typeface="Courier New" panose="02070309020205020404" pitchFamily="49" charset="0"/>
                <a:cs typeface="Courier New" panose="02070309020205020404" pitchFamily="49" charset="0"/>
              </a:rPr>
              <a:t>UPDATE accounts SET amount = amount - 20 WHERE name = "Alice"</a:t>
            </a:r>
          </a:p>
          <a:p>
            <a:pPr marL="457200" lvl="1" indent="0">
              <a:buNone/>
            </a:pPr>
            <a:r>
              <a:rPr lang="en-US" sz="2000" dirty="0">
                <a:latin typeface="Courier New" panose="02070309020205020404" pitchFamily="49" charset="0"/>
                <a:cs typeface="Courier New" panose="02070309020205020404" pitchFamily="49" charset="0"/>
              </a:rPr>
              <a:t>UPDATE accounts SET amount = amount + 20 WHERE name = "Bob"</a:t>
            </a:r>
          </a:p>
          <a:p>
            <a:pPr marL="457200" lvl="1" indent="0">
              <a:buNone/>
            </a:pPr>
            <a:r>
              <a:rPr lang="en-US" sz="2000" noProof="0" dirty="0">
                <a:latin typeface="Courier New" panose="02070309020205020404" pitchFamily="49" charset="0"/>
                <a:cs typeface="Courier New" panose="02070309020205020404" pitchFamily="49" charset="0"/>
              </a:rPr>
              <a:t>COMMIT</a:t>
            </a:r>
          </a:p>
          <a:p>
            <a:pPr lvl="1"/>
            <a:r>
              <a:rPr lang="en-US" dirty="0"/>
              <a:t>The DB will execute all queries, or none.</a:t>
            </a:r>
            <a:endParaRPr lang="en-US" noProof="0" dirty="0">
              <a:latin typeface="Georgia" panose="02040502050405020303" pitchFamily="18" charset="0"/>
            </a:endParaRPr>
          </a:p>
        </p:txBody>
      </p:sp>
      <p:graphicFrame>
        <p:nvGraphicFramePr>
          <p:cNvPr id="3" name="Table 2">
            <a:extLst>
              <a:ext uri="{FF2B5EF4-FFF2-40B4-BE49-F238E27FC236}">
                <a16:creationId xmlns:a16="http://schemas.microsoft.com/office/drawing/2014/main" id="{46E33887-9D36-4BD4-80D8-966C5203295F}"/>
              </a:ext>
            </a:extLst>
          </p:cNvPr>
          <p:cNvGraphicFramePr>
            <a:graphicFrameLocks noGrp="1"/>
          </p:cNvGraphicFramePr>
          <p:nvPr/>
        </p:nvGraphicFramePr>
        <p:xfrm>
          <a:off x="9099667" y="263753"/>
          <a:ext cx="2768289" cy="1371600"/>
        </p:xfrm>
        <a:graphic>
          <a:graphicData uri="http://schemas.openxmlformats.org/drawingml/2006/table">
            <a:tbl>
              <a:tblPr firstRow="1" bandRow="1">
                <a:tableStyleId>{5C22544A-7EE6-4342-B048-85BDC9FD1C3A}</a:tableStyleId>
              </a:tblPr>
              <a:tblGrid>
                <a:gridCol w="1192551">
                  <a:extLst>
                    <a:ext uri="{9D8B030D-6E8A-4147-A177-3AD203B41FA5}">
                      <a16:colId xmlns:a16="http://schemas.microsoft.com/office/drawing/2014/main" val="1100058728"/>
                    </a:ext>
                  </a:extLst>
                </a:gridCol>
                <a:gridCol w="1575738">
                  <a:extLst>
                    <a:ext uri="{9D8B030D-6E8A-4147-A177-3AD203B41FA5}">
                      <a16:colId xmlns:a16="http://schemas.microsoft.com/office/drawing/2014/main" val="4283229814"/>
                    </a:ext>
                  </a:extLst>
                </a:gridCol>
              </a:tblGrid>
              <a:tr h="290240">
                <a:tc>
                  <a:txBody>
                    <a:bodyPr/>
                    <a:lstStyle/>
                    <a:p>
                      <a:r>
                        <a:rPr lang="en-US" sz="2400" dirty="0"/>
                        <a:t>name</a:t>
                      </a:r>
                    </a:p>
                  </a:txBody>
                  <a:tcPr/>
                </a:tc>
                <a:tc>
                  <a:txBody>
                    <a:bodyPr/>
                    <a:lstStyle/>
                    <a:p>
                      <a:r>
                        <a:rPr lang="en-US" sz="2400" dirty="0"/>
                        <a:t>amount</a:t>
                      </a:r>
                    </a:p>
                  </a:txBody>
                  <a:tcPr/>
                </a:tc>
                <a:extLst>
                  <a:ext uri="{0D108BD9-81ED-4DB2-BD59-A6C34878D82A}">
                    <a16:rowId xmlns:a16="http://schemas.microsoft.com/office/drawing/2014/main" val="1308119829"/>
                  </a:ext>
                </a:extLst>
              </a:tr>
              <a:tr h="290240">
                <a:tc>
                  <a:txBody>
                    <a:bodyPr/>
                    <a:lstStyle/>
                    <a:p>
                      <a:pPr algn="ctr"/>
                      <a:r>
                        <a:rPr lang="en-US" sz="2400" dirty="0"/>
                        <a:t>Alice</a:t>
                      </a:r>
                    </a:p>
                  </a:txBody>
                  <a:tcPr/>
                </a:tc>
                <a:tc>
                  <a:txBody>
                    <a:bodyPr/>
                    <a:lstStyle/>
                    <a:p>
                      <a:pPr algn="r"/>
                      <a:r>
                        <a:rPr lang="en-US" sz="2400" dirty="0"/>
                        <a:t>100</a:t>
                      </a:r>
                    </a:p>
                  </a:txBody>
                  <a:tcPr/>
                </a:tc>
                <a:extLst>
                  <a:ext uri="{0D108BD9-81ED-4DB2-BD59-A6C34878D82A}">
                    <a16:rowId xmlns:a16="http://schemas.microsoft.com/office/drawing/2014/main" val="1269024975"/>
                  </a:ext>
                </a:extLst>
              </a:tr>
              <a:tr h="290240">
                <a:tc>
                  <a:txBody>
                    <a:bodyPr/>
                    <a:lstStyle/>
                    <a:p>
                      <a:pPr algn="ctr"/>
                      <a:r>
                        <a:rPr lang="en-US" sz="2400" dirty="0"/>
                        <a:t>Bob</a:t>
                      </a:r>
                    </a:p>
                  </a:txBody>
                  <a:tcPr/>
                </a:tc>
                <a:tc>
                  <a:txBody>
                    <a:bodyPr/>
                    <a:lstStyle/>
                    <a:p>
                      <a:pPr algn="r"/>
                      <a:r>
                        <a:rPr lang="en-US" sz="2400" dirty="0"/>
                        <a:t>100</a:t>
                      </a:r>
                    </a:p>
                  </a:txBody>
                  <a:tcPr/>
                </a:tc>
                <a:extLst>
                  <a:ext uri="{0D108BD9-81ED-4DB2-BD59-A6C34878D82A}">
                    <a16:rowId xmlns:a16="http://schemas.microsoft.com/office/drawing/2014/main" val="683278053"/>
                  </a:ext>
                </a:extLst>
              </a:tr>
            </a:tbl>
          </a:graphicData>
        </a:graphic>
      </p:graphicFrame>
      <p:sp>
        <p:nvSpPr>
          <p:cNvPr id="6" name="Content Placeholder 2">
            <a:extLst>
              <a:ext uri="{FF2B5EF4-FFF2-40B4-BE49-F238E27FC236}">
                <a16:creationId xmlns:a16="http://schemas.microsoft.com/office/drawing/2014/main" id="{28329C69-FF31-4A52-9B74-AB79BBD4971D}"/>
              </a:ext>
            </a:extLst>
          </p:cNvPr>
          <p:cNvSpPr txBox="1">
            <a:spLocks/>
          </p:cNvSpPr>
          <p:nvPr/>
        </p:nvSpPr>
        <p:spPr>
          <a:xfrm>
            <a:off x="9099667" y="1635353"/>
            <a:ext cx="2768289"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solidFill>
                  <a:schemeClr val="tx1"/>
                </a:solidFill>
                <a:latin typeface="+mn-lt"/>
                <a:cs typeface="Courier New" panose="02070309020205020404" pitchFamily="49" charset="0"/>
              </a:rPr>
              <a:t>accounts</a:t>
            </a:r>
          </a:p>
        </p:txBody>
      </p:sp>
    </p:spTree>
    <p:extLst>
      <p:ext uri="{BB962C8B-B14F-4D97-AF65-F5344CB8AC3E}">
        <p14:creationId xmlns:p14="http://schemas.microsoft.com/office/powerpoint/2010/main" val="3943358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Dangerous example</a:t>
            </a:r>
            <a:endParaRPr lang="en-US" noProof="0" dirty="0"/>
          </a:p>
        </p:txBody>
      </p:sp>
      <p:graphicFrame>
        <p:nvGraphicFramePr>
          <p:cNvPr id="3" name="Table 2">
            <a:extLst>
              <a:ext uri="{FF2B5EF4-FFF2-40B4-BE49-F238E27FC236}">
                <a16:creationId xmlns:a16="http://schemas.microsoft.com/office/drawing/2014/main" id="{46E33887-9D36-4BD4-80D8-966C5203295F}"/>
              </a:ext>
            </a:extLst>
          </p:cNvPr>
          <p:cNvGraphicFramePr>
            <a:graphicFrameLocks noGrp="1"/>
          </p:cNvGraphicFramePr>
          <p:nvPr/>
        </p:nvGraphicFramePr>
        <p:xfrm>
          <a:off x="9099667" y="263753"/>
          <a:ext cx="2768289" cy="1371600"/>
        </p:xfrm>
        <a:graphic>
          <a:graphicData uri="http://schemas.openxmlformats.org/drawingml/2006/table">
            <a:tbl>
              <a:tblPr firstRow="1" bandRow="1">
                <a:tableStyleId>{5C22544A-7EE6-4342-B048-85BDC9FD1C3A}</a:tableStyleId>
              </a:tblPr>
              <a:tblGrid>
                <a:gridCol w="1192551">
                  <a:extLst>
                    <a:ext uri="{9D8B030D-6E8A-4147-A177-3AD203B41FA5}">
                      <a16:colId xmlns:a16="http://schemas.microsoft.com/office/drawing/2014/main" val="1100058728"/>
                    </a:ext>
                  </a:extLst>
                </a:gridCol>
                <a:gridCol w="1575738">
                  <a:extLst>
                    <a:ext uri="{9D8B030D-6E8A-4147-A177-3AD203B41FA5}">
                      <a16:colId xmlns:a16="http://schemas.microsoft.com/office/drawing/2014/main" val="4283229814"/>
                    </a:ext>
                  </a:extLst>
                </a:gridCol>
              </a:tblGrid>
              <a:tr h="290240">
                <a:tc>
                  <a:txBody>
                    <a:bodyPr/>
                    <a:lstStyle/>
                    <a:p>
                      <a:r>
                        <a:rPr lang="en-US" sz="2400" dirty="0"/>
                        <a:t>name</a:t>
                      </a:r>
                    </a:p>
                  </a:txBody>
                  <a:tcPr/>
                </a:tc>
                <a:tc>
                  <a:txBody>
                    <a:bodyPr/>
                    <a:lstStyle/>
                    <a:p>
                      <a:r>
                        <a:rPr lang="en-US" sz="2400" dirty="0"/>
                        <a:t>amount</a:t>
                      </a:r>
                    </a:p>
                  </a:txBody>
                  <a:tcPr/>
                </a:tc>
                <a:extLst>
                  <a:ext uri="{0D108BD9-81ED-4DB2-BD59-A6C34878D82A}">
                    <a16:rowId xmlns:a16="http://schemas.microsoft.com/office/drawing/2014/main" val="1308119829"/>
                  </a:ext>
                </a:extLst>
              </a:tr>
              <a:tr h="290240">
                <a:tc>
                  <a:txBody>
                    <a:bodyPr/>
                    <a:lstStyle/>
                    <a:p>
                      <a:pPr algn="ctr"/>
                      <a:r>
                        <a:rPr lang="en-US" sz="2400" dirty="0"/>
                        <a:t>Alice</a:t>
                      </a:r>
                    </a:p>
                  </a:txBody>
                  <a:tcPr/>
                </a:tc>
                <a:tc>
                  <a:txBody>
                    <a:bodyPr/>
                    <a:lstStyle/>
                    <a:p>
                      <a:pPr algn="r"/>
                      <a:r>
                        <a:rPr lang="en-US" sz="2400" dirty="0"/>
                        <a:t>100</a:t>
                      </a:r>
                    </a:p>
                  </a:txBody>
                  <a:tcPr/>
                </a:tc>
                <a:extLst>
                  <a:ext uri="{0D108BD9-81ED-4DB2-BD59-A6C34878D82A}">
                    <a16:rowId xmlns:a16="http://schemas.microsoft.com/office/drawing/2014/main" val="1269024975"/>
                  </a:ext>
                </a:extLst>
              </a:tr>
              <a:tr h="290240">
                <a:tc>
                  <a:txBody>
                    <a:bodyPr/>
                    <a:lstStyle/>
                    <a:p>
                      <a:pPr algn="ctr"/>
                      <a:r>
                        <a:rPr lang="en-US" sz="2400" dirty="0"/>
                        <a:t>Bob</a:t>
                      </a:r>
                    </a:p>
                  </a:txBody>
                  <a:tcPr/>
                </a:tc>
                <a:tc>
                  <a:txBody>
                    <a:bodyPr/>
                    <a:lstStyle/>
                    <a:p>
                      <a:pPr algn="r"/>
                      <a:r>
                        <a:rPr lang="en-US" sz="2400" dirty="0"/>
                        <a:t>100</a:t>
                      </a:r>
                    </a:p>
                  </a:txBody>
                  <a:tcPr/>
                </a:tc>
                <a:extLst>
                  <a:ext uri="{0D108BD9-81ED-4DB2-BD59-A6C34878D82A}">
                    <a16:rowId xmlns:a16="http://schemas.microsoft.com/office/drawing/2014/main" val="683278053"/>
                  </a:ext>
                </a:extLst>
              </a:tr>
            </a:tbl>
          </a:graphicData>
        </a:graphic>
      </p:graphicFrame>
      <p:sp>
        <p:nvSpPr>
          <p:cNvPr id="6" name="Content Placeholder 2">
            <a:extLst>
              <a:ext uri="{FF2B5EF4-FFF2-40B4-BE49-F238E27FC236}">
                <a16:creationId xmlns:a16="http://schemas.microsoft.com/office/drawing/2014/main" id="{28329C69-FF31-4A52-9B74-AB79BBD4971D}"/>
              </a:ext>
            </a:extLst>
          </p:cNvPr>
          <p:cNvSpPr txBox="1">
            <a:spLocks/>
          </p:cNvSpPr>
          <p:nvPr/>
        </p:nvSpPr>
        <p:spPr>
          <a:xfrm>
            <a:off x="9099667" y="1635353"/>
            <a:ext cx="2768289"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solidFill>
                  <a:schemeClr val="tx1"/>
                </a:solidFill>
                <a:latin typeface="+mn-lt"/>
                <a:cs typeface="Courier New" panose="02070309020205020404" pitchFamily="49" charset="0"/>
              </a:rPr>
              <a:t>accounts</a:t>
            </a:r>
          </a:p>
        </p:txBody>
      </p:sp>
      <p:sp>
        <p:nvSpPr>
          <p:cNvPr id="9" name="Content Placeholder 3">
            <a:extLst>
              <a:ext uri="{FF2B5EF4-FFF2-40B4-BE49-F238E27FC236}">
                <a16:creationId xmlns:a16="http://schemas.microsoft.com/office/drawing/2014/main" id="{94F87FE5-1A30-461A-812C-5E23F4957FF9}"/>
              </a:ext>
            </a:extLst>
          </p:cNvPr>
          <p:cNvSpPr txBox="1">
            <a:spLocks/>
          </p:cNvSpPr>
          <p:nvPr/>
        </p:nvSpPr>
        <p:spPr>
          <a:xfrm>
            <a:off x="838201" y="2401271"/>
            <a:ext cx="10515600" cy="3746410"/>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err="1">
                <a:solidFill>
                  <a:schemeClr val="tx1"/>
                </a:solidFill>
                <a:latin typeface="Courier New" panose="02070309020205020404" pitchFamily="49" charset="0"/>
                <a:cs typeface="Courier New" panose="02070309020205020404" pitchFamily="49" charset="0"/>
              </a:rPr>
              <a:t>app.post</a:t>
            </a:r>
            <a:r>
              <a:rPr lang="en-US" sz="1800" dirty="0">
                <a:solidFill>
                  <a:schemeClr val="tx1"/>
                </a:solidFill>
                <a:latin typeface="Courier New" panose="02070309020205020404" pitchFamily="49" charset="0"/>
                <a:cs typeface="Courier New" panose="02070309020205020404" pitchFamily="49" charset="0"/>
              </a:rPr>
              <a:t>("/accounts", </a:t>
            </a:r>
            <a:r>
              <a:rPr lang="en-US" sz="1800" b="1" dirty="0">
                <a:solidFill>
                  <a:schemeClr val="tx2"/>
                </a:solidFill>
                <a:latin typeface="Courier New" panose="02070309020205020404" pitchFamily="49" charset="0"/>
                <a:cs typeface="Courier New" panose="02070309020205020404" pitchFamily="49" charset="0"/>
              </a:rPr>
              <a:t>function</a:t>
            </a:r>
            <a:r>
              <a:rPr lang="en-US" sz="1800" dirty="0">
                <a:solidFill>
                  <a:schemeClr val="tx1"/>
                </a:solidFill>
                <a:latin typeface="Courier New" panose="02070309020205020404" pitchFamily="49" charset="0"/>
                <a:cs typeface="Courier New" panose="02070309020205020404" pitchFamily="49" charset="0"/>
              </a:rPr>
              <a:t>(req, res){</a:t>
            </a:r>
          </a:p>
          <a:p>
            <a:pPr marL="0" indent="0">
              <a:buNone/>
            </a:pPr>
            <a:r>
              <a:rPr lang="en-US" sz="1800" dirty="0">
                <a:solidFill>
                  <a:schemeClr val="tx1"/>
                </a:solidFill>
                <a:latin typeface="Courier New" panose="02070309020205020404" pitchFamily="49" charset="0"/>
                <a:cs typeface="Courier New" panose="02070309020205020404" pitchFamily="49" charset="0"/>
              </a:rPr>
              <a:t>  </a:t>
            </a:r>
            <a:r>
              <a:rPr lang="en-US" sz="1800" b="1" dirty="0">
                <a:solidFill>
                  <a:schemeClr val="tx2"/>
                </a:solidFill>
                <a:latin typeface="Courier New" panose="02070309020205020404" pitchFamily="49" charset="0"/>
                <a:cs typeface="Courier New" panose="02070309020205020404" pitchFamily="49" charset="0"/>
              </a:rPr>
              <a:t>const</a:t>
            </a:r>
            <a:r>
              <a:rPr lang="en-US" sz="1800" dirty="0">
                <a:solidFill>
                  <a:schemeClr val="tx1"/>
                </a:solidFill>
                <a:latin typeface="Courier New" panose="02070309020205020404" pitchFamily="49" charset="0"/>
                <a:cs typeface="Courier New" panose="02070309020205020404" pitchFamily="49" charset="0"/>
              </a:rPr>
              <a:t> name = req.body.name</a:t>
            </a:r>
          </a:p>
          <a:p>
            <a:pPr marL="0" indent="0">
              <a:buNone/>
            </a:pPr>
            <a:r>
              <a:rPr lang="en-US" sz="1800" dirty="0">
                <a:solidFill>
                  <a:schemeClr val="tx1"/>
                </a:solidFill>
                <a:latin typeface="Courier New" panose="02070309020205020404" pitchFamily="49" charset="0"/>
                <a:cs typeface="Courier New" panose="02070309020205020404" pitchFamily="49" charset="0"/>
              </a:rPr>
              <a:t>  </a:t>
            </a:r>
            <a:r>
              <a:rPr lang="en-US" sz="1800" b="1" dirty="0">
                <a:solidFill>
                  <a:schemeClr val="tx2"/>
                </a:solidFill>
                <a:latin typeface="Courier New" panose="02070309020205020404" pitchFamily="49" charset="0"/>
                <a:cs typeface="Courier New" panose="02070309020205020404" pitchFamily="49" charset="0"/>
              </a:rPr>
              <a:t>const</a:t>
            </a:r>
            <a:r>
              <a:rPr lang="en-US" sz="1800" dirty="0">
                <a:solidFill>
                  <a:schemeClr val="tx1"/>
                </a:solidFill>
                <a:latin typeface="Courier New" panose="02070309020205020404" pitchFamily="49" charset="0"/>
                <a:cs typeface="Courier New" panose="02070309020205020404" pitchFamily="49" charset="0"/>
              </a:rPr>
              <a:t> query = "SELECT name FROM accounts WHERE name = ?"</a:t>
            </a:r>
          </a:p>
          <a:p>
            <a:pPr marL="0" indent="0">
              <a:buNone/>
            </a:pPr>
            <a:r>
              <a:rPr lang="en-US" sz="1800" dirty="0">
                <a:solidFill>
                  <a:schemeClr val="tx1"/>
                </a:solidFill>
                <a:latin typeface="Courier New" panose="02070309020205020404" pitchFamily="49" charset="0"/>
                <a:cs typeface="Courier New" panose="02070309020205020404" pitchFamily="49" charset="0"/>
              </a:rPr>
              <a:t>  </a:t>
            </a:r>
            <a:r>
              <a:rPr lang="en-US" sz="1800" dirty="0" err="1">
                <a:solidFill>
                  <a:schemeClr val="tx1"/>
                </a:solidFill>
                <a:latin typeface="Courier New" panose="02070309020205020404" pitchFamily="49" charset="0"/>
                <a:cs typeface="Courier New" panose="02070309020205020404" pitchFamily="49" charset="0"/>
              </a:rPr>
              <a:t>db.get</a:t>
            </a:r>
            <a:r>
              <a:rPr lang="en-US" sz="1800" dirty="0">
                <a:solidFill>
                  <a:schemeClr val="tx1"/>
                </a:solidFill>
                <a:latin typeface="Courier New" panose="02070309020205020404" pitchFamily="49" charset="0"/>
                <a:cs typeface="Courier New" panose="02070309020205020404" pitchFamily="49" charset="0"/>
              </a:rPr>
              <a:t>(query, [name], </a:t>
            </a:r>
            <a:r>
              <a:rPr lang="en-US" sz="1800" b="1" dirty="0">
                <a:solidFill>
                  <a:schemeClr val="tx2"/>
                </a:solidFill>
                <a:latin typeface="Courier New" panose="02070309020205020404" pitchFamily="49" charset="0"/>
                <a:cs typeface="Courier New" panose="02070309020205020404" pitchFamily="49" charset="0"/>
              </a:rPr>
              <a:t>function</a:t>
            </a:r>
            <a:r>
              <a:rPr lang="en-US" sz="1800" dirty="0">
                <a:solidFill>
                  <a:schemeClr val="tx1"/>
                </a:solidFill>
                <a:latin typeface="Courier New" panose="02070309020205020404" pitchFamily="49" charset="0"/>
                <a:cs typeface="Courier New" panose="02070309020205020404" pitchFamily="49" charset="0"/>
              </a:rPr>
              <a:t>(error, account){</a:t>
            </a:r>
          </a:p>
          <a:p>
            <a:pPr marL="0" indent="0">
              <a:buNone/>
            </a:pPr>
            <a:r>
              <a:rPr lang="en-US" sz="1800" dirty="0">
                <a:solidFill>
                  <a:schemeClr val="tx1"/>
                </a:solidFill>
                <a:latin typeface="Courier New" panose="02070309020205020404" pitchFamily="49" charset="0"/>
                <a:cs typeface="Courier New" panose="02070309020205020404" pitchFamily="49" charset="0"/>
              </a:rPr>
              <a:t>    </a:t>
            </a:r>
            <a:r>
              <a:rPr lang="en-US" sz="1800" b="1" dirty="0">
                <a:solidFill>
                  <a:schemeClr val="tx2"/>
                </a:solidFill>
                <a:latin typeface="Courier New" panose="02070309020205020404" pitchFamily="49" charset="0"/>
                <a:cs typeface="Courier New" panose="02070309020205020404" pitchFamily="49" charset="0"/>
              </a:rPr>
              <a:t>if</a:t>
            </a:r>
            <a:r>
              <a:rPr lang="en-US" sz="1800" dirty="0">
                <a:solidFill>
                  <a:schemeClr val="tx1"/>
                </a:solidFill>
                <a:latin typeface="Courier New" panose="02070309020205020404" pitchFamily="49" charset="0"/>
                <a:cs typeface="Courier New" panose="02070309020205020404" pitchFamily="49" charset="0"/>
              </a:rPr>
              <a:t>(account == </a:t>
            </a:r>
            <a:r>
              <a:rPr lang="en-US" sz="1800" b="1" dirty="0">
                <a:solidFill>
                  <a:schemeClr val="tx2"/>
                </a:solidFill>
                <a:latin typeface="Courier New" panose="02070309020205020404" pitchFamily="49" charset="0"/>
                <a:cs typeface="Courier New" panose="02070309020205020404" pitchFamily="49" charset="0"/>
              </a:rPr>
              <a:t>undefined</a:t>
            </a:r>
            <a:r>
              <a:rPr lang="en-US" sz="1800" dirty="0">
                <a:solidFill>
                  <a:schemeClr val="tx1"/>
                </a:solidFill>
                <a:latin typeface="Courier New" panose="02070309020205020404" pitchFamily="49" charset="0"/>
                <a:cs typeface="Courier New" panose="02070309020205020404" pitchFamily="49" charset="0"/>
              </a:rPr>
              <a:t>){</a:t>
            </a:r>
          </a:p>
          <a:p>
            <a:pPr marL="0" indent="0">
              <a:buNone/>
            </a:pPr>
            <a:r>
              <a:rPr lang="en-US" sz="1800" dirty="0">
                <a:solidFill>
                  <a:schemeClr val="tx1"/>
                </a:solidFill>
                <a:latin typeface="Courier New" panose="02070309020205020404" pitchFamily="49" charset="0"/>
                <a:cs typeface="Courier New" panose="02070309020205020404" pitchFamily="49" charset="0"/>
              </a:rPr>
              <a:t>      </a:t>
            </a:r>
            <a:r>
              <a:rPr lang="en-US" sz="1800" b="1" dirty="0">
                <a:solidFill>
                  <a:schemeClr val="tx2"/>
                </a:solidFill>
                <a:latin typeface="Courier New" panose="02070309020205020404" pitchFamily="49" charset="0"/>
                <a:cs typeface="Courier New" panose="02070309020205020404" pitchFamily="49" charset="0"/>
              </a:rPr>
              <a:t>const</a:t>
            </a:r>
            <a:r>
              <a:rPr lang="en-US" sz="1800" dirty="0">
                <a:solidFill>
                  <a:schemeClr val="tx1"/>
                </a:solidFill>
                <a:latin typeface="Courier New" panose="02070309020205020404" pitchFamily="49" charset="0"/>
                <a:cs typeface="Courier New" panose="02070309020205020404" pitchFamily="49" charset="0"/>
              </a:rPr>
              <a:t> query = "INSERT INTO accounts (name, amount) VALUES (?, 0)"</a:t>
            </a:r>
          </a:p>
          <a:p>
            <a:pPr marL="0" indent="0">
              <a:buNone/>
            </a:pPr>
            <a:r>
              <a:rPr lang="en-US" sz="1800" dirty="0">
                <a:solidFill>
                  <a:schemeClr val="tx1"/>
                </a:solidFill>
                <a:latin typeface="Courier New" panose="02070309020205020404" pitchFamily="49" charset="0"/>
                <a:cs typeface="Courier New" panose="02070309020205020404" pitchFamily="49" charset="0"/>
              </a:rPr>
              <a:t>      </a:t>
            </a:r>
            <a:r>
              <a:rPr lang="en-US" sz="1800" dirty="0" err="1">
                <a:solidFill>
                  <a:schemeClr val="tx1"/>
                </a:solidFill>
                <a:latin typeface="Courier New" panose="02070309020205020404" pitchFamily="49" charset="0"/>
                <a:cs typeface="Courier New" panose="02070309020205020404" pitchFamily="49" charset="0"/>
              </a:rPr>
              <a:t>db.run</a:t>
            </a:r>
            <a:r>
              <a:rPr lang="en-US" sz="1800" dirty="0">
                <a:solidFill>
                  <a:schemeClr val="tx1"/>
                </a:solidFill>
                <a:latin typeface="Courier New" panose="02070309020205020404" pitchFamily="49" charset="0"/>
                <a:cs typeface="Courier New" panose="02070309020205020404" pitchFamily="49" charset="0"/>
              </a:rPr>
              <a:t>(query, [name])</a:t>
            </a:r>
          </a:p>
          <a:p>
            <a:pPr marL="0" indent="0">
              <a:buNone/>
            </a:pPr>
            <a:r>
              <a:rPr lang="en-US" sz="1800" dirty="0">
                <a:solidFill>
                  <a:schemeClr val="tx1"/>
                </a:solidFill>
                <a:latin typeface="Courier New" panose="02070309020205020404" pitchFamily="49" charset="0"/>
                <a:cs typeface="Courier New" panose="02070309020205020404" pitchFamily="49" charset="0"/>
              </a:rPr>
              <a:t>    }</a:t>
            </a:r>
          </a:p>
          <a:p>
            <a:pPr marL="0" indent="0">
              <a:buNone/>
            </a:pPr>
            <a:r>
              <a:rPr lang="en-US" sz="1800" dirty="0">
                <a:solidFill>
                  <a:schemeClr val="tx1"/>
                </a:solidFill>
                <a:latin typeface="Courier New" panose="02070309020205020404" pitchFamily="49" charset="0"/>
                <a:cs typeface="Courier New" panose="02070309020205020404" pitchFamily="49" charset="0"/>
              </a:rPr>
              <a:t>  })</a:t>
            </a:r>
          </a:p>
          <a:p>
            <a:pPr marL="0" indent="0">
              <a:buNone/>
            </a:pPr>
            <a:r>
              <a:rPr lang="en-US" sz="1800" dirty="0">
                <a:solidFill>
                  <a:schemeClr val="tx1"/>
                </a:solidFill>
                <a:latin typeface="Courier New" panose="02070309020205020404" pitchFamily="49" charset="0"/>
                <a:cs typeface="Courier New" panose="02070309020205020404" pitchFamily="49" charset="0"/>
              </a:rPr>
              <a:t>})</a:t>
            </a:r>
          </a:p>
        </p:txBody>
      </p:sp>
      <p:sp>
        <p:nvSpPr>
          <p:cNvPr id="10" name="Content Placeholder 2">
            <a:extLst>
              <a:ext uri="{FF2B5EF4-FFF2-40B4-BE49-F238E27FC236}">
                <a16:creationId xmlns:a16="http://schemas.microsoft.com/office/drawing/2014/main" id="{249BA7BC-FCC7-4F26-AA89-33F53BAFC5C5}"/>
              </a:ext>
            </a:extLst>
          </p:cNvPr>
          <p:cNvSpPr>
            <a:spLocks noGrp="1"/>
          </p:cNvSpPr>
          <p:nvPr>
            <p:ph idx="1"/>
          </p:nvPr>
        </p:nvSpPr>
        <p:spPr>
          <a:xfrm>
            <a:off x="838200" y="1825625"/>
            <a:ext cx="10515600" cy="480131"/>
          </a:xfrm>
        </p:spPr>
        <p:txBody>
          <a:bodyPr>
            <a:spAutoFit/>
          </a:bodyPr>
          <a:lstStyle/>
          <a:p>
            <a:pPr marL="0" indent="0">
              <a:buNone/>
            </a:pPr>
            <a:r>
              <a:rPr lang="en-US" dirty="0"/>
              <a:t>Require all names to be unique.</a:t>
            </a:r>
            <a:endParaRPr lang="en-US" noProof="0" dirty="0">
              <a:latin typeface="Georgia" panose="02040502050405020303" pitchFamily="18" charset="0"/>
            </a:endParaRPr>
          </a:p>
        </p:txBody>
      </p:sp>
      <p:sp>
        <p:nvSpPr>
          <p:cNvPr id="8" name="Speech Bubble: Rectangle with Corners Rounded 7">
            <a:extLst>
              <a:ext uri="{FF2B5EF4-FFF2-40B4-BE49-F238E27FC236}">
                <a16:creationId xmlns:a16="http://schemas.microsoft.com/office/drawing/2014/main" id="{FF00987E-45E8-41B7-8BB1-401BCB58304C}"/>
              </a:ext>
            </a:extLst>
          </p:cNvPr>
          <p:cNvSpPr/>
          <p:nvPr/>
        </p:nvSpPr>
        <p:spPr>
          <a:xfrm>
            <a:off x="1801585" y="5296277"/>
            <a:ext cx="3679372" cy="1192590"/>
          </a:xfrm>
          <a:prstGeom prst="wedgeRoundRectCallout">
            <a:avLst>
              <a:gd name="adj1" fmla="val -33158"/>
              <a:gd name="adj2" fmla="val -7502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Another client might have crated an account with the same name before this query is executed!</a:t>
            </a:r>
          </a:p>
        </p:txBody>
      </p:sp>
    </p:spTree>
    <p:extLst>
      <p:ext uri="{BB962C8B-B14F-4D97-AF65-F5344CB8AC3E}">
        <p14:creationId xmlns:p14="http://schemas.microsoft.com/office/powerpoint/2010/main" val="37593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xEl>
                                              <p:pRg st="3" end="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nimBg="1"/>
      <p:bldP spid="10" grpId="0" build="p"/>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example</a:t>
            </a:r>
            <a:endParaRPr lang="en-US" noProof="0" dirty="0"/>
          </a:p>
        </p:txBody>
      </p:sp>
      <p:graphicFrame>
        <p:nvGraphicFramePr>
          <p:cNvPr id="3" name="Table 2">
            <a:extLst>
              <a:ext uri="{FF2B5EF4-FFF2-40B4-BE49-F238E27FC236}">
                <a16:creationId xmlns:a16="http://schemas.microsoft.com/office/drawing/2014/main" id="{46E33887-9D36-4BD4-80D8-966C5203295F}"/>
              </a:ext>
            </a:extLst>
          </p:cNvPr>
          <p:cNvGraphicFramePr>
            <a:graphicFrameLocks noGrp="1"/>
          </p:cNvGraphicFramePr>
          <p:nvPr/>
        </p:nvGraphicFramePr>
        <p:xfrm>
          <a:off x="9099667" y="263753"/>
          <a:ext cx="2768289" cy="1371600"/>
        </p:xfrm>
        <a:graphic>
          <a:graphicData uri="http://schemas.openxmlformats.org/drawingml/2006/table">
            <a:tbl>
              <a:tblPr firstRow="1" bandRow="1">
                <a:tableStyleId>{5C22544A-7EE6-4342-B048-85BDC9FD1C3A}</a:tableStyleId>
              </a:tblPr>
              <a:tblGrid>
                <a:gridCol w="1192551">
                  <a:extLst>
                    <a:ext uri="{9D8B030D-6E8A-4147-A177-3AD203B41FA5}">
                      <a16:colId xmlns:a16="http://schemas.microsoft.com/office/drawing/2014/main" val="1100058728"/>
                    </a:ext>
                  </a:extLst>
                </a:gridCol>
                <a:gridCol w="1575738">
                  <a:extLst>
                    <a:ext uri="{9D8B030D-6E8A-4147-A177-3AD203B41FA5}">
                      <a16:colId xmlns:a16="http://schemas.microsoft.com/office/drawing/2014/main" val="4283229814"/>
                    </a:ext>
                  </a:extLst>
                </a:gridCol>
              </a:tblGrid>
              <a:tr h="290240">
                <a:tc>
                  <a:txBody>
                    <a:bodyPr/>
                    <a:lstStyle/>
                    <a:p>
                      <a:r>
                        <a:rPr lang="en-US" sz="2400" dirty="0"/>
                        <a:t>name</a:t>
                      </a:r>
                    </a:p>
                  </a:txBody>
                  <a:tcPr/>
                </a:tc>
                <a:tc>
                  <a:txBody>
                    <a:bodyPr/>
                    <a:lstStyle/>
                    <a:p>
                      <a:r>
                        <a:rPr lang="en-US" sz="2400" dirty="0"/>
                        <a:t>amount</a:t>
                      </a:r>
                    </a:p>
                  </a:txBody>
                  <a:tcPr/>
                </a:tc>
                <a:extLst>
                  <a:ext uri="{0D108BD9-81ED-4DB2-BD59-A6C34878D82A}">
                    <a16:rowId xmlns:a16="http://schemas.microsoft.com/office/drawing/2014/main" val="1308119829"/>
                  </a:ext>
                </a:extLst>
              </a:tr>
              <a:tr h="290240">
                <a:tc>
                  <a:txBody>
                    <a:bodyPr/>
                    <a:lstStyle/>
                    <a:p>
                      <a:pPr algn="ctr"/>
                      <a:r>
                        <a:rPr lang="en-US" sz="2400" dirty="0"/>
                        <a:t>Alice</a:t>
                      </a:r>
                    </a:p>
                  </a:txBody>
                  <a:tcPr/>
                </a:tc>
                <a:tc>
                  <a:txBody>
                    <a:bodyPr/>
                    <a:lstStyle/>
                    <a:p>
                      <a:pPr algn="r"/>
                      <a:r>
                        <a:rPr lang="en-US" sz="2400" dirty="0"/>
                        <a:t>100</a:t>
                      </a:r>
                    </a:p>
                  </a:txBody>
                  <a:tcPr/>
                </a:tc>
                <a:extLst>
                  <a:ext uri="{0D108BD9-81ED-4DB2-BD59-A6C34878D82A}">
                    <a16:rowId xmlns:a16="http://schemas.microsoft.com/office/drawing/2014/main" val="1269024975"/>
                  </a:ext>
                </a:extLst>
              </a:tr>
              <a:tr h="290240">
                <a:tc>
                  <a:txBody>
                    <a:bodyPr/>
                    <a:lstStyle/>
                    <a:p>
                      <a:pPr algn="ctr"/>
                      <a:r>
                        <a:rPr lang="en-US" sz="2400" dirty="0"/>
                        <a:t>Bob</a:t>
                      </a:r>
                    </a:p>
                  </a:txBody>
                  <a:tcPr/>
                </a:tc>
                <a:tc>
                  <a:txBody>
                    <a:bodyPr/>
                    <a:lstStyle/>
                    <a:p>
                      <a:pPr algn="r"/>
                      <a:r>
                        <a:rPr lang="en-US" sz="2400" dirty="0"/>
                        <a:t>100</a:t>
                      </a:r>
                    </a:p>
                  </a:txBody>
                  <a:tcPr/>
                </a:tc>
                <a:extLst>
                  <a:ext uri="{0D108BD9-81ED-4DB2-BD59-A6C34878D82A}">
                    <a16:rowId xmlns:a16="http://schemas.microsoft.com/office/drawing/2014/main" val="683278053"/>
                  </a:ext>
                </a:extLst>
              </a:tr>
            </a:tbl>
          </a:graphicData>
        </a:graphic>
      </p:graphicFrame>
      <p:sp>
        <p:nvSpPr>
          <p:cNvPr id="6" name="Content Placeholder 2">
            <a:extLst>
              <a:ext uri="{FF2B5EF4-FFF2-40B4-BE49-F238E27FC236}">
                <a16:creationId xmlns:a16="http://schemas.microsoft.com/office/drawing/2014/main" id="{28329C69-FF31-4A52-9B74-AB79BBD4971D}"/>
              </a:ext>
            </a:extLst>
          </p:cNvPr>
          <p:cNvSpPr txBox="1">
            <a:spLocks/>
          </p:cNvSpPr>
          <p:nvPr/>
        </p:nvSpPr>
        <p:spPr>
          <a:xfrm>
            <a:off x="9099667" y="1635353"/>
            <a:ext cx="2768289"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solidFill>
                  <a:schemeClr val="tx1"/>
                </a:solidFill>
                <a:latin typeface="+mn-lt"/>
                <a:cs typeface="Courier New" panose="02070309020205020404" pitchFamily="49" charset="0"/>
              </a:rPr>
              <a:t>accounts</a:t>
            </a:r>
          </a:p>
        </p:txBody>
      </p:sp>
      <p:sp>
        <p:nvSpPr>
          <p:cNvPr id="10" name="Content Placeholder 2">
            <a:extLst>
              <a:ext uri="{FF2B5EF4-FFF2-40B4-BE49-F238E27FC236}">
                <a16:creationId xmlns:a16="http://schemas.microsoft.com/office/drawing/2014/main" id="{249BA7BC-FCC7-4F26-AA89-33F53BAFC5C5}"/>
              </a:ext>
            </a:extLst>
          </p:cNvPr>
          <p:cNvSpPr>
            <a:spLocks noGrp="1"/>
          </p:cNvSpPr>
          <p:nvPr>
            <p:ph idx="1"/>
          </p:nvPr>
        </p:nvSpPr>
        <p:spPr>
          <a:xfrm>
            <a:off x="838200" y="1825625"/>
            <a:ext cx="10515600" cy="996170"/>
          </a:xfrm>
        </p:spPr>
        <p:txBody>
          <a:bodyPr>
            <a:spAutoFit/>
          </a:bodyPr>
          <a:lstStyle/>
          <a:p>
            <a:pPr marL="0" indent="0">
              <a:buNone/>
            </a:pPr>
            <a:r>
              <a:rPr lang="en-US" dirty="0"/>
              <a:t>Require all names to be unique.</a:t>
            </a:r>
          </a:p>
          <a:p>
            <a:r>
              <a:rPr lang="en-US" dirty="0"/>
              <a:t>Use a UNIQUE constraint on the name column.</a:t>
            </a:r>
            <a:endParaRPr lang="en-US" noProof="0" dirty="0">
              <a:latin typeface="Georgia" panose="02040502050405020303" pitchFamily="18" charset="0"/>
            </a:endParaRPr>
          </a:p>
        </p:txBody>
      </p:sp>
      <p:sp>
        <p:nvSpPr>
          <p:cNvPr id="11" name="Content Placeholder 3">
            <a:extLst>
              <a:ext uri="{FF2B5EF4-FFF2-40B4-BE49-F238E27FC236}">
                <a16:creationId xmlns:a16="http://schemas.microsoft.com/office/drawing/2014/main" id="{0672722A-D2BE-4F9B-A741-0DE20E0727B6}"/>
              </a:ext>
            </a:extLst>
          </p:cNvPr>
          <p:cNvSpPr txBox="1">
            <a:spLocks/>
          </p:cNvSpPr>
          <p:nvPr/>
        </p:nvSpPr>
        <p:spPr>
          <a:xfrm>
            <a:off x="1251857" y="2956732"/>
            <a:ext cx="8044543" cy="2137252"/>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dirty="0">
                <a:solidFill>
                  <a:schemeClr val="tx1"/>
                </a:solidFill>
                <a:latin typeface="Courier New" panose="02070309020205020404" pitchFamily="49" charset="0"/>
                <a:cs typeface="Courier New" panose="02070309020205020404" pitchFamily="49" charset="0"/>
              </a:rPr>
              <a:t>CREATE TABLE accounts(</a:t>
            </a:r>
          </a:p>
          <a:p>
            <a:pPr marL="0" indent="0">
              <a:buNone/>
            </a:pPr>
            <a:r>
              <a:rPr lang="en-US" sz="2200" dirty="0">
                <a:solidFill>
                  <a:schemeClr val="tx1"/>
                </a:solidFill>
                <a:latin typeface="Courier New" panose="02070309020205020404" pitchFamily="49" charset="0"/>
                <a:cs typeface="Courier New" panose="02070309020205020404" pitchFamily="49" charset="0"/>
              </a:rPr>
              <a:t>  name TEXT,</a:t>
            </a:r>
          </a:p>
          <a:p>
            <a:pPr marL="0" indent="0">
              <a:buNone/>
            </a:pPr>
            <a:r>
              <a:rPr lang="en-US" sz="2200" dirty="0">
                <a:solidFill>
                  <a:schemeClr val="tx1"/>
                </a:solidFill>
                <a:latin typeface="Courier New" panose="02070309020205020404" pitchFamily="49" charset="0"/>
                <a:cs typeface="Courier New" panose="02070309020205020404" pitchFamily="49" charset="0"/>
              </a:rPr>
              <a:t>  amount INTEGER,</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fr-FR" sz="2200" dirty="0">
                <a:solidFill>
                  <a:schemeClr val="tx1"/>
                </a:solidFill>
                <a:latin typeface="Courier New" panose="02070309020205020404" pitchFamily="49" charset="0"/>
                <a:cs typeface="Courier New" panose="02070309020205020404" pitchFamily="49" charset="0"/>
              </a:rPr>
              <a:t>CONSTRAINT </a:t>
            </a:r>
            <a:r>
              <a:rPr lang="fr-FR" sz="2200" dirty="0" err="1">
                <a:solidFill>
                  <a:schemeClr val="tx1"/>
                </a:solidFill>
                <a:latin typeface="Courier New" panose="02070309020205020404" pitchFamily="49" charset="0"/>
                <a:cs typeface="Courier New" panose="02070309020205020404" pitchFamily="49" charset="0"/>
              </a:rPr>
              <a:t>name_must_be_unique</a:t>
            </a:r>
            <a:r>
              <a:rPr lang="fr-FR" sz="2200" dirty="0">
                <a:solidFill>
                  <a:schemeClr val="tx1"/>
                </a:solidFill>
                <a:latin typeface="Courier New" panose="02070309020205020404" pitchFamily="49" charset="0"/>
                <a:cs typeface="Courier New" panose="02070309020205020404" pitchFamily="49" charset="0"/>
              </a:rPr>
              <a:t> UNIQUE (</a:t>
            </a:r>
            <a:r>
              <a:rPr lang="fr-FR" sz="2200" dirty="0" err="1">
                <a:solidFill>
                  <a:schemeClr val="tx1"/>
                </a:solidFill>
                <a:latin typeface="Courier New" panose="02070309020205020404" pitchFamily="49" charset="0"/>
                <a:cs typeface="Courier New" panose="02070309020205020404" pitchFamily="49" charset="0"/>
              </a:rPr>
              <a:t>name</a:t>
            </a:r>
            <a:r>
              <a:rPr lang="fr-FR" sz="2200" dirty="0">
                <a:solidFill>
                  <a:schemeClr val="tx1"/>
                </a:solidFill>
                <a:latin typeface="Courier New" panose="02070309020205020404" pitchFamily="49" charset="0"/>
                <a:cs typeface="Courier New" panose="02070309020205020404" pitchFamily="49" charset="0"/>
              </a:rPr>
              <a:t>)</a:t>
            </a:r>
            <a:endParaRPr lang="en-US" sz="2200" dirty="0">
              <a:solidFill>
                <a:schemeClr val="tx1"/>
              </a:solidFill>
              <a:latin typeface="Courier New" panose="02070309020205020404" pitchFamily="49" charset="0"/>
              <a:cs typeface="Courier New" panose="02070309020205020404" pitchFamily="49" charset="0"/>
            </a:endParaRPr>
          </a:p>
          <a:p>
            <a:pPr marL="0" indent="0">
              <a:buNone/>
            </a:pPr>
            <a:r>
              <a:rPr lang="en-US" sz="2200"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151148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example</a:t>
            </a:r>
            <a:endParaRPr lang="en-US" noProof="0" dirty="0"/>
          </a:p>
        </p:txBody>
      </p:sp>
      <p:graphicFrame>
        <p:nvGraphicFramePr>
          <p:cNvPr id="3" name="Table 2">
            <a:extLst>
              <a:ext uri="{FF2B5EF4-FFF2-40B4-BE49-F238E27FC236}">
                <a16:creationId xmlns:a16="http://schemas.microsoft.com/office/drawing/2014/main" id="{46E33887-9D36-4BD4-80D8-966C5203295F}"/>
              </a:ext>
            </a:extLst>
          </p:cNvPr>
          <p:cNvGraphicFramePr>
            <a:graphicFrameLocks noGrp="1"/>
          </p:cNvGraphicFramePr>
          <p:nvPr/>
        </p:nvGraphicFramePr>
        <p:xfrm>
          <a:off x="9099667" y="263753"/>
          <a:ext cx="2768289" cy="1371600"/>
        </p:xfrm>
        <a:graphic>
          <a:graphicData uri="http://schemas.openxmlformats.org/drawingml/2006/table">
            <a:tbl>
              <a:tblPr firstRow="1" bandRow="1">
                <a:tableStyleId>{5C22544A-7EE6-4342-B048-85BDC9FD1C3A}</a:tableStyleId>
              </a:tblPr>
              <a:tblGrid>
                <a:gridCol w="1192551">
                  <a:extLst>
                    <a:ext uri="{9D8B030D-6E8A-4147-A177-3AD203B41FA5}">
                      <a16:colId xmlns:a16="http://schemas.microsoft.com/office/drawing/2014/main" val="1100058728"/>
                    </a:ext>
                  </a:extLst>
                </a:gridCol>
                <a:gridCol w="1575738">
                  <a:extLst>
                    <a:ext uri="{9D8B030D-6E8A-4147-A177-3AD203B41FA5}">
                      <a16:colId xmlns:a16="http://schemas.microsoft.com/office/drawing/2014/main" val="4283229814"/>
                    </a:ext>
                  </a:extLst>
                </a:gridCol>
              </a:tblGrid>
              <a:tr h="290240">
                <a:tc>
                  <a:txBody>
                    <a:bodyPr/>
                    <a:lstStyle/>
                    <a:p>
                      <a:r>
                        <a:rPr lang="en-US" sz="2400" dirty="0"/>
                        <a:t>name</a:t>
                      </a:r>
                    </a:p>
                  </a:txBody>
                  <a:tcPr/>
                </a:tc>
                <a:tc>
                  <a:txBody>
                    <a:bodyPr/>
                    <a:lstStyle/>
                    <a:p>
                      <a:r>
                        <a:rPr lang="en-US" sz="2400" dirty="0"/>
                        <a:t>amount</a:t>
                      </a:r>
                    </a:p>
                  </a:txBody>
                  <a:tcPr/>
                </a:tc>
                <a:extLst>
                  <a:ext uri="{0D108BD9-81ED-4DB2-BD59-A6C34878D82A}">
                    <a16:rowId xmlns:a16="http://schemas.microsoft.com/office/drawing/2014/main" val="1308119829"/>
                  </a:ext>
                </a:extLst>
              </a:tr>
              <a:tr h="290240">
                <a:tc>
                  <a:txBody>
                    <a:bodyPr/>
                    <a:lstStyle/>
                    <a:p>
                      <a:pPr algn="ctr"/>
                      <a:r>
                        <a:rPr lang="en-US" sz="2400" dirty="0"/>
                        <a:t>Alice</a:t>
                      </a:r>
                    </a:p>
                  </a:txBody>
                  <a:tcPr/>
                </a:tc>
                <a:tc>
                  <a:txBody>
                    <a:bodyPr/>
                    <a:lstStyle/>
                    <a:p>
                      <a:pPr algn="r"/>
                      <a:r>
                        <a:rPr lang="en-US" sz="2400" dirty="0"/>
                        <a:t>100</a:t>
                      </a:r>
                    </a:p>
                  </a:txBody>
                  <a:tcPr/>
                </a:tc>
                <a:extLst>
                  <a:ext uri="{0D108BD9-81ED-4DB2-BD59-A6C34878D82A}">
                    <a16:rowId xmlns:a16="http://schemas.microsoft.com/office/drawing/2014/main" val="1269024975"/>
                  </a:ext>
                </a:extLst>
              </a:tr>
              <a:tr h="290240">
                <a:tc>
                  <a:txBody>
                    <a:bodyPr/>
                    <a:lstStyle/>
                    <a:p>
                      <a:pPr algn="ctr"/>
                      <a:r>
                        <a:rPr lang="en-US" sz="2400" dirty="0"/>
                        <a:t>Bob</a:t>
                      </a:r>
                    </a:p>
                  </a:txBody>
                  <a:tcPr/>
                </a:tc>
                <a:tc>
                  <a:txBody>
                    <a:bodyPr/>
                    <a:lstStyle/>
                    <a:p>
                      <a:pPr algn="r"/>
                      <a:r>
                        <a:rPr lang="en-US" sz="2400" dirty="0"/>
                        <a:t>100</a:t>
                      </a:r>
                    </a:p>
                  </a:txBody>
                  <a:tcPr/>
                </a:tc>
                <a:extLst>
                  <a:ext uri="{0D108BD9-81ED-4DB2-BD59-A6C34878D82A}">
                    <a16:rowId xmlns:a16="http://schemas.microsoft.com/office/drawing/2014/main" val="683278053"/>
                  </a:ext>
                </a:extLst>
              </a:tr>
            </a:tbl>
          </a:graphicData>
        </a:graphic>
      </p:graphicFrame>
      <p:sp>
        <p:nvSpPr>
          <p:cNvPr id="6" name="Content Placeholder 2">
            <a:extLst>
              <a:ext uri="{FF2B5EF4-FFF2-40B4-BE49-F238E27FC236}">
                <a16:creationId xmlns:a16="http://schemas.microsoft.com/office/drawing/2014/main" id="{28329C69-FF31-4A52-9B74-AB79BBD4971D}"/>
              </a:ext>
            </a:extLst>
          </p:cNvPr>
          <p:cNvSpPr txBox="1">
            <a:spLocks/>
          </p:cNvSpPr>
          <p:nvPr/>
        </p:nvSpPr>
        <p:spPr>
          <a:xfrm>
            <a:off x="9099667" y="1635353"/>
            <a:ext cx="2768289"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solidFill>
                  <a:schemeClr val="tx1"/>
                </a:solidFill>
                <a:latin typeface="+mn-lt"/>
                <a:cs typeface="Courier New" panose="02070309020205020404" pitchFamily="49" charset="0"/>
              </a:rPr>
              <a:t>accounts</a:t>
            </a:r>
          </a:p>
        </p:txBody>
      </p:sp>
      <p:sp>
        <p:nvSpPr>
          <p:cNvPr id="10" name="Content Placeholder 2">
            <a:extLst>
              <a:ext uri="{FF2B5EF4-FFF2-40B4-BE49-F238E27FC236}">
                <a16:creationId xmlns:a16="http://schemas.microsoft.com/office/drawing/2014/main" id="{249BA7BC-FCC7-4F26-AA89-33F53BAFC5C5}"/>
              </a:ext>
            </a:extLst>
          </p:cNvPr>
          <p:cNvSpPr>
            <a:spLocks noGrp="1"/>
          </p:cNvSpPr>
          <p:nvPr>
            <p:ph idx="1"/>
          </p:nvPr>
        </p:nvSpPr>
        <p:spPr>
          <a:xfrm>
            <a:off x="838200" y="1825625"/>
            <a:ext cx="10515600" cy="996170"/>
          </a:xfrm>
        </p:spPr>
        <p:txBody>
          <a:bodyPr>
            <a:spAutoFit/>
          </a:bodyPr>
          <a:lstStyle/>
          <a:p>
            <a:pPr marL="0" indent="0">
              <a:buNone/>
            </a:pPr>
            <a:r>
              <a:rPr lang="en-US" dirty="0"/>
              <a:t>Require all names to be unique.</a:t>
            </a:r>
          </a:p>
          <a:p>
            <a:r>
              <a:rPr lang="en-US" dirty="0"/>
              <a:t>Use a UNIQUE constraint on the name column.</a:t>
            </a:r>
            <a:endParaRPr lang="en-US" noProof="0" dirty="0">
              <a:latin typeface="Georgia" panose="02040502050405020303" pitchFamily="18" charset="0"/>
            </a:endParaRPr>
          </a:p>
        </p:txBody>
      </p:sp>
      <p:sp>
        <p:nvSpPr>
          <p:cNvPr id="12" name="Content Placeholder 3">
            <a:extLst>
              <a:ext uri="{FF2B5EF4-FFF2-40B4-BE49-F238E27FC236}">
                <a16:creationId xmlns:a16="http://schemas.microsoft.com/office/drawing/2014/main" id="{BB7F594A-AFE4-447E-8555-2571FDA61A38}"/>
              </a:ext>
            </a:extLst>
          </p:cNvPr>
          <p:cNvSpPr txBox="1">
            <a:spLocks/>
          </p:cNvSpPr>
          <p:nvPr/>
        </p:nvSpPr>
        <p:spPr>
          <a:xfrm>
            <a:off x="390524" y="2820434"/>
            <a:ext cx="11430001" cy="3174972"/>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err="1">
                <a:solidFill>
                  <a:schemeClr val="tx1"/>
                </a:solidFill>
                <a:latin typeface="Courier New" panose="02070309020205020404" pitchFamily="49" charset="0"/>
                <a:cs typeface="Courier New" panose="02070309020205020404" pitchFamily="49" charset="0"/>
              </a:rPr>
              <a:t>app.post</a:t>
            </a:r>
            <a:r>
              <a:rPr lang="en-US" sz="1800" dirty="0">
                <a:solidFill>
                  <a:schemeClr val="tx1"/>
                </a:solidFill>
                <a:latin typeface="Courier New" panose="02070309020205020404" pitchFamily="49" charset="0"/>
                <a:cs typeface="Courier New" panose="02070309020205020404" pitchFamily="49" charset="0"/>
              </a:rPr>
              <a:t>("/accounts", </a:t>
            </a:r>
            <a:r>
              <a:rPr lang="en-US" sz="1800" b="1" dirty="0">
                <a:solidFill>
                  <a:schemeClr val="tx2"/>
                </a:solidFill>
                <a:latin typeface="Courier New" panose="02070309020205020404" pitchFamily="49" charset="0"/>
                <a:cs typeface="Courier New" panose="02070309020205020404" pitchFamily="49" charset="0"/>
              </a:rPr>
              <a:t>function</a:t>
            </a:r>
            <a:r>
              <a:rPr lang="en-US" sz="1800" dirty="0">
                <a:solidFill>
                  <a:schemeClr val="tx1"/>
                </a:solidFill>
                <a:latin typeface="Courier New" panose="02070309020205020404" pitchFamily="49" charset="0"/>
                <a:cs typeface="Courier New" panose="02070309020205020404" pitchFamily="49" charset="0"/>
              </a:rPr>
              <a:t>(req, res){</a:t>
            </a:r>
          </a:p>
          <a:p>
            <a:pPr marL="0" indent="0">
              <a:buNone/>
            </a:pPr>
            <a:r>
              <a:rPr lang="en-US" sz="1800" dirty="0">
                <a:solidFill>
                  <a:schemeClr val="tx1"/>
                </a:solidFill>
                <a:latin typeface="Courier New" panose="02070309020205020404" pitchFamily="49" charset="0"/>
                <a:cs typeface="Courier New" panose="02070309020205020404" pitchFamily="49" charset="0"/>
              </a:rPr>
              <a:t>  </a:t>
            </a:r>
            <a:r>
              <a:rPr lang="en-US" sz="1800" b="1" dirty="0">
                <a:solidFill>
                  <a:schemeClr val="tx2"/>
                </a:solidFill>
                <a:latin typeface="Courier New" panose="02070309020205020404" pitchFamily="49" charset="0"/>
                <a:cs typeface="Courier New" panose="02070309020205020404" pitchFamily="49" charset="0"/>
              </a:rPr>
              <a:t>const</a:t>
            </a:r>
            <a:r>
              <a:rPr lang="en-US" sz="1800" dirty="0">
                <a:solidFill>
                  <a:schemeClr val="tx1"/>
                </a:solidFill>
                <a:latin typeface="Courier New" panose="02070309020205020404" pitchFamily="49" charset="0"/>
                <a:cs typeface="Courier New" panose="02070309020205020404" pitchFamily="49" charset="0"/>
              </a:rPr>
              <a:t> name = req.body.name</a:t>
            </a:r>
          </a:p>
          <a:p>
            <a:pPr marL="0" indent="0">
              <a:buNone/>
            </a:pPr>
            <a:r>
              <a:rPr lang="en-US" sz="1800" dirty="0">
                <a:solidFill>
                  <a:schemeClr val="tx1"/>
                </a:solidFill>
                <a:latin typeface="Courier New" panose="02070309020205020404" pitchFamily="49" charset="0"/>
                <a:cs typeface="Courier New" panose="02070309020205020404" pitchFamily="49" charset="0"/>
              </a:rPr>
              <a:t>  </a:t>
            </a:r>
            <a:r>
              <a:rPr lang="en-US" sz="1800" b="1" dirty="0">
                <a:solidFill>
                  <a:schemeClr val="tx2"/>
                </a:solidFill>
                <a:latin typeface="Courier New" panose="02070309020205020404" pitchFamily="49" charset="0"/>
                <a:cs typeface="Courier New" panose="02070309020205020404" pitchFamily="49" charset="0"/>
              </a:rPr>
              <a:t>const</a:t>
            </a:r>
            <a:r>
              <a:rPr lang="en-US" sz="1800" dirty="0">
                <a:solidFill>
                  <a:schemeClr val="tx1"/>
                </a:solidFill>
                <a:latin typeface="Courier New" panose="02070309020205020404" pitchFamily="49" charset="0"/>
                <a:cs typeface="Courier New" panose="02070309020205020404" pitchFamily="49" charset="0"/>
              </a:rPr>
              <a:t> query = "INSERT INTO accounts (name, amount) VALUES (?, 0)"</a:t>
            </a:r>
          </a:p>
          <a:p>
            <a:pPr marL="0" indent="0">
              <a:buNone/>
            </a:pPr>
            <a:r>
              <a:rPr lang="en-US" sz="1800" dirty="0">
                <a:solidFill>
                  <a:schemeClr val="tx1"/>
                </a:solidFill>
                <a:latin typeface="Courier New" panose="02070309020205020404" pitchFamily="49" charset="0"/>
                <a:cs typeface="Courier New" panose="02070309020205020404" pitchFamily="49" charset="0"/>
              </a:rPr>
              <a:t>  </a:t>
            </a:r>
            <a:r>
              <a:rPr lang="en-US" sz="1800" dirty="0" err="1">
                <a:solidFill>
                  <a:schemeClr val="tx1"/>
                </a:solidFill>
                <a:latin typeface="Courier New" panose="02070309020205020404" pitchFamily="49" charset="0"/>
                <a:cs typeface="Courier New" panose="02070309020205020404" pitchFamily="49" charset="0"/>
              </a:rPr>
              <a:t>db.run</a:t>
            </a:r>
            <a:r>
              <a:rPr lang="en-US" sz="1800" dirty="0">
                <a:solidFill>
                  <a:schemeClr val="tx1"/>
                </a:solidFill>
                <a:latin typeface="Courier New" panose="02070309020205020404" pitchFamily="49" charset="0"/>
                <a:cs typeface="Courier New" panose="02070309020205020404" pitchFamily="49" charset="0"/>
              </a:rPr>
              <a:t>(query, [name], </a:t>
            </a:r>
            <a:r>
              <a:rPr lang="en-US" sz="1800" b="1" dirty="0">
                <a:solidFill>
                  <a:schemeClr val="tx2"/>
                </a:solidFill>
                <a:latin typeface="Courier New" panose="02070309020205020404" pitchFamily="49" charset="0"/>
                <a:cs typeface="Courier New" panose="02070309020205020404" pitchFamily="49" charset="0"/>
              </a:rPr>
              <a:t>function</a:t>
            </a:r>
            <a:r>
              <a:rPr lang="en-US" sz="1800" dirty="0">
                <a:solidFill>
                  <a:schemeClr val="tx1"/>
                </a:solidFill>
                <a:latin typeface="Courier New" panose="02070309020205020404" pitchFamily="49" charset="0"/>
                <a:cs typeface="Courier New" panose="02070309020205020404" pitchFamily="49" charset="0"/>
              </a:rPr>
              <a:t>(error){</a:t>
            </a:r>
          </a:p>
          <a:p>
            <a:pPr marL="0" indent="0">
              <a:buNone/>
            </a:pPr>
            <a:r>
              <a:rPr lang="en-US" sz="1800" dirty="0">
                <a:solidFill>
                  <a:schemeClr val="tx1"/>
                </a:solidFill>
                <a:latin typeface="Courier New" panose="02070309020205020404" pitchFamily="49" charset="0"/>
                <a:cs typeface="Courier New" panose="02070309020205020404" pitchFamily="49" charset="0"/>
              </a:rPr>
              <a:t>    </a:t>
            </a:r>
            <a:r>
              <a:rPr lang="en-US" sz="1800" b="1" dirty="0">
                <a:solidFill>
                  <a:schemeClr val="tx2"/>
                </a:solidFill>
                <a:latin typeface="Courier New" panose="02070309020205020404" pitchFamily="49" charset="0"/>
                <a:cs typeface="Courier New" panose="02070309020205020404" pitchFamily="49" charset="0"/>
              </a:rPr>
              <a:t>if</a:t>
            </a:r>
            <a:r>
              <a:rPr lang="en-US" sz="1800" dirty="0">
                <a:solidFill>
                  <a:schemeClr val="tx1"/>
                </a:solidFill>
                <a:latin typeface="Courier New" panose="02070309020205020404" pitchFamily="49" charset="0"/>
                <a:cs typeface="Courier New" panose="02070309020205020404" pitchFamily="49" charset="0"/>
              </a:rPr>
              <a:t>(error &amp;&amp; </a:t>
            </a:r>
            <a:r>
              <a:rPr lang="en-US" sz="1800" dirty="0" err="1">
                <a:solidFill>
                  <a:schemeClr val="tx1"/>
                </a:solidFill>
                <a:latin typeface="Courier New" panose="02070309020205020404" pitchFamily="49" charset="0"/>
                <a:cs typeface="Courier New" panose="02070309020205020404" pitchFamily="49" charset="0"/>
              </a:rPr>
              <a:t>error.message</a:t>
            </a:r>
            <a:r>
              <a:rPr lang="en-US" sz="1800" dirty="0">
                <a:solidFill>
                  <a:schemeClr val="tx1"/>
                </a:solidFill>
                <a:latin typeface="Courier New" panose="02070309020205020404" pitchFamily="49" charset="0"/>
                <a:cs typeface="Courier New" panose="02070309020205020404" pitchFamily="49" charset="0"/>
              </a:rPr>
              <a:t> == "</a:t>
            </a:r>
            <a:r>
              <a:rPr lang="en-US" sz="1400" dirty="0">
                <a:solidFill>
                  <a:schemeClr val="tx1"/>
                </a:solidFill>
                <a:latin typeface="Courier New" panose="02070309020205020404" pitchFamily="49" charset="0"/>
                <a:cs typeface="Courier New" panose="02070309020205020404" pitchFamily="49" charset="0"/>
              </a:rPr>
              <a:t>SQLITE_CONSTRAINT: UNIQUE constraint failed: accounts.name</a:t>
            </a:r>
            <a:r>
              <a:rPr lang="en-US" sz="1800" dirty="0">
                <a:solidFill>
                  <a:schemeClr val="tx1"/>
                </a:solidFill>
                <a:latin typeface="Courier New" panose="02070309020205020404" pitchFamily="49" charset="0"/>
                <a:cs typeface="Courier New" panose="02070309020205020404" pitchFamily="49" charset="0"/>
              </a:rPr>
              <a:t>"){</a:t>
            </a:r>
          </a:p>
          <a:p>
            <a:pPr marL="0" indent="0">
              <a:buNone/>
            </a:pPr>
            <a:r>
              <a:rPr lang="en-US" sz="1800" dirty="0">
                <a:solidFill>
                  <a:schemeClr val="tx1"/>
                </a:solidFill>
                <a:latin typeface="Courier New" panose="02070309020205020404" pitchFamily="49" charset="0"/>
                <a:cs typeface="Courier New" panose="02070309020205020404" pitchFamily="49" charset="0"/>
              </a:rPr>
              <a:t>      </a:t>
            </a:r>
            <a:r>
              <a:rPr lang="en-US" sz="1800" i="1" dirty="0">
                <a:solidFill>
                  <a:schemeClr val="accent6"/>
                </a:solidFill>
                <a:latin typeface="Courier New" panose="02070309020205020404" pitchFamily="49" charset="0"/>
                <a:cs typeface="Courier New" panose="02070309020205020404" pitchFamily="49" charset="0"/>
              </a:rPr>
              <a:t>/* name already taken... */ </a:t>
            </a:r>
            <a:r>
              <a:rPr lang="en-US" sz="1800" dirty="0">
                <a:solidFill>
                  <a:schemeClr val="tx1"/>
                </a:solidFill>
                <a:latin typeface="Courier New" panose="02070309020205020404" pitchFamily="49" charset="0"/>
                <a:cs typeface="Courier New" panose="02070309020205020404" pitchFamily="49" charset="0"/>
              </a:rPr>
              <a:t>}</a:t>
            </a:r>
          </a:p>
          <a:p>
            <a:pPr marL="0" indent="0">
              <a:lnSpc>
                <a:spcPct val="50000"/>
              </a:lnSpc>
              <a:buNone/>
            </a:pPr>
            <a:r>
              <a:rPr lang="en-US" sz="1800" dirty="0">
                <a:solidFill>
                  <a:schemeClr val="tx1"/>
                </a:solidFill>
                <a:latin typeface="Courier New" panose="02070309020205020404" pitchFamily="49" charset="0"/>
                <a:cs typeface="Courier New" panose="02070309020205020404" pitchFamily="49" charset="0"/>
              </a:rPr>
              <a:t>    }</a:t>
            </a:r>
          </a:p>
          <a:p>
            <a:pPr marL="0" indent="0">
              <a:buNone/>
            </a:pPr>
            <a:r>
              <a:rPr lang="en-US" sz="1800" dirty="0">
                <a:solidFill>
                  <a:schemeClr val="tx1"/>
                </a:solidFill>
                <a:latin typeface="Courier New" panose="02070309020205020404" pitchFamily="49" charset="0"/>
                <a:cs typeface="Courier New" panose="02070309020205020404" pitchFamily="49" charset="0"/>
              </a:rPr>
              <a:t>  })</a:t>
            </a:r>
          </a:p>
          <a:p>
            <a:pPr marL="0" indent="0">
              <a:lnSpc>
                <a:spcPct val="50000"/>
              </a:lnSpc>
              <a:buNone/>
            </a:pPr>
            <a:r>
              <a:rPr lang="en-US" sz="1800"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084179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4" end="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relational </a:t>
            </a:r>
            <a:r>
              <a:rPr lang="en-US" dirty="0" err="1"/>
              <a:t>db</a:t>
            </a:r>
            <a:r>
              <a:rPr lang="en-US" dirty="0"/>
              <a:t>: Advantage</a:t>
            </a:r>
            <a:endParaRPr lang="en-US" noProof="0" dirty="0"/>
          </a:p>
        </p:txBody>
      </p:sp>
      <p:sp>
        <p:nvSpPr>
          <p:cNvPr id="22" name="Content Placeholder 2">
            <a:extLst>
              <a:ext uri="{FF2B5EF4-FFF2-40B4-BE49-F238E27FC236}">
                <a16:creationId xmlns:a16="http://schemas.microsoft.com/office/drawing/2014/main" id="{2528A2F3-36C5-4CCB-A599-D9932ECAE68A}"/>
              </a:ext>
            </a:extLst>
          </p:cNvPr>
          <p:cNvSpPr>
            <a:spLocks noGrp="1"/>
          </p:cNvSpPr>
          <p:nvPr>
            <p:ph idx="1"/>
          </p:nvPr>
        </p:nvSpPr>
        <p:spPr>
          <a:xfrm>
            <a:off x="838200" y="1825625"/>
            <a:ext cx="10515600" cy="4351338"/>
          </a:xfrm>
        </p:spPr>
        <p:txBody>
          <a:bodyPr>
            <a:normAutofit fontScale="92500" lnSpcReduction="10000"/>
          </a:bodyPr>
          <a:lstStyle/>
          <a:p>
            <a:pPr marL="0" indent="0">
              <a:buNone/>
            </a:pPr>
            <a:r>
              <a:rPr lang="en-US" noProof="0" dirty="0">
                <a:latin typeface="Georgia" panose="02040502050405020303" pitchFamily="18" charset="0"/>
              </a:rPr>
              <a:t>Relational databases support ACID operations:</a:t>
            </a:r>
          </a:p>
          <a:p>
            <a:r>
              <a:rPr lang="en-US" dirty="0"/>
              <a:t>Atomicity: </a:t>
            </a:r>
          </a:p>
          <a:p>
            <a:pPr lvl="1"/>
            <a:r>
              <a:rPr lang="en-US" dirty="0"/>
              <a:t>Operations are fully completed, or fully aborted</a:t>
            </a:r>
            <a:br>
              <a:rPr lang="en-US" dirty="0"/>
            </a:br>
            <a:r>
              <a:rPr lang="en-US" dirty="0"/>
              <a:t>(a sequence of queries can be grouped into a transaction).</a:t>
            </a:r>
          </a:p>
          <a:p>
            <a:r>
              <a:rPr lang="en-US" noProof="0" dirty="0">
                <a:latin typeface="Georgia" panose="02040502050405020303" pitchFamily="18" charset="0"/>
              </a:rPr>
              <a:t>Consistency: </a:t>
            </a:r>
          </a:p>
          <a:p>
            <a:pPr lvl="1"/>
            <a:r>
              <a:rPr lang="en-US" noProof="0" dirty="0">
                <a:latin typeface="Georgia" panose="02040502050405020303" pitchFamily="18" charset="0"/>
              </a:rPr>
              <a:t>All constraints, cascades (and similar) should be honored.</a:t>
            </a:r>
          </a:p>
          <a:p>
            <a:r>
              <a:rPr lang="en-US" dirty="0"/>
              <a:t>Isolation: </a:t>
            </a:r>
          </a:p>
          <a:p>
            <a:pPr lvl="1"/>
            <a:r>
              <a:rPr lang="en-US" dirty="0"/>
              <a:t>If multiple transactions are executed simultaneously,</a:t>
            </a:r>
            <a:br>
              <a:rPr lang="en-US" dirty="0"/>
            </a:br>
            <a:r>
              <a:rPr lang="en-US" dirty="0"/>
              <a:t>the should be executed independently of each other.</a:t>
            </a:r>
          </a:p>
          <a:p>
            <a:r>
              <a:rPr lang="en-US" noProof="0" dirty="0">
                <a:latin typeface="Georgia" panose="02040502050405020303" pitchFamily="18" charset="0"/>
              </a:rPr>
              <a:t>Durability: </a:t>
            </a:r>
          </a:p>
          <a:p>
            <a:pPr lvl="1"/>
            <a:r>
              <a:rPr lang="en-US" noProof="0" dirty="0">
                <a:latin typeface="Georgia" panose="02040502050405020303" pitchFamily="18" charset="0"/>
              </a:rPr>
              <a:t>Errors (including power failures) should not leave the database in a bad state.</a:t>
            </a:r>
          </a:p>
        </p:txBody>
      </p:sp>
    </p:spTree>
    <p:extLst>
      <p:ext uri="{BB962C8B-B14F-4D97-AF65-F5344CB8AC3E}">
        <p14:creationId xmlns:p14="http://schemas.microsoft.com/office/powerpoint/2010/main" val="2842082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2">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JU Grå">
  <a:themeElements>
    <a:clrScheme name="JU">
      <a:dk1>
        <a:srgbClr val="000000"/>
      </a:dk1>
      <a:lt1>
        <a:srgbClr val="FFFFFF"/>
      </a:lt1>
      <a:dk2>
        <a:srgbClr val="003865"/>
      </a:dk2>
      <a:lt2>
        <a:srgbClr val="EBEBDF"/>
      </a:lt2>
      <a:accent1>
        <a:srgbClr val="961B81"/>
      </a:accent1>
      <a:accent2>
        <a:srgbClr val="FFB500"/>
      </a:accent2>
      <a:accent3>
        <a:srgbClr val="003865"/>
      </a:accent3>
      <a:accent4>
        <a:srgbClr val="EBEBDF"/>
      </a:accent4>
      <a:accent5>
        <a:srgbClr val="009CDE"/>
      </a:accent5>
      <a:accent6>
        <a:srgbClr val="007A33"/>
      </a:accent6>
      <a:hlink>
        <a:srgbClr val="EBEBDF"/>
      </a:hlink>
      <a:folHlink>
        <a:srgbClr val="961B81"/>
      </a:folHlink>
    </a:clrScheme>
    <a:fontScheme name="Custom 1">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29579</TotalTime>
  <Words>1410</Words>
  <Application>Microsoft Office PowerPoint</Application>
  <PresentationFormat>Widescreen</PresentationFormat>
  <Paragraphs>329</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Courier New</vt:lpstr>
      <vt:lpstr>Georgia</vt:lpstr>
      <vt:lpstr>JU Grå</vt:lpstr>
      <vt:lpstr>PowerPoint Presentation</vt:lpstr>
      <vt:lpstr>Scaling databases</vt:lpstr>
      <vt:lpstr>Horizontal scaling with a load balancer</vt:lpstr>
      <vt:lpstr>Dangerous example</vt:lpstr>
      <vt:lpstr>Good example</vt:lpstr>
      <vt:lpstr>Dangerous example</vt:lpstr>
      <vt:lpstr>Good example</vt:lpstr>
      <vt:lpstr>Good example</vt:lpstr>
      <vt:lpstr>relational db: Advantage</vt:lpstr>
      <vt:lpstr>Relational DB: Disadvantage</vt:lpstr>
      <vt:lpstr>Relational DB: Scaling approach</vt:lpstr>
      <vt:lpstr>Relational DB: Scaling approach</vt:lpstr>
      <vt:lpstr>Relational DB: Scaling approach</vt:lpstr>
      <vt:lpstr>The NoSQL Approach</vt:lpstr>
      <vt:lpstr>NoSQL: Key-value databases</vt:lpstr>
      <vt:lpstr>NoSQL: Key-value databases</vt:lpstr>
      <vt:lpstr>NoSQL: Document Database</vt:lpstr>
      <vt:lpstr>NoSQL: Document database</vt:lpstr>
      <vt:lpstr>NoSQL: Document database</vt:lpstr>
      <vt:lpstr>NoSQL: Document database</vt:lpstr>
      <vt:lpstr>NoSQL: Document database</vt:lpstr>
      <vt:lpstr>NoSQL limits</vt:lpstr>
      <vt:lpstr>Relational DB VS NoSQL</vt:lpstr>
      <vt:lpstr>Use-cases for NoSQL</vt:lpstr>
    </vt:vector>
  </TitlesOfParts>
  <Company>Jönköping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Oskar Pollack</dc:creator>
  <cp:lastModifiedBy>Peter Larsson-Green</cp:lastModifiedBy>
  <cp:revision>372</cp:revision>
  <dcterms:created xsi:type="dcterms:W3CDTF">2015-07-17T09:22:03Z</dcterms:created>
  <dcterms:modified xsi:type="dcterms:W3CDTF">2019-01-27T20:02:17Z</dcterms:modified>
</cp:coreProperties>
</file>