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35" r:id="rId3"/>
    <p:sldId id="556" r:id="rId4"/>
    <p:sldId id="559" r:id="rId5"/>
    <p:sldId id="558" r:id="rId6"/>
    <p:sldId id="364" r:id="rId7"/>
    <p:sldId id="365" r:id="rId8"/>
    <p:sldId id="366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C0C0C0"/>
    <a:srgbClr val="F2F2F2"/>
    <a:srgbClr val="EAEAEA"/>
    <a:srgbClr val="787878"/>
    <a:srgbClr val="FFB500"/>
    <a:srgbClr val="961B81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5501" autoAdjust="0"/>
  </p:normalViewPr>
  <p:slideViewPr>
    <p:cSldViewPr snapToGrid="0">
      <p:cViewPr varScale="1">
        <p:scale>
          <a:sx n="63" d="100"/>
          <a:sy n="63" d="100"/>
        </p:scale>
        <p:origin x="612" y="32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2018-09-22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919B2B-FBA9-4EA3-BAD3-94A21FB4DC7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203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onsole.developers.google.com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Third-party authentication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Third-party authentication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F6ABB8F-D3B6-457F-9212-4734DB0C3AEB}"/>
              </a:ext>
            </a:extLst>
          </p:cNvPr>
          <p:cNvGrpSpPr/>
          <p:nvPr/>
        </p:nvGrpSpPr>
        <p:grpSpPr>
          <a:xfrm>
            <a:off x="1315779" y="3450312"/>
            <a:ext cx="951570" cy="1895708"/>
            <a:chOff x="1315779" y="3450312"/>
            <a:chExt cx="951570" cy="1895708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F61D93C4-393C-4547-99BD-774ABA94373A}"/>
                </a:ext>
              </a:extLst>
            </p:cNvPr>
            <p:cNvSpPr/>
            <p:nvPr/>
          </p:nvSpPr>
          <p:spPr>
            <a:xfrm>
              <a:off x="1520218" y="3450312"/>
              <a:ext cx="602166" cy="557561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C17E0CA-0259-490B-844F-0A2FEBEC0646}"/>
                </a:ext>
              </a:extLst>
            </p:cNvPr>
            <p:cNvCxnSpPr/>
            <p:nvPr/>
          </p:nvCxnSpPr>
          <p:spPr>
            <a:xfrm>
              <a:off x="1832452" y="4007873"/>
              <a:ext cx="0" cy="8028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8C4172E-D92C-4B7C-85AF-FC7162931D8F}"/>
                </a:ext>
              </a:extLst>
            </p:cNvPr>
            <p:cNvCxnSpPr/>
            <p:nvPr/>
          </p:nvCxnSpPr>
          <p:spPr>
            <a:xfrm flipH="1">
              <a:off x="1315779" y="4810761"/>
              <a:ext cx="516673" cy="53525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5A7B373-EC1C-4B22-A9EF-9F29EE444CB9}"/>
                </a:ext>
              </a:extLst>
            </p:cNvPr>
            <p:cNvCxnSpPr/>
            <p:nvPr/>
          </p:nvCxnSpPr>
          <p:spPr>
            <a:xfrm>
              <a:off x="1832452" y="4810761"/>
              <a:ext cx="434897" cy="53525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DCB2A1B-F50B-4BD7-B9FF-AEFA9B8404BB}"/>
                </a:ext>
              </a:extLst>
            </p:cNvPr>
            <p:cNvCxnSpPr/>
            <p:nvPr/>
          </p:nvCxnSpPr>
          <p:spPr>
            <a:xfrm flipV="1">
              <a:off x="1821301" y="4141687"/>
              <a:ext cx="301083" cy="18894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8A63C4D-C46E-4601-9DE1-3264E5529E6C}"/>
                </a:ext>
              </a:extLst>
            </p:cNvPr>
            <p:cNvCxnSpPr/>
            <p:nvPr/>
          </p:nvCxnSpPr>
          <p:spPr>
            <a:xfrm>
              <a:off x="1542521" y="4153467"/>
              <a:ext cx="273205" cy="1613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90CF2C5C-CD14-4562-AED8-0281A997901F}"/>
              </a:ext>
            </a:extLst>
          </p:cNvPr>
          <p:cNvSpPr/>
          <p:nvPr/>
        </p:nvSpPr>
        <p:spPr>
          <a:xfrm>
            <a:off x="5302243" y="3133649"/>
            <a:ext cx="2024743" cy="1088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Google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8C89C11-3AAB-4258-B17D-E130C8046D22}"/>
              </a:ext>
            </a:extLst>
          </p:cNvPr>
          <p:cNvSpPr/>
          <p:nvPr/>
        </p:nvSpPr>
        <p:spPr>
          <a:xfrm>
            <a:off x="5302243" y="5139186"/>
            <a:ext cx="2024743" cy="1088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Website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50E0F33-FDB7-40BA-8052-C7C9A0B8BD19}"/>
              </a:ext>
            </a:extLst>
          </p:cNvPr>
          <p:cNvCxnSpPr>
            <a:cxnSpLocks/>
            <a:endCxn id="26" idx="1"/>
          </p:cNvCxnSpPr>
          <p:nvPr/>
        </p:nvCxnSpPr>
        <p:spPr>
          <a:xfrm flipV="1">
            <a:off x="2558779" y="3677935"/>
            <a:ext cx="2743464" cy="370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C4E204B-20A7-42CB-870B-E8C3C7377467}"/>
              </a:ext>
            </a:extLst>
          </p:cNvPr>
          <p:cNvSpPr txBox="1">
            <a:spLocks/>
          </p:cNvSpPr>
          <p:nvPr/>
        </p:nvSpPr>
        <p:spPr>
          <a:xfrm rot="21154239">
            <a:off x="2782812" y="3446580"/>
            <a:ext cx="1993669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/>
              <a:t>Has account at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55EEF02-B283-48FC-9401-19C94E2A370D}"/>
              </a:ext>
            </a:extLst>
          </p:cNvPr>
          <p:cNvCxnSpPr>
            <a:cxnSpLocks/>
            <a:endCxn id="27" idx="1"/>
          </p:cNvCxnSpPr>
          <p:nvPr/>
        </p:nvCxnSpPr>
        <p:spPr>
          <a:xfrm>
            <a:off x="2558779" y="4960954"/>
            <a:ext cx="2743464" cy="722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6F6DBC07-DE22-4A13-A9CC-5F4E57801601}"/>
              </a:ext>
            </a:extLst>
          </p:cNvPr>
          <p:cNvSpPr txBox="1">
            <a:spLocks/>
          </p:cNvSpPr>
          <p:nvPr/>
        </p:nvSpPr>
        <p:spPr>
          <a:xfrm rot="887947">
            <a:off x="2474947" y="5364075"/>
            <a:ext cx="266359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/>
              <a:t>Logins with Google account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0C29749F-F6D3-4DAC-B011-22B0F7AF4CAE}"/>
              </a:ext>
            </a:extLst>
          </p:cNvPr>
          <p:cNvSpPr txBox="1">
            <a:spLocks/>
          </p:cNvSpPr>
          <p:nvPr/>
        </p:nvSpPr>
        <p:spPr>
          <a:xfrm>
            <a:off x="1240329" y="5370808"/>
            <a:ext cx="1172735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User</a:t>
            </a:r>
          </a:p>
        </p:txBody>
      </p:sp>
      <p:sp>
        <p:nvSpPr>
          <p:cNvPr id="33" name="Thought Bubble: Cloud 32">
            <a:extLst>
              <a:ext uri="{FF2B5EF4-FFF2-40B4-BE49-F238E27FC236}">
                <a16:creationId xmlns:a16="http://schemas.microsoft.com/office/drawing/2014/main" id="{45B7E4DD-0EB7-4904-BC0F-AF5D37A07FD1}"/>
              </a:ext>
            </a:extLst>
          </p:cNvPr>
          <p:cNvSpPr/>
          <p:nvPr/>
        </p:nvSpPr>
        <p:spPr>
          <a:xfrm>
            <a:off x="8147270" y="1829652"/>
            <a:ext cx="2649506" cy="1303997"/>
          </a:xfrm>
          <a:prstGeom prst="cloudCallout">
            <a:avLst>
              <a:gd name="adj1" fmla="val -86155"/>
              <a:gd name="adj2" fmla="val 6678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Third-party authentication provider.</a:t>
            </a:r>
          </a:p>
        </p:txBody>
      </p:sp>
    </p:spTree>
    <p:extLst>
      <p:ext uri="{BB962C8B-B14F-4D97-AF65-F5344CB8AC3E}">
        <p14:creationId xmlns:p14="http://schemas.microsoft.com/office/powerpoint/2010/main" val="192939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/>
      <p:bldP spid="31" grpId="0"/>
      <p:bldP spid="32" grpId="0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OpenID Connect - 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An authentication layer built on top of OAuth 2.0.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35113D7-84A8-4B5C-BF67-FEB7449CBEE2}"/>
              </a:ext>
            </a:extLst>
          </p:cNvPr>
          <p:cNvGrpSpPr/>
          <p:nvPr/>
        </p:nvGrpSpPr>
        <p:grpSpPr>
          <a:xfrm>
            <a:off x="1315779" y="3450312"/>
            <a:ext cx="951570" cy="1895708"/>
            <a:chOff x="1315779" y="3450312"/>
            <a:chExt cx="951570" cy="189570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F17676C-8D7D-4740-A905-38014124B6B8}"/>
                </a:ext>
              </a:extLst>
            </p:cNvPr>
            <p:cNvSpPr/>
            <p:nvPr/>
          </p:nvSpPr>
          <p:spPr>
            <a:xfrm>
              <a:off x="1520218" y="3450312"/>
              <a:ext cx="602166" cy="557561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A220388-1252-499D-86C9-F5C41CF76B21}"/>
                </a:ext>
              </a:extLst>
            </p:cNvPr>
            <p:cNvCxnSpPr/>
            <p:nvPr/>
          </p:nvCxnSpPr>
          <p:spPr>
            <a:xfrm>
              <a:off x="1832452" y="4007873"/>
              <a:ext cx="0" cy="8028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AFDFD86-2B22-41B2-A3FD-482A3A66882A}"/>
                </a:ext>
              </a:extLst>
            </p:cNvPr>
            <p:cNvCxnSpPr/>
            <p:nvPr/>
          </p:nvCxnSpPr>
          <p:spPr>
            <a:xfrm flipH="1">
              <a:off x="1315779" y="4810761"/>
              <a:ext cx="516673" cy="53525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D9B70FF-B06D-4EF7-8E9D-F09D9F74C057}"/>
                </a:ext>
              </a:extLst>
            </p:cNvPr>
            <p:cNvCxnSpPr/>
            <p:nvPr/>
          </p:nvCxnSpPr>
          <p:spPr>
            <a:xfrm>
              <a:off x="1832452" y="4810761"/>
              <a:ext cx="434897" cy="53525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870947F-8E4A-4083-9742-633B73F15332}"/>
                </a:ext>
              </a:extLst>
            </p:cNvPr>
            <p:cNvCxnSpPr/>
            <p:nvPr/>
          </p:nvCxnSpPr>
          <p:spPr>
            <a:xfrm flipV="1">
              <a:off x="1821301" y="4141687"/>
              <a:ext cx="301083" cy="18894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1ED533-96CF-499B-9750-758694C760FA}"/>
                </a:ext>
              </a:extLst>
            </p:cNvPr>
            <p:cNvCxnSpPr/>
            <p:nvPr/>
          </p:nvCxnSpPr>
          <p:spPr>
            <a:xfrm>
              <a:off x="1542521" y="4153467"/>
              <a:ext cx="273205" cy="1613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46028175-6ABC-405B-BF8F-BD5EFF83226C}"/>
              </a:ext>
            </a:extLst>
          </p:cNvPr>
          <p:cNvSpPr/>
          <p:nvPr/>
        </p:nvSpPr>
        <p:spPr>
          <a:xfrm>
            <a:off x="5302243" y="3133649"/>
            <a:ext cx="2024743" cy="1088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Google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BE362A-F267-4420-A05B-72D1D324FE4B}"/>
              </a:ext>
            </a:extLst>
          </p:cNvPr>
          <p:cNvSpPr/>
          <p:nvPr/>
        </p:nvSpPr>
        <p:spPr>
          <a:xfrm>
            <a:off x="5302243" y="5139186"/>
            <a:ext cx="2024743" cy="1088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Website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A6229E9-15FF-414E-9D83-37BCBCF7F560}"/>
              </a:ext>
            </a:extLst>
          </p:cNvPr>
          <p:cNvCxnSpPr>
            <a:cxnSpLocks/>
            <a:endCxn id="11" idx="1"/>
          </p:cNvCxnSpPr>
          <p:nvPr/>
        </p:nvCxnSpPr>
        <p:spPr>
          <a:xfrm flipV="1">
            <a:off x="2558779" y="3677935"/>
            <a:ext cx="2743464" cy="370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D243DDF-7DC7-409D-92C5-99CFC24714D5}"/>
              </a:ext>
            </a:extLst>
          </p:cNvPr>
          <p:cNvSpPr txBox="1">
            <a:spLocks/>
          </p:cNvSpPr>
          <p:nvPr/>
        </p:nvSpPr>
        <p:spPr>
          <a:xfrm rot="21154239">
            <a:off x="2782812" y="3446580"/>
            <a:ext cx="1993669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/>
              <a:t>Has account at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CE70988-C951-45AE-B68F-C4599D8C0856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2558779" y="4960954"/>
            <a:ext cx="2743464" cy="722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02C9AED-18A3-401B-B371-9554F4FFF362}"/>
              </a:ext>
            </a:extLst>
          </p:cNvPr>
          <p:cNvSpPr txBox="1">
            <a:spLocks/>
          </p:cNvSpPr>
          <p:nvPr/>
        </p:nvSpPr>
        <p:spPr>
          <a:xfrm rot="887947">
            <a:off x="2474947" y="5364075"/>
            <a:ext cx="266359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/>
              <a:t>Logins with Google account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0DF1CC6-4FC3-4042-8BD2-76F0998DD5DF}"/>
              </a:ext>
            </a:extLst>
          </p:cNvPr>
          <p:cNvSpPr txBox="1">
            <a:spLocks/>
          </p:cNvSpPr>
          <p:nvPr/>
        </p:nvSpPr>
        <p:spPr>
          <a:xfrm>
            <a:off x="1240329" y="5370808"/>
            <a:ext cx="1172735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Peter</a:t>
            </a:r>
          </a:p>
        </p:txBody>
      </p:sp>
      <p:sp>
        <p:nvSpPr>
          <p:cNvPr id="19" name="Thought Bubble: Cloud 18">
            <a:extLst>
              <a:ext uri="{FF2B5EF4-FFF2-40B4-BE49-F238E27FC236}">
                <a16:creationId xmlns:a16="http://schemas.microsoft.com/office/drawing/2014/main" id="{04BF8827-1489-4251-8722-9E718F463F5D}"/>
              </a:ext>
            </a:extLst>
          </p:cNvPr>
          <p:cNvSpPr/>
          <p:nvPr/>
        </p:nvSpPr>
        <p:spPr>
          <a:xfrm>
            <a:off x="8147270" y="2444812"/>
            <a:ext cx="2307771" cy="1303997"/>
          </a:xfrm>
          <a:prstGeom prst="cloudCallout">
            <a:avLst>
              <a:gd name="adj1" fmla="val -92674"/>
              <a:gd name="adj2" fmla="val 2003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Implements OpenID Connect.</a:t>
            </a:r>
          </a:p>
        </p:txBody>
      </p:sp>
    </p:spTree>
    <p:extLst>
      <p:ext uri="{BB962C8B-B14F-4D97-AF65-F5344CB8AC3E}">
        <p14:creationId xmlns:p14="http://schemas.microsoft.com/office/powerpoint/2010/main" val="402447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30948" cy="1325563"/>
          </a:xfrm>
        </p:spPr>
        <p:txBody>
          <a:bodyPr/>
          <a:lstStyle/>
          <a:p>
            <a:r>
              <a:rPr lang="en-US" dirty="0"/>
              <a:t>OpenID Connect - </a:t>
            </a:r>
            <a:r>
              <a:rPr lang="en-US" sz="3600" dirty="0"/>
              <a:t>How does it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10730949" cy="4415568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Pretty much as OAuth 2.0, but:</a:t>
            </a:r>
          </a:p>
          <a:p>
            <a:r>
              <a:rPr lang="en-US" dirty="0"/>
              <a:t>You receive an </a:t>
            </a:r>
            <a:r>
              <a:rPr lang="en-US" i="1" dirty="0"/>
              <a:t>ID Token</a:t>
            </a:r>
            <a:r>
              <a:rPr lang="en-US" dirty="0"/>
              <a:t>, not an </a:t>
            </a:r>
            <a:r>
              <a:rPr lang="en-US" i="1" dirty="0"/>
              <a:t>Access Token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(you can receive both)</a:t>
            </a:r>
          </a:p>
          <a:p>
            <a:r>
              <a:rPr lang="en-US" dirty="0"/>
              <a:t>The ID Token is a JSON Web Token.</a:t>
            </a:r>
          </a:p>
          <a:p>
            <a:r>
              <a:rPr lang="en-US" dirty="0"/>
              <a:t>Some of the claims supported by the ID Token: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US" dirty="0"/>
              <a:t> - A unique identifier.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dirty="0"/>
              <a:t> - The user's entire name.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preferred_username</a:t>
            </a:r>
            <a:r>
              <a:rPr lang="en-US" dirty="0"/>
              <a:t> - The user's preferred username.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email</a:t>
            </a:r>
            <a:r>
              <a:rPr lang="en-US" dirty="0"/>
              <a:t> - The user's email.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gender</a:t>
            </a:r>
            <a:r>
              <a:rPr lang="en-US" dirty="0"/>
              <a:t> -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"female"</a:t>
            </a:r>
            <a:r>
              <a:rPr lang="en-US" dirty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"male"</a:t>
            </a:r>
            <a:r>
              <a:rPr lang="en-US" dirty="0"/>
              <a:t>, or something else.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62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24241-AE3F-4208-97A6-E7461DC5D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960A9-790F-4304-934C-E00C813D5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29122" cy="218572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Let a user login with its Google account on your application.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Register your application as a client at Google API Console: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Login at: </a:t>
            </a:r>
            <a:r>
              <a:rPr lang="en-US" sz="1800" dirty="0">
                <a:solidFill>
                  <a:schemeClr val="bg1">
                    <a:lumMod val="9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https://console.developers.google.com</a:t>
            </a:r>
            <a:endParaRPr lang="en-US" sz="2000" dirty="0">
              <a:solidFill>
                <a:schemeClr val="bg1">
                  <a:lumMod val="95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Create a new project.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Obtain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client_id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client_secret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074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24241-AE3F-4208-97A6-E7461DC5D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960A9-790F-4304-934C-E00C813D5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29122" cy="521219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Let a user login with its Google account on your application.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Register your application as a client at Google API Console.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Ask a user to login with its Google account: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Redirect user to: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https://accounts.google.com/o/oauth2/v2/auth?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YOUR_CLIENT_ID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redirect_uri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http://YOUR_SITE.COM/GOOGLE_RESPONSE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response_type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=code&amp;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scope=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openid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+mn-lt"/>
                <a:cs typeface="Courier New" panose="02070309020205020404" pitchFamily="49" charset="0"/>
              </a:rPr>
              <a:t>User accepts and is redirected back to:</a:t>
            </a:r>
            <a:br>
              <a:rPr lang="en-US" dirty="0">
                <a:latin typeface="+mn-lt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http://YOUR_SITE.COM/GOOGLE_RESPONSE?code=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YOUR_CODE</a:t>
            </a:r>
            <a:endParaRPr lang="en-US" b="1" dirty="0">
              <a:latin typeface="+mn-lt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98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24241-AE3F-4208-97A6-E7461DC5D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960A9-790F-4304-934C-E00C813D5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29122" cy="514807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Let a user login with its Google account on your application.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Register your application as a client at Google API Console.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Ask a user to login with its Google account.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 the server, exchange authorization code for ID Token: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Send a POST request to: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https://www.googleapis.com/oauth2/v4/token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with the following body: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code=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YOUR_CODE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YOUR_CLIENT_ID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YOUR_CLIENT_SECRET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redirect_uri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http://YOUR_SITE.COM/GOOGLE_RESPONSE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grant_type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authorization_code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+mn-lt"/>
                <a:cs typeface="Courier New" panose="02070309020205020404" pitchFamily="49" charset="0"/>
              </a:rPr>
              <a:t>Read ID token from the body of the response.</a:t>
            </a:r>
          </a:p>
        </p:txBody>
      </p:sp>
    </p:spTree>
    <p:extLst>
      <p:ext uri="{BB962C8B-B14F-4D97-AF65-F5344CB8AC3E}">
        <p14:creationId xmlns:p14="http://schemas.microsoft.com/office/powerpoint/2010/main" val="39289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U Grå">
  <a:themeElements>
    <a:clrScheme name="JU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961B81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24644</TotalTime>
  <Words>288</Words>
  <Application>Microsoft Office PowerPoint</Application>
  <PresentationFormat>Widescreen</PresentationFormat>
  <Paragraphs>50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Courier New</vt:lpstr>
      <vt:lpstr>Georgia</vt:lpstr>
      <vt:lpstr>JU Grå</vt:lpstr>
      <vt:lpstr>PowerPoint Presentation</vt:lpstr>
      <vt:lpstr>Third-party authentication</vt:lpstr>
      <vt:lpstr>Third-party authentication</vt:lpstr>
      <vt:lpstr>OpenID Connect - What is it?</vt:lpstr>
      <vt:lpstr>OpenID Connect - How does it work?</vt:lpstr>
      <vt:lpstr>Example</vt:lpstr>
      <vt:lpstr>Example</vt:lpstr>
      <vt:lpstr>Example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472</cp:revision>
  <dcterms:created xsi:type="dcterms:W3CDTF">2015-07-17T09:22:03Z</dcterms:created>
  <dcterms:modified xsi:type="dcterms:W3CDTF">2018-09-22T10:47:39Z</dcterms:modified>
</cp:coreProperties>
</file>