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335" r:id="rId3"/>
    <p:sldId id="393" r:id="rId4"/>
    <p:sldId id="394" r:id="rId5"/>
    <p:sldId id="390" r:id="rId6"/>
    <p:sldId id="395" r:id="rId7"/>
    <p:sldId id="392" r:id="rId8"/>
    <p:sldId id="409" r:id="rId9"/>
    <p:sldId id="406" r:id="rId10"/>
    <p:sldId id="407" r:id="rId11"/>
    <p:sldId id="329" r:id="rId12"/>
    <p:sldId id="330" r:id="rId13"/>
    <p:sldId id="328" r:id="rId14"/>
    <p:sldId id="408" r:id="rId15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B500"/>
    <a:srgbClr val="961B81"/>
    <a:srgbClr val="003865"/>
    <a:srgbClr val="C0C0C0"/>
    <a:srgbClr val="F2F2F2"/>
    <a:srgbClr val="EAEAEA"/>
    <a:srgbClr val="787878"/>
    <a:srgbClr val="FBFBFB"/>
    <a:srgbClr val="FCFC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3" autoAdjust="0"/>
    <p:restoredTop sz="95501" autoAdjust="0"/>
  </p:normalViewPr>
  <p:slideViewPr>
    <p:cSldViewPr snapToGrid="0">
      <p:cViewPr varScale="1">
        <p:scale>
          <a:sx n="63" d="100"/>
          <a:sy n="63" d="100"/>
        </p:scale>
        <p:origin x="104" y="64"/>
      </p:cViewPr>
      <p:guideLst/>
    </p:cSldViewPr>
  </p:slideViewPr>
  <p:outlineViewPr>
    <p:cViewPr>
      <p:scale>
        <a:sx n="33" d="100"/>
        <a:sy n="33" d="100"/>
      </p:scale>
      <p:origin x="0" y="-1188"/>
    </p:cViewPr>
  </p:outlineViewPr>
  <p:notesTextViewPr>
    <p:cViewPr>
      <p:scale>
        <a:sx n="200" d="100"/>
        <a:sy n="2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EE5AE1-1D5F-483D-90B5-92A2A708F59B}" type="datetimeFigureOut">
              <a:rPr lang="en-US" smtClean="0"/>
              <a:t>2018-09-12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919B2B-FBA9-4EA3-BAD3-94A21FB4DC7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09403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919B2B-FBA9-4EA3-BAD3-94A21FB4DC70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46823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U Intro">
    <p:bg>
      <p:bgPr>
        <a:solidFill>
          <a:srgbClr val="78787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2018-09-12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pic>
        <p:nvPicPr>
          <p:cNvPr id="8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8029" y="2514600"/>
            <a:ext cx="3295941" cy="1834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18003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all" baseline="0">
                <a:solidFill>
                  <a:srgbClr val="787878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>
                <a:solidFill>
                  <a:srgbClr val="787878"/>
                </a:solidFill>
              </a:defRPr>
            </a:lvl1pPr>
            <a:lvl2pPr>
              <a:defRPr>
                <a:solidFill>
                  <a:srgbClr val="787878"/>
                </a:solidFill>
              </a:defRPr>
            </a:lvl2pPr>
            <a:lvl3pPr>
              <a:defRPr>
                <a:solidFill>
                  <a:srgbClr val="787878"/>
                </a:solidFill>
              </a:defRPr>
            </a:lvl3pPr>
            <a:lvl4pPr>
              <a:defRPr>
                <a:solidFill>
                  <a:srgbClr val="787878"/>
                </a:solidFill>
              </a:defRPr>
            </a:lvl4pPr>
            <a:lvl5pPr>
              <a:defRPr>
                <a:solidFill>
                  <a:srgbClr val="787878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>
                <a:solidFill>
                  <a:srgbClr val="787878"/>
                </a:solidFill>
              </a:defRPr>
            </a:lvl1pPr>
            <a:lvl2pPr>
              <a:defRPr>
                <a:solidFill>
                  <a:srgbClr val="787878"/>
                </a:solidFill>
              </a:defRPr>
            </a:lvl2pPr>
            <a:lvl3pPr>
              <a:defRPr>
                <a:solidFill>
                  <a:srgbClr val="787878"/>
                </a:solidFill>
              </a:defRPr>
            </a:lvl3pPr>
            <a:lvl4pPr>
              <a:defRPr>
                <a:solidFill>
                  <a:srgbClr val="787878"/>
                </a:solidFill>
              </a:defRPr>
            </a:lvl4pPr>
            <a:lvl5pPr>
              <a:defRPr>
                <a:solidFill>
                  <a:srgbClr val="787878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2018-09-12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10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3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43060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172200" y="802696"/>
            <a:ext cx="5181600" cy="1325563"/>
          </a:xfrm>
        </p:spPr>
        <p:txBody>
          <a:bodyPr anchor="b" anchorCtr="0"/>
          <a:lstStyle>
            <a:lvl1pPr>
              <a:defRPr cap="all" baseline="0"/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338141"/>
            <a:ext cx="5181600" cy="383882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2018-09-12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sp>
        <p:nvSpPr>
          <p:cNvPr id="11" name="Picture Placeholder 2"/>
          <p:cNvSpPr>
            <a:spLocks noGrp="1"/>
          </p:cNvSpPr>
          <p:nvPr>
            <p:ph type="pic" idx="1"/>
          </p:nvPr>
        </p:nvSpPr>
        <p:spPr>
          <a:xfrm>
            <a:off x="520700" y="476093"/>
            <a:ext cx="5194300" cy="536984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cxnSp>
        <p:nvCxnSpPr>
          <p:cNvPr id="12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3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68877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and Content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172200" y="802696"/>
            <a:ext cx="5181600" cy="1325563"/>
          </a:xfrm>
        </p:spPr>
        <p:txBody>
          <a:bodyPr anchor="b" anchorCtr="0"/>
          <a:lstStyle>
            <a:lvl1pPr>
              <a:defRPr cap="all" baseline="0">
                <a:solidFill>
                  <a:srgbClr val="787878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338141"/>
            <a:ext cx="5181600" cy="3838821"/>
          </a:xfrm>
        </p:spPr>
        <p:txBody>
          <a:bodyPr/>
          <a:lstStyle>
            <a:lvl1pPr>
              <a:defRPr>
                <a:solidFill>
                  <a:srgbClr val="787878"/>
                </a:solidFill>
              </a:defRPr>
            </a:lvl1pPr>
            <a:lvl2pPr>
              <a:defRPr>
                <a:solidFill>
                  <a:srgbClr val="787878"/>
                </a:solidFill>
              </a:defRPr>
            </a:lvl2pPr>
            <a:lvl3pPr>
              <a:defRPr>
                <a:solidFill>
                  <a:srgbClr val="787878"/>
                </a:solidFill>
              </a:defRPr>
            </a:lvl3pPr>
            <a:lvl4pPr>
              <a:defRPr>
                <a:solidFill>
                  <a:srgbClr val="787878"/>
                </a:solidFill>
              </a:defRPr>
            </a:lvl4pPr>
            <a:lvl5pPr>
              <a:defRPr>
                <a:solidFill>
                  <a:srgbClr val="787878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2018-09-12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sp>
        <p:nvSpPr>
          <p:cNvPr id="11" name="Picture Placeholder 2"/>
          <p:cNvSpPr>
            <a:spLocks noGrp="1"/>
          </p:cNvSpPr>
          <p:nvPr>
            <p:ph type="pic" idx="1"/>
          </p:nvPr>
        </p:nvSpPr>
        <p:spPr>
          <a:xfrm>
            <a:off x="520700" y="476093"/>
            <a:ext cx="5194300" cy="5369844"/>
          </a:xfrm>
        </p:spPr>
        <p:txBody>
          <a:bodyPr/>
          <a:lstStyle>
            <a:lvl1pPr marL="0" indent="0">
              <a:buNone/>
              <a:defRPr sz="3200">
                <a:solidFill>
                  <a:srgbClr val="787878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 dirty="0"/>
          </a:p>
        </p:txBody>
      </p:sp>
      <p:cxnSp>
        <p:nvCxnSpPr>
          <p:cNvPr id="12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3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28800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 boxes rectang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175275"/>
            <a:ext cx="4489502" cy="3797247"/>
          </a:xfrm>
          <a:prstGeom prst="round2DiagRect">
            <a:avLst/>
          </a:prstGeom>
          <a:solidFill>
            <a:srgbClr val="939393"/>
          </a:solidFill>
        </p:spPr>
        <p:txBody>
          <a:bodyPr>
            <a:normAutofit/>
          </a:bodyPr>
          <a:lstStyle>
            <a:lvl1pPr marL="0" indent="0" algn="ctr">
              <a:buNone/>
              <a:defRPr sz="4000" cap="all" baseline="0"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5980" y="1153050"/>
            <a:ext cx="4489200" cy="3819472"/>
          </a:xfrm>
          <a:prstGeom prst="round2DiagRect">
            <a:avLst/>
          </a:prstGeom>
          <a:solidFill>
            <a:schemeClr val="bg1"/>
          </a:solidFill>
        </p:spPr>
        <p:txBody>
          <a:bodyPr>
            <a:normAutofit/>
          </a:bodyPr>
          <a:lstStyle>
            <a:lvl1pPr marL="0" indent="0" algn="ctr">
              <a:buNone/>
              <a:defRPr sz="4000" cap="all" baseline="0">
                <a:solidFill>
                  <a:srgbClr val="787878"/>
                </a:solidFill>
                <a:latin typeface="+mj-lt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2018-09-12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150092" y="2467261"/>
            <a:ext cx="3928230" cy="3021879"/>
          </a:xfrm>
        </p:spPr>
        <p:txBody>
          <a:bodyPr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14"/>
          </p:nvPr>
        </p:nvSpPr>
        <p:spPr>
          <a:xfrm>
            <a:off x="6990248" y="2467260"/>
            <a:ext cx="4051660" cy="3021879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rgbClr val="787878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4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5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19525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 boxes rectangle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175275"/>
            <a:ext cx="4489502" cy="3767019"/>
          </a:xfrm>
          <a:prstGeom prst="round2DiagRect">
            <a:avLst/>
          </a:prstGeom>
          <a:solidFill>
            <a:srgbClr val="939393"/>
          </a:solidFill>
        </p:spPr>
        <p:txBody>
          <a:bodyPr>
            <a:normAutofit/>
          </a:bodyPr>
          <a:lstStyle>
            <a:lvl1pPr marL="0" indent="0" algn="ctr">
              <a:buNone/>
              <a:defRPr sz="4000" cap="all" baseline="0"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5980" y="1153050"/>
            <a:ext cx="4489200" cy="3789244"/>
          </a:xfrm>
          <a:prstGeom prst="round2DiagRect">
            <a:avLst/>
          </a:prstGeom>
          <a:solidFill>
            <a:srgbClr val="787878"/>
          </a:solidFill>
        </p:spPr>
        <p:txBody>
          <a:bodyPr>
            <a:normAutofit/>
          </a:bodyPr>
          <a:lstStyle>
            <a:lvl1pPr marL="0" indent="0" algn="ctr">
              <a:buNone/>
              <a:defRPr sz="4000" cap="all" baseline="0">
                <a:solidFill>
                  <a:schemeClr val="bg1"/>
                </a:solidFill>
                <a:latin typeface="+mj-lt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2018-09-12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150092" y="2467261"/>
            <a:ext cx="3928230" cy="3021879"/>
          </a:xfrm>
        </p:spPr>
        <p:txBody>
          <a:bodyPr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14"/>
          </p:nvPr>
        </p:nvSpPr>
        <p:spPr>
          <a:xfrm>
            <a:off x="6990248" y="2467260"/>
            <a:ext cx="4051660" cy="3021879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1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6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45431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 boxes teardr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0092" y="1175275"/>
            <a:ext cx="3798000" cy="3797247"/>
          </a:xfrm>
          <a:prstGeom prst="teardrop">
            <a:avLst/>
          </a:prstGeom>
          <a:solidFill>
            <a:srgbClr val="939393"/>
          </a:solidFill>
        </p:spPr>
        <p:txBody>
          <a:bodyPr>
            <a:normAutofit/>
          </a:bodyPr>
          <a:lstStyle>
            <a:lvl1pPr marL="0" indent="0" algn="ctr">
              <a:buNone/>
              <a:defRPr sz="4000" cap="all" baseline="0"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5980" y="1153050"/>
            <a:ext cx="3798000" cy="3798000"/>
          </a:xfrm>
          <a:prstGeom prst="teardrop">
            <a:avLst/>
          </a:prstGeom>
          <a:solidFill>
            <a:schemeClr val="bg1"/>
          </a:solidFill>
        </p:spPr>
        <p:txBody>
          <a:bodyPr>
            <a:normAutofit/>
          </a:bodyPr>
          <a:lstStyle>
            <a:lvl1pPr marL="0" indent="0" algn="ctr">
              <a:buNone/>
              <a:defRPr sz="4000" cap="all" baseline="0">
                <a:solidFill>
                  <a:srgbClr val="787878"/>
                </a:solidFill>
                <a:latin typeface="+mj-lt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2018-09-12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084977" y="2817853"/>
            <a:ext cx="3928230" cy="3021879"/>
          </a:xfrm>
        </p:spPr>
        <p:txBody>
          <a:bodyPr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14"/>
          </p:nvPr>
        </p:nvSpPr>
        <p:spPr>
          <a:xfrm>
            <a:off x="6629150" y="2817854"/>
            <a:ext cx="4051660" cy="3021879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rgbClr val="787878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4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5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25478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 boxes teardrop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59112" y="1175274"/>
            <a:ext cx="3798000" cy="3798000"/>
          </a:xfrm>
          <a:prstGeom prst="teardrop">
            <a:avLst/>
          </a:prstGeom>
          <a:solidFill>
            <a:srgbClr val="939393"/>
          </a:solidFill>
        </p:spPr>
        <p:txBody>
          <a:bodyPr>
            <a:normAutofit/>
          </a:bodyPr>
          <a:lstStyle>
            <a:lvl1pPr marL="0" indent="0" algn="ctr">
              <a:buNone/>
              <a:defRPr sz="4000" cap="all" baseline="0"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5980" y="1153050"/>
            <a:ext cx="3798000" cy="3798000"/>
          </a:xfrm>
          <a:prstGeom prst="teardrop">
            <a:avLst/>
          </a:prstGeom>
          <a:solidFill>
            <a:srgbClr val="787878"/>
          </a:solidFill>
        </p:spPr>
        <p:txBody>
          <a:bodyPr>
            <a:normAutofit/>
          </a:bodyPr>
          <a:lstStyle>
            <a:lvl1pPr marL="0" indent="0" algn="ctr">
              <a:buNone/>
              <a:defRPr sz="4000" cap="all" baseline="0">
                <a:solidFill>
                  <a:schemeClr val="bg1"/>
                </a:solidFill>
                <a:latin typeface="+mj-lt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2018-09-12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893997" y="2818606"/>
            <a:ext cx="3928230" cy="3021879"/>
          </a:xfrm>
        </p:spPr>
        <p:txBody>
          <a:bodyPr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14"/>
          </p:nvPr>
        </p:nvSpPr>
        <p:spPr>
          <a:xfrm>
            <a:off x="6629150" y="2818606"/>
            <a:ext cx="4051660" cy="3021879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1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6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503338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all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2018-09-12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9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236014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all" baseline="0">
                <a:solidFill>
                  <a:srgbClr val="787878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2018-09-12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8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979923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2018-09-12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8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9220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tart Grey">
    <p:bg>
      <p:bgPr>
        <a:solidFill>
          <a:srgbClr val="78787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08079" y="1122363"/>
            <a:ext cx="11501792" cy="2387600"/>
          </a:xfrm>
        </p:spPr>
        <p:txBody>
          <a:bodyPr anchor="b"/>
          <a:lstStyle>
            <a:lvl1pPr algn="l">
              <a:defRPr sz="6000" cap="all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8079" y="3602038"/>
            <a:ext cx="11501792" cy="1655762"/>
          </a:xfrm>
        </p:spPr>
        <p:txBody>
          <a:bodyPr/>
          <a:lstStyle>
            <a:lvl1pPr marL="0" indent="0" algn="l">
              <a:buNone/>
              <a:defRPr sz="2400">
                <a:latin typeface="Georgia" panose="02040502050405020303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sv-S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2018-09-12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9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  <p:cxnSp>
        <p:nvCxnSpPr>
          <p:cNvPr id="11" name="Rak 6"/>
          <p:cNvCxnSpPr/>
          <p:nvPr userDrawn="1"/>
        </p:nvCxnSpPr>
        <p:spPr>
          <a:xfrm>
            <a:off x="520700" y="475096"/>
            <a:ext cx="11389171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7715086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2018-09-12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7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627342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bor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20700" y="476093"/>
            <a:ext cx="11132232" cy="536984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2018-09-12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11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065799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border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20700" y="476093"/>
            <a:ext cx="11132232" cy="5369844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2018-09-12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8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894727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out bor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12192000" cy="584593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2018-09-12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11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454950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out border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12192000" cy="5845937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2018-09-12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8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18297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 Orange">
    <p:bg>
      <p:bgPr>
        <a:solidFill>
          <a:srgbClr val="FFB5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itle 1"/>
          <p:cNvSpPr>
            <a:spLocks noGrp="1"/>
          </p:cNvSpPr>
          <p:nvPr>
            <p:ph type="ctrTitle" hasCustomPrompt="1"/>
          </p:nvPr>
        </p:nvSpPr>
        <p:spPr>
          <a:xfrm>
            <a:off x="408079" y="1122363"/>
            <a:ext cx="11501792" cy="2387600"/>
          </a:xfrm>
        </p:spPr>
        <p:txBody>
          <a:bodyPr anchor="b"/>
          <a:lstStyle>
            <a:lvl1pPr algn="l">
              <a:defRPr sz="6000" cap="all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6" name="Subtitle 2"/>
          <p:cNvSpPr>
            <a:spLocks noGrp="1"/>
          </p:cNvSpPr>
          <p:nvPr>
            <p:ph type="subTitle" idx="1"/>
          </p:nvPr>
        </p:nvSpPr>
        <p:spPr>
          <a:xfrm>
            <a:off x="408079" y="3602038"/>
            <a:ext cx="11501792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sv-SE" dirty="0"/>
          </a:p>
        </p:txBody>
      </p:sp>
      <p:cxnSp>
        <p:nvCxnSpPr>
          <p:cNvPr id="37" name="Rak 6"/>
          <p:cNvCxnSpPr/>
          <p:nvPr userDrawn="1"/>
        </p:nvCxnSpPr>
        <p:spPr>
          <a:xfrm>
            <a:off x="520700" y="475096"/>
            <a:ext cx="11389171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1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57548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2018-09-12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sp>
        <p:nvSpPr>
          <p:cNvPr id="32" name="Title 1"/>
          <p:cNvSpPr>
            <a:spLocks noGrp="1"/>
          </p:cNvSpPr>
          <p:nvPr>
            <p:ph type="ctrTitle" hasCustomPrompt="1"/>
          </p:nvPr>
        </p:nvSpPr>
        <p:spPr>
          <a:xfrm>
            <a:off x="408079" y="1122363"/>
            <a:ext cx="11501792" cy="2387600"/>
          </a:xfrm>
        </p:spPr>
        <p:txBody>
          <a:bodyPr anchor="b"/>
          <a:lstStyle>
            <a:lvl1pPr algn="l">
              <a:defRPr sz="6000" cap="all" baseline="0">
                <a:solidFill>
                  <a:srgbClr val="787878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3" name="Subtitle 2"/>
          <p:cNvSpPr>
            <a:spLocks noGrp="1"/>
          </p:cNvSpPr>
          <p:nvPr>
            <p:ph type="subTitle" idx="1"/>
          </p:nvPr>
        </p:nvSpPr>
        <p:spPr>
          <a:xfrm>
            <a:off x="408079" y="3602038"/>
            <a:ext cx="11501792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rgbClr val="787878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sv-SE" dirty="0"/>
          </a:p>
        </p:txBody>
      </p:sp>
      <p:cxnSp>
        <p:nvCxnSpPr>
          <p:cNvPr id="37" name="Rak 6"/>
          <p:cNvCxnSpPr/>
          <p:nvPr userDrawn="1"/>
        </p:nvCxnSpPr>
        <p:spPr>
          <a:xfrm>
            <a:off x="520700" y="475096"/>
            <a:ext cx="11389171" cy="0"/>
          </a:xfrm>
          <a:prstGeom prst="line">
            <a:avLst/>
          </a:prstGeom>
          <a:ln w="9525" cmpd="sng">
            <a:solidFill>
              <a:srgbClr val="787878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108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 Blue">
    <p:bg>
      <p:bgPr>
        <a:solidFill>
          <a:srgbClr val="00386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408079" y="1122363"/>
            <a:ext cx="11501792" cy="2387600"/>
          </a:xfrm>
        </p:spPr>
        <p:txBody>
          <a:bodyPr anchor="b"/>
          <a:lstStyle>
            <a:lvl1pPr algn="l">
              <a:defRPr sz="6000" cap="all" baseline="0"/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408079" y="3602038"/>
            <a:ext cx="11501792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sv-SE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428859CC-B640-4DB3-BB6F-301CDED75AAD}" type="datetimeFigureOut">
              <a:rPr lang="sv-SE" smtClean="0"/>
              <a:t>2018-09-12</a:t>
            </a:fld>
            <a:endParaRPr lang="sv-SE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sv-SE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16" name="Rak 6"/>
          <p:cNvCxnSpPr/>
          <p:nvPr userDrawn="1"/>
        </p:nvCxnSpPr>
        <p:spPr>
          <a:xfrm>
            <a:off x="520700" y="475096"/>
            <a:ext cx="11389171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8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47910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 Purple">
    <p:bg>
      <p:bgPr>
        <a:solidFill>
          <a:srgbClr val="961B8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408079" y="1122363"/>
            <a:ext cx="11501792" cy="2387600"/>
          </a:xfrm>
        </p:spPr>
        <p:txBody>
          <a:bodyPr anchor="b"/>
          <a:lstStyle>
            <a:lvl1pPr algn="l">
              <a:defRPr sz="6000" cap="all" baseline="0"/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408079" y="3602038"/>
            <a:ext cx="11501792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sv-SE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428859CC-B640-4DB3-BB6F-301CDED75AAD}" type="datetimeFigureOut">
              <a:rPr lang="sv-SE" smtClean="0"/>
              <a:t>2018-09-12</a:t>
            </a:fld>
            <a:endParaRPr lang="sv-SE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sv-SE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16" name="Rak 6"/>
          <p:cNvCxnSpPr/>
          <p:nvPr userDrawn="1"/>
        </p:nvCxnSpPr>
        <p:spPr>
          <a:xfrm>
            <a:off x="520700" y="475096"/>
            <a:ext cx="11389171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8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81123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all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Georgia" panose="02040502050405020303" pitchFamily="18" charset="0"/>
              </a:defRPr>
            </a:lvl1pPr>
            <a:lvl2pPr>
              <a:defRPr>
                <a:latin typeface="Georgia" panose="02040502050405020303" pitchFamily="18" charset="0"/>
              </a:defRPr>
            </a:lvl2pPr>
            <a:lvl3pPr>
              <a:defRPr>
                <a:latin typeface="Georgia" panose="02040502050405020303" pitchFamily="18" charset="0"/>
              </a:defRPr>
            </a:lvl3pPr>
            <a:lvl4pPr>
              <a:defRPr>
                <a:latin typeface="Georgia" panose="02040502050405020303" pitchFamily="18" charset="0"/>
              </a:defRPr>
            </a:lvl4pPr>
            <a:lvl5pPr>
              <a:defRPr>
                <a:latin typeface="Georgia" panose="02040502050405020303" pitchFamily="18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2018-09-12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10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37353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all" baseline="0">
                <a:solidFill>
                  <a:srgbClr val="787878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787878"/>
                </a:solidFill>
              </a:defRPr>
            </a:lvl1pPr>
            <a:lvl2pPr>
              <a:defRPr>
                <a:solidFill>
                  <a:srgbClr val="787878"/>
                </a:solidFill>
              </a:defRPr>
            </a:lvl2pPr>
            <a:lvl3pPr>
              <a:defRPr>
                <a:solidFill>
                  <a:srgbClr val="787878"/>
                </a:solidFill>
              </a:defRPr>
            </a:lvl3pPr>
            <a:lvl4pPr>
              <a:defRPr>
                <a:solidFill>
                  <a:srgbClr val="787878"/>
                </a:solidFill>
              </a:defRPr>
            </a:lvl4pPr>
            <a:lvl5pPr>
              <a:defRPr>
                <a:solidFill>
                  <a:srgbClr val="787878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2018-09-12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9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31969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all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>
                <a:latin typeface="Georgia" panose="02040502050405020303" pitchFamily="18" charset="0"/>
              </a:defRPr>
            </a:lvl1pPr>
            <a:lvl2pPr>
              <a:defRPr>
                <a:latin typeface="Georgia" panose="02040502050405020303" pitchFamily="18" charset="0"/>
              </a:defRPr>
            </a:lvl2pPr>
            <a:lvl3pPr>
              <a:defRPr>
                <a:latin typeface="Georgia" panose="02040502050405020303" pitchFamily="18" charset="0"/>
              </a:defRPr>
            </a:lvl3pPr>
            <a:lvl4pPr>
              <a:defRPr>
                <a:latin typeface="Georgia" panose="02040502050405020303" pitchFamily="18" charset="0"/>
              </a:defRPr>
            </a:lvl4pPr>
            <a:lvl5pPr>
              <a:defRPr>
                <a:latin typeface="Georgia" panose="02040502050405020303" pitchFamily="18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>
                <a:latin typeface="Georgia" panose="02040502050405020303" pitchFamily="18" charset="0"/>
              </a:defRPr>
            </a:lvl1pPr>
            <a:lvl2pPr>
              <a:defRPr>
                <a:latin typeface="Georgia" panose="02040502050405020303" pitchFamily="18" charset="0"/>
              </a:defRPr>
            </a:lvl2pPr>
            <a:lvl3pPr>
              <a:defRPr>
                <a:latin typeface="Georgia" panose="02040502050405020303" pitchFamily="18" charset="0"/>
              </a:defRPr>
            </a:lvl3pPr>
            <a:lvl4pPr>
              <a:defRPr>
                <a:latin typeface="Georgia" panose="02040502050405020303" pitchFamily="18" charset="0"/>
              </a:defRPr>
            </a:lvl4pPr>
            <a:lvl5pPr>
              <a:defRPr>
                <a:latin typeface="Georgia" panose="02040502050405020303" pitchFamily="18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2018-09-12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11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5721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8787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8859CC-B640-4DB3-BB6F-301CDED75AAD}" type="datetimeFigureOut">
              <a:rPr lang="sv-SE" smtClean="0"/>
              <a:t>2018-09-12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541896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49" r:id="rId2"/>
    <p:sldLayoutId id="2147483674" r:id="rId3"/>
    <p:sldLayoutId id="2147483681" r:id="rId4"/>
    <p:sldLayoutId id="2147483673" r:id="rId5"/>
    <p:sldLayoutId id="2147483672" r:id="rId6"/>
    <p:sldLayoutId id="2147483650" r:id="rId7"/>
    <p:sldLayoutId id="2147483682" r:id="rId8"/>
    <p:sldLayoutId id="2147483652" r:id="rId9"/>
    <p:sldLayoutId id="2147483683" r:id="rId10"/>
    <p:sldLayoutId id="2147483689" r:id="rId11"/>
    <p:sldLayoutId id="2147483690" r:id="rId12"/>
    <p:sldLayoutId id="2147483675" r:id="rId13"/>
    <p:sldLayoutId id="2147483676" r:id="rId14"/>
    <p:sldLayoutId id="2147483686" r:id="rId15"/>
    <p:sldLayoutId id="2147483687" r:id="rId16"/>
    <p:sldLayoutId id="2147483654" r:id="rId17"/>
    <p:sldLayoutId id="2147483684" r:id="rId18"/>
    <p:sldLayoutId id="2147483655" r:id="rId19"/>
    <p:sldLayoutId id="2147483685" r:id="rId20"/>
    <p:sldLayoutId id="2147483677" r:id="rId21"/>
    <p:sldLayoutId id="2147483678" r:id="rId22"/>
    <p:sldLayoutId id="2147483680" r:id="rId23"/>
    <p:sldLayoutId id="2147483679" r:id="rId2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Georgia" panose="02040502050405020303" pitchFamily="18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Georgia" panose="02040502050405020303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Georgia" panose="02040502050405020303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Georgia" panose="02040502050405020303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Georgia" panose="02040502050405020303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555273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Partials in express-handlebars</a:t>
            </a:r>
          </a:p>
        </p:txBody>
      </p:sp>
      <p:sp>
        <p:nvSpPr>
          <p:cNvPr id="11" name="Content Placeholder 3">
            <a:extLst>
              <a:ext uri="{FF2B5EF4-FFF2-40B4-BE49-F238E27FC236}">
                <a16:creationId xmlns:a16="http://schemas.microsoft.com/office/drawing/2014/main" id="{8FDD914B-A54A-47B1-A9F9-DD931794F795}"/>
              </a:ext>
            </a:extLst>
          </p:cNvPr>
          <p:cNvSpPr txBox="1">
            <a:spLocks/>
          </p:cNvSpPr>
          <p:nvPr/>
        </p:nvSpPr>
        <p:spPr>
          <a:xfrm>
            <a:off x="775782" y="3511298"/>
            <a:ext cx="4841778" cy="1474250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&lt;h1&gt;Login&lt;/h1&gt;</a:t>
            </a:r>
          </a:p>
          <a:p>
            <a:pPr marL="0" indent="0">
              <a:buNone/>
            </a:pP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&lt;form&gt;</a:t>
            </a:r>
          </a:p>
          <a:p>
            <a:pPr marL="0" indent="0">
              <a:buNone/>
            </a:pP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...</a:t>
            </a:r>
          </a:p>
          <a:p>
            <a:pPr marL="0" indent="0">
              <a:buNone/>
            </a:pP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&lt;/form&gt;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AB054DA9-88BD-4854-98D0-7D722F28747F}"/>
              </a:ext>
            </a:extLst>
          </p:cNvPr>
          <p:cNvSpPr txBox="1">
            <a:spLocks/>
          </p:cNvSpPr>
          <p:nvPr/>
        </p:nvSpPr>
        <p:spPr>
          <a:xfrm>
            <a:off x="775780" y="5064944"/>
            <a:ext cx="4841779" cy="369332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/views/partials/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login.hbs</a:t>
            </a:r>
            <a:endParaRPr lang="en-US" sz="2000" dirty="0"/>
          </a:p>
        </p:txBody>
      </p:sp>
      <p:sp>
        <p:nvSpPr>
          <p:cNvPr id="13" name="Content Placeholder 3">
            <a:extLst>
              <a:ext uri="{FF2B5EF4-FFF2-40B4-BE49-F238E27FC236}">
                <a16:creationId xmlns:a16="http://schemas.microsoft.com/office/drawing/2014/main" id="{A0F32815-359D-4BFC-994E-E956C1780337}"/>
              </a:ext>
            </a:extLst>
          </p:cNvPr>
          <p:cNvSpPr txBox="1">
            <a:spLocks/>
          </p:cNvSpPr>
          <p:nvPr/>
        </p:nvSpPr>
        <p:spPr>
          <a:xfrm>
            <a:off x="775784" y="1838691"/>
            <a:ext cx="4841779" cy="1096710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&lt;h1&gt;Home&lt;/h1&gt;</a:t>
            </a:r>
          </a:p>
          <a:p>
            <a:pPr marL="0" indent="0">
              <a:buNone/>
            </a:pP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&lt;p&gt;Login using the form below.&lt;/p&gt;</a:t>
            </a:r>
          </a:p>
          <a:p>
            <a:pPr marL="0" indent="0">
              <a:buNone/>
            </a:pP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{{&gt; login}}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0C6F51B9-CC14-4CE0-AF3D-F320674CDBEF}"/>
              </a:ext>
            </a:extLst>
          </p:cNvPr>
          <p:cNvSpPr txBox="1">
            <a:spLocks/>
          </p:cNvSpPr>
          <p:nvPr/>
        </p:nvSpPr>
        <p:spPr>
          <a:xfrm>
            <a:off x="775780" y="3014797"/>
            <a:ext cx="4841779" cy="369332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/views/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home.hbs</a:t>
            </a:r>
            <a:endParaRPr lang="en-US" sz="2000" dirty="0"/>
          </a:p>
        </p:txBody>
      </p:sp>
      <p:sp>
        <p:nvSpPr>
          <p:cNvPr id="21" name="Content Placeholder 3">
            <a:extLst>
              <a:ext uri="{FF2B5EF4-FFF2-40B4-BE49-F238E27FC236}">
                <a16:creationId xmlns:a16="http://schemas.microsoft.com/office/drawing/2014/main" id="{51CFBAE3-D9C1-4BEA-9E3F-A5078C0C3C72}"/>
              </a:ext>
            </a:extLst>
          </p:cNvPr>
          <p:cNvSpPr txBox="1">
            <a:spLocks/>
          </p:cNvSpPr>
          <p:nvPr/>
        </p:nvSpPr>
        <p:spPr>
          <a:xfrm>
            <a:off x="6574437" y="1820737"/>
            <a:ext cx="4841779" cy="2229328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&lt;h1&gt;Home&lt;/h1&gt;</a:t>
            </a:r>
          </a:p>
          <a:p>
            <a:pPr marL="0" indent="0">
              <a:buNone/>
            </a:pP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&lt;p&gt;Login using the form below.&lt;/p&gt;</a:t>
            </a:r>
          </a:p>
          <a:p>
            <a:pPr marL="0" indent="0">
              <a:buNone/>
            </a:pP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&lt;h1&gt;Login&lt;/h1&gt;</a:t>
            </a:r>
          </a:p>
          <a:p>
            <a:pPr marL="0" indent="0">
              <a:buNone/>
            </a:pP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&lt;form&gt;</a:t>
            </a:r>
          </a:p>
          <a:p>
            <a:pPr marL="0" indent="0">
              <a:buNone/>
            </a:pP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...</a:t>
            </a:r>
          </a:p>
          <a:p>
            <a:pPr marL="0" indent="0">
              <a:buNone/>
            </a:pP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&lt;/form&gt;</a:t>
            </a:r>
          </a:p>
        </p:txBody>
      </p:sp>
      <p:sp>
        <p:nvSpPr>
          <p:cNvPr id="23" name="Content Placeholder 2">
            <a:extLst>
              <a:ext uri="{FF2B5EF4-FFF2-40B4-BE49-F238E27FC236}">
                <a16:creationId xmlns:a16="http://schemas.microsoft.com/office/drawing/2014/main" id="{8DED2E5D-F712-4950-B10A-A3103CC0F837}"/>
              </a:ext>
            </a:extLst>
          </p:cNvPr>
          <p:cNvSpPr txBox="1">
            <a:spLocks/>
          </p:cNvSpPr>
          <p:nvPr/>
        </p:nvSpPr>
        <p:spPr>
          <a:xfrm>
            <a:off x="5720799" y="2047276"/>
            <a:ext cx="690767" cy="757130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4800" dirty="0">
                <a:solidFill>
                  <a:schemeClr val="tx1"/>
                </a:solidFill>
                <a:sym typeface="Wingdings" panose="05000000000000000000" pitchFamily="2" charset="2"/>
              </a:rPr>
              <a:t></a:t>
            </a:r>
            <a:endParaRPr lang="en-US" sz="4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9265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uiExpand="1" build="p" animBg="1"/>
      <p:bldP spid="12" grpId="0"/>
      <p:bldP spid="13" grpId="0" uiExpand="1" build="p" animBg="1"/>
      <p:bldP spid="14" grpId="0"/>
      <p:bldP spid="21" grpId="0" uiExpand="1" animBg="1"/>
      <p:bldP spid="2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Handling HTML Forms</a:t>
            </a:r>
            <a:endParaRPr lang="en-US" dirty="0"/>
          </a:p>
        </p:txBody>
      </p:sp>
      <p:sp>
        <p:nvSpPr>
          <p:cNvPr id="4" name="Content Placeholder 3"/>
          <p:cNvSpPr txBox="1">
            <a:spLocks/>
          </p:cNvSpPr>
          <p:nvPr/>
        </p:nvSpPr>
        <p:spPr>
          <a:xfrm>
            <a:off x="343929" y="1690688"/>
            <a:ext cx="9650627" cy="2128788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&lt;form method="GET" action="http://www.mi6.com/login"&gt;</a:t>
            </a:r>
          </a:p>
          <a:p>
            <a:pPr marL="0" indent="0">
              <a:buNone/>
            </a:pPr>
            <a:r>
              <a:rPr lang="sv-SE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Username: &lt;input type="text" name="un"&gt;&lt;br&gt;</a:t>
            </a:r>
          </a:p>
          <a:p>
            <a:pPr marL="0" indent="0">
              <a:buNone/>
            </a:pPr>
            <a:r>
              <a:rPr lang="sv-SE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Password: &lt;input type="password" name="pw"&gt;&lt;br&gt;</a:t>
            </a:r>
          </a:p>
          <a:p>
            <a:pPr marL="0" indent="0">
              <a:buNone/>
            </a:pPr>
            <a:r>
              <a:rPr lang="sv-SE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&lt;input type="submit" value="Login!"&gt;</a:t>
            </a:r>
          </a:p>
          <a:p>
            <a:pPr marL="0" indent="0">
              <a:buNone/>
            </a:pPr>
            <a:r>
              <a:rPr lang="sv-SE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&lt;/form&gt;</a:t>
            </a:r>
            <a:endParaRPr lang="en-US" sz="22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3318588" y="3977989"/>
            <a:ext cx="0" cy="531340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0" name="Content Placeholder 2"/>
          <p:cNvSpPr>
            <a:spLocks noGrp="1"/>
          </p:cNvSpPr>
          <p:nvPr>
            <p:ph idx="1"/>
          </p:nvPr>
        </p:nvSpPr>
        <p:spPr>
          <a:xfrm>
            <a:off x="284201" y="3990969"/>
            <a:ext cx="2886104" cy="480131"/>
          </a:xfr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dirty="0"/>
              <a:t>Browser</a:t>
            </a:r>
            <a:r>
              <a:rPr lang="en-US" dirty="0">
                <a:latin typeface="Georgia" panose="02040502050405020303" pitchFamily="18" charset="0"/>
              </a:rPr>
              <a:t> renders.</a:t>
            </a:r>
          </a:p>
        </p:txBody>
      </p:sp>
      <p:sp>
        <p:nvSpPr>
          <p:cNvPr id="21" name="Rectangle 20"/>
          <p:cNvSpPr/>
          <p:nvPr/>
        </p:nvSpPr>
        <p:spPr>
          <a:xfrm>
            <a:off x="466577" y="4655565"/>
            <a:ext cx="3388721" cy="1448675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3" name="TextBox 22"/>
          <p:cNvSpPr txBox="1"/>
          <p:nvPr/>
        </p:nvSpPr>
        <p:spPr>
          <a:xfrm>
            <a:off x="466577" y="4686855"/>
            <a:ext cx="15669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dirty="0"/>
              <a:t>Username:</a:t>
            </a:r>
            <a:endParaRPr lang="sv-SE" sz="1200" dirty="0"/>
          </a:p>
        </p:txBody>
      </p:sp>
      <p:sp>
        <p:nvSpPr>
          <p:cNvPr id="29" name="TextBox 28"/>
          <p:cNvSpPr txBox="1"/>
          <p:nvPr/>
        </p:nvSpPr>
        <p:spPr>
          <a:xfrm>
            <a:off x="466577" y="5086965"/>
            <a:ext cx="15669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dirty="0"/>
              <a:t>Password:</a:t>
            </a:r>
            <a:endParaRPr lang="sv-SE" sz="1200" dirty="0"/>
          </a:p>
        </p:txBody>
      </p:sp>
      <p:sp>
        <p:nvSpPr>
          <p:cNvPr id="6" name="Rounded Rectangle 5"/>
          <p:cNvSpPr/>
          <p:nvPr/>
        </p:nvSpPr>
        <p:spPr>
          <a:xfrm>
            <a:off x="590425" y="5553553"/>
            <a:ext cx="976184" cy="3336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Login!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865861" y="4744808"/>
            <a:ext cx="1618735" cy="327653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Rectangle 30"/>
          <p:cNvSpPr/>
          <p:nvPr/>
        </p:nvSpPr>
        <p:spPr>
          <a:xfrm>
            <a:off x="1865861" y="5128540"/>
            <a:ext cx="1618735" cy="327653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860478" y="4769522"/>
            <a:ext cx="11916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/>
              <a:t>JamesBond</a:t>
            </a:r>
            <a:endParaRPr lang="en-US" sz="1400" dirty="0"/>
          </a:p>
        </p:txBody>
      </p:sp>
      <p:sp>
        <p:nvSpPr>
          <p:cNvPr id="32" name="TextBox 31"/>
          <p:cNvSpPr txBox="1"/>
          <p:nvPr/>
        </p:nvSpPr>
        <p:spPr>
          <a:xfrm>
            <a:off x="1882501" y="5169632"/>
            <a:ext cx="95954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/>
              <a:t>******</a:t>
            </a:r>
            <a:endParaRPr lang="en-US" sz="1400" dirty="0"/>
          </a:p>
        </p:txBody>
      </p:sp>
      <p:sp>
        <p:nvSpPr>
          <p:cNvPr id="34" name="Content Placeholder 2"/>
          <p:cNvSpPr txBox="1">
            <a:spLocks/>
          </p:cNvSpPr>
          <p:nvPr/>
        </p:nvSpPr>
        <p:spPr>
          <a:xfrm>
            <a:off x="4079064" y="5624109"/>
            <a:ext cx="2384858" cy="480131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/>
              <a:t>User submits.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4041993" y="5404616"/>
            <a:ext cx="437415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7" name="Content Placeholder 3"/>
          <p:cNvSpPr txBox="1">
            <a:spLocks/>
          </p:cNvSpPr>
          <p:nvPr/>
        </p:nvSpPr>
        <p:spPr>
          <a:xfrm>
            <a:off x="4690815" y="4274700"/>
            <a:ext cx="7254048" cy="1262910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 /login?un=JamesBond&amp;pw=missMP HTTP/1.1</a:t>
            </a:r>
          </a:p>
          <a:p>
            <a:pPr marL="0" indent="0">
              <a:buNone/>
            </a:pPr>
            <a:r>
              <a:rPr lang="sv-SE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Host: www.mi6.com</a:t>
            </a:r>
          </a:p>
          <a:p>
            <a:pPr marL="0" indent="0">
              <a:buNone/>
            </a:pPr>
            <a:r>
              <a:rPr lang="sv-SE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  <a:endParaRPr lang="en-US" sz="22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Rectangle: Rounded Corners 2"/>
          <p:cNvSpPr/>
          <p:nvPr/>
        </p:nvSpPr>
        <p:spPr>
          <a:xfrm>
            <a:off x="6720346" y="5820630"/>
            <a:ext cx="2895600" cy="918205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/>
              <a:t>In Express, simply use: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request.query.un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request.query.pw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7640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build="p"/>
      <p:bldP spid="21" grpId="0" animBg="1"/>
      <p:bldP spid="23" grpId="0"/>
      <p:bldP spid="29" grpId="0"/>
      <p:bldP spid="6" grpId="0" animBg="1"/>
      <p:bldP spid="7" grpId="0" animBg="1"/>
      <p:bldP spid="31" grpId="0" animBg="1"/>
      <p:bldP spid="9" grpId="0"/>
      <p:bldP spid="32" grpId="0"/>
      <p:bldP spid="34" grpId="0"/>
      <p:bldP spid="37" grpId="0" animBg="1"/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Handling HTML forms</a:t>
            </a:r>
            <a:endParaRPr lang="en-US" dirty="0"/>
          </a:p>
        </p:txBody>
      </p:sp>
      <p:sp>
        <p:nvSpPr>
          <p:cNvPr id="4" name="Content Placeholder 3"/>
          <p:cNvSpPr txBox="1">
            <a:spLocks/>
          </p:cNvSpPr>
          <p:nvPr/>
        </p:nvSpPr>
        <p:spPr>
          <a:xfrm>
            <a:off x="343929" y="1690688"/>
            <a:ext cx="9650627" cy="2128788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&lt;form method="POST" action="http://www.mi6.com/login"&gt;</a:t>
            </a:r>
          </a:p>
          <a:p>
            <a:pPr marL="0" indent="0">
              <a:buNone/>
            </a:pPr>
            <a:r>
              <a:rPr lang="sv-SE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Username: &lt;input type="text" name="un"&gt;&lt;br&gt;</a:t>
            </a:r>
          </a:p>
          <a:p>
            <a:pPr marL="0" indent="0">
              <a:buNone/>
            </a:pPr>
            <a:r>
              <a:rPr lang="sv-SE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Password: &lt;input type="password" name="pw"&gt;&lt;br&gt;</a:t>
            </a:r>
          </a:p>
          <a:p>
            <a:pPr marL="0" indent="0">
              <a:buNone/>
            </a:pPr>
            <a:r>
              <a:rPr lang="sv-SE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&lt;input type="submit" value="Login!"&gt;</a:t>
            </a:r>
          </a:p>
          <a:p>
            <a:pPr marL="0" indent="0">
              <a:buNone/>
            </a:pPr>
            <a:r>
              <a:rPr lang="sv-SE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&lt;/form&gt;</a:t>
            </a:r>
            <a:endParaRPr lang="en-US" sz="22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3318588" y="3977989"/>
            <a:ext cx="0" cy="531340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0" name="Content Placeholder 2"/>
          <p:cNvSpPr>
            <a:spLocks noGrp="1"/>
          </p:cNvSpPr>
          <p:nvPr>
            <p:ph idx="1"/>
          </p:nvPr>
        </p:nvSpPr>
        <p:spPr>
          <a:xfrm>
            <a:off x="284201" y="3990969"/>
            <a:ext cx="2886104" cy="480131"/>
          </a:xfr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dirty="0"/>
              <a:t>Browser</a:t>
            </a:r>
            <a:r>
              <a:rPr lang="en-US" dirty="0">
                <a:latin typeface="Georgia" panose="02040502050405020303" pitchFamily="18" charset="0"/>
              </a:rPr>
              <a:t> renders.</a:t>
            </a:r>
          </a:p>
        </p:txBody>
      </p:sp>
      <p:sp>
        <p:nvSpPr>
          <p:cNvPr id="21" name="Rectangle 20"/>
          <p:cNvSpPr/>
          <p:nvPr/>
        </p:nvSpPr>
        <p:spPr>
          <a:xfrm>
            <a:off x="466577" y="4655565"/>
            <a:ext cx="3388721" cy="1448675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3" name="TextBox 22"/>
          <p:cNvSpPr txBox="1"/>
          <p:nvPr/>
        </p:nvSpPr>
        <p:spPr>
          <a:xfrm>
            <a:off x="466577" y="4686855"/>
            <a:ext cx="15669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dirty="0"/>
              <a:t>Username:</a:t>
            </a:r>
            <a:endParaRPr lang="sv-SE" sz="1200" dirty="0"/>
          </a:p>
        </p:txBody>
      </p:sp>
      <p:sp>
        <p:nvSpPr>
          <p:cNvPr id="29" name="TextBox 28"/>
          <p:cNvSpPr txBox="1"/>
          <p:nvPr/>
        </p:nvSpPr>
        <p:spPr>
          <a:xfrm>
            <a:off x="466577" y="5086965"/>
            <a:ext cx="15669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dirty="0"/>
              <a:t>Password:</a:t>
            </a:r>
            <a:endParaRPr lang="sv-SE" sz="1200" dirty="0"/>
          </a:p>
        </p:txBody>
      </p:sp>
      <p:sp>
        <p:nvSpPr>
          <p:cNvPr id="6" name="Rounded Rectangle 5"/>
          <p:cNvSpPr/>
          <p:nvPr/>
        </p:nvSpPr>
        <p:spPr>
          <a:xfrm>
            <a:off x="590425" y="5553553"/>
            <a:ext cx="976184" cy="3336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Login!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865861" y="4744808"/>
            <a:ext cx="1618735" cy="327653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Rectangle 30"/>
          <p:cNvSpPr/>
          <p:nvPr/>
        </p:nvSpPr>
        <p:spPr>
          <a:xfrm>
            <a:off x="1865861" y="5128540"/>
            <a:ext cx="1618735" cy="327653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860478" y="4769522"/>
            <a:ext cx="11916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/>
              <a:t>JamesBond</a:t>
            </a:r>
            <a:endParaRPr lang="en-US" sz="1400" dirty="0"/>
          </a:p>
        </p:txBody>
      </p:sp>
      <p:sp>
        <p:nvSpPr>
          <p:cNvPr id="32" name="TextBox 31"/>
          <p:cNvSpPr txBox="1"/>
          <p:nvPr/>
        </p:nvSpPr>
        <p:spPr>
          <a:xfrm>
            <a:off x="1882501" y="5169632"/>
            <a:ext cx="95954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/>
              <a:t>******</a:t>
            </a:r>
            <a:endParaRPr lang="en-US" sz="1400" dirty="0"/>
          </a:p>
        </p:txBody>
      </p:sp>
      <p:sp>
        <p:nvSpPr>
          <p:cNvPr id="34" name="Content Placeholder 2"/>
          <p:cNvSpPr txBox="1">
            <a:spLocks/>
          </p:cNvSpPr>
          <p:nvPr/>
        </p:nvSpPr>
        <p:spPr>
          <a:xfrm>
            <a:off x="2147960" y="6162193"/>
            <a:ext cx="2384858" cy="480131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/>
              <a:t>User submits.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3964875" y="5887185"/>
            <a:ext cx="437415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7" name="Content Placeholder 3"/>
          <p:cNvSpPr txBox="1">
            <a:spLocks/>
          </p:cNvSpPr>
          <p:nvPr/>
        </p:nvSpPr>
        <p:spPr>
          <a:xfrm>
            <a:off x="4586229" y="3992461"/>
            <a:ext cx="7422157" cy="2808461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POST /login HTTP/1.1</a:t>
            </a:r>
          </a:p>
          <a:p>
            <a:pPr marL="0" indent="0">
              <a:buNone/>
            </a:pPr>
            <a:r>
              <a:rPr lang="sv-SE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Host: www.mi6.com</a:t>
            </a:r>
          </a:p>
          <a:p>
            <a:pPr marL="0" indent="0">
              <a:buNone/>
            </a:pPr>
            <a:r>
              <a:rPr lang="sv-SE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Content-Type: application/x-www-form-urlencoded</a:t>
            </a:r>
          </a:p>
          <a:p>
            <a:pPr marL="0" indent="0">
              <a:buNone/>
            </a:pPr>
            <a:r>
              <a:rPr lang="sv-SE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Content-Length: 22</a:t>
            </a:r>
          </a:p>
          <a:p>
            <a:pPr marL="0" indent="0">
              <a:buNone/>
            </a:pPr>
            <a:r>
              <a:rPr lang="sv-SE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</a:p>
          <a:p>
            <a:pPr marL="0" indent="0">
              <a:buNone/>
            </a:pPr>
            <a:endParaRPr lang="sv-SE" sz="20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un=JamesBond&amp;pw=missMP</a:t>
            </a:r>
          </a:p>
        </p:txBody>
      </p:sp>
      <p:sp>
        <p:nvSpPr>
          <p:cNvPr id="18" name="Rectangle: Rounded Corners 17"/>
          <p:cNvSpPr/>
          <p:nvPr/>
        </p:nvSpPr>
        <p:spPr>
          <a:xfrm>
            <a:off x="8632371" y="5553553"/>
            <a:ext cx="2413391" cy="1114057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In Express, use the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body-parser</a:t>
            </a:r>
            <a:r>
              <a:rPr lang="en-US" sz="2000" dirty="0"/>
              <a:t> middleware.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345294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build="p"/>
      <p:bldP spid="21" grpId="0" animBg="1"/>
      <p:bldP spid="23" grpId="0"/>
      <p:bldP spid="29" grpId="0"/>
      <p:bldP spid="6" grpId="0" animBg="1"/>
      <p:bldP spid="7" grpId="0" animBg="1"/>
      <p:bldP spid="31" grpId="0" animBg="1"/>
      <p:bldP spid="9" grpId="0"/>
      <p:bldP spid="32" grpId="0"/>
      <p:bldP spid="34" grpId="0"/>
      <p:bldP spid="37" grpId="0" animBg="1"/>
      <p:bldP spid="1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body-parser middleware</a:t>
            </a:r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380274" y="2333354"/>
            <a:ext cx="8436429" cy="3860544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2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express = </a:t>
            </a:r>
            <a:r>
              <a:rPr lang="en-US" sz="22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require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('express')</a:t>
            </a:r>
          </a:p>
          <a:p>
            <a:pPr marL="0" indent="0">
              <a:buNone/>
            </a:pPr>
            <a:r>
              <a:rPr lang="en-US" sz="22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app = express()</a:t>
            </a:r>
          </a:p>
          <a:p>
            <a:pPr marL="0" indent="0">
              <a:buNone/>
            </a:pPr>
            <a:r>
              <a:rPr lang="en-US" sz="22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bodyParser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2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require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('body-parser')</a:t>
            </a:r>
          </a:p>
          <a:p>
            <a:pPr marL="0" indent="0">
              <a:buNone/>
            </a:pP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app.use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bodyParser.urlencoded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({extended: </a:t>
            </a:r>
            <a:r>
              <a:rPr lang="en-US" sz="22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false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}))</a:t>
            </a:r>
          </a:p>
          <a:p>
            <a:pPr marL="0" indent="0">
              <a:buNone/>
            </a:pPr>
            <a:endParaRPr lang="en-US" sz="22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app.post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('/login', </a:t>
            </a:r>
            <a:r>
              <a:rPr lang="en-US" sz="22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function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(request, response){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2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username = 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request.body.un</a:t>
            </a:r>
            <a:endParaRPr lang="en-US" sz="22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2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password = request.body.pw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})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89749"/>
          </a:xfr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en-US" dirty="0">
                <a:latin typeface="Georgia" panose="02040502050405020303" pitchFamily="18" charset="0"/>
              </a:rPr>
              <a:t>Installation: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npm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install body-parser</a:t>
            </a:r>
          </a:p>
        </p:txBody>
      </p:sp>
      <p:sp>
        <p:nvSpPr>
          <p:cNvPr id="7" name="Content Placeholder 3"/>
          <p:cNvSpPr txBox="1">
            <a:spLocks/>
          </p:cNvSpPr>
          <p:nvPr/>
        </p:nvSpPr>
        <p:spPr>
          <a:xfrm>
            <a:off x="8479976" y="4162154"/>
            <a:ext cx="3596067" cy="2108782"/>
          </a:xfrm>
          <a:prstGeom prst="rect">
            <a:avLst/>
          </a:prstGeom>
          <a:solidFill>
            <a:schemeClr val="bg1">
              <a:lumMod val="85000"/>
            </a:schemeClr>
          </a:solidFill>
          <a:effectLst>
            <a:glow rad="139700">
              <a:schemeClr val="bg1">
                <a:lumMod val="8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POST /login HTTP/1.1</a:t>
            </a:r>
          </a:p>
          <a:p>
            <a:pPr marL="0" indent="0">
              <a:buNone/>
            </a:pPr>
            <a:r>
              <a:rPr lang="sv-SE" sz="1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Content-Type</a:t>
            </a:r>
            <a:r>
              <a:rPr lang="sv-SE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lang="sv-SE" sz="1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application</a:t>
            </a:r>
            <a:r>
              <a:rPr lang="sv-SE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/x-</a:t>
            </a:r>
            <a:r>
              <a:rPr lang="sv-SE" sz="1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www</a:t>
            </a:r>
            <a:r>
              <a:rPr lang="sv-SE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br>
              <a:rPr lang="sv-SE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sv-SE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form-</a:t>
            </a:r>
            <a:r>
              <a:rPr lang="sv-SE" sz="1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urlencoded</a:t>
            </a:r>
            <a:endParaRPr lang="sv-SE" sz="20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sv-SE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  <a:endParaRPr lang="sv-SE" sz="18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sv-SE" sz="20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un=JamesBond&amp;pw=missMP</a:t>
            </a:r>
          </a:p>
        </p:txBody>
      </p:sp>
    </p:spTree>
    <p:extLst>
      <p:ext uri="{BB962C8B-B14F-4D97-AF65-F5344CB8AC3E}">
        <p14:creationId xmlns:p14="http://schemas.microsoft.com/office/powerpoint/2010/main" val="284680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animBg="1"/>
      <p:bldP spid="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static middleware</a:t>
            </a:r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838200" y="1690688"/>
            <a:ext cx="7706360" cy="1271374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2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express = </a:t>
            </a:r>
            <a:r>
              <a:rPr lang="en-US" sz="22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require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('express')</a:t>
            </a:r>
          </a:p>
          <a:p>
            <a:pPr marL="0" indent="0">
              <a:buNone/>
            </a:pPr>
            <a:r>
              <a:rPr lang="en-US" sz="22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app = express()</a:t>
            </a:r>
          </a:p>
          <a:p>
            <a:pPr marL="0" indent="0">
              <a:buNone/>
            </a:pP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app.use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express.static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("public"))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163FF2A6-A172-4A03-97EC-EE0E49C0B1F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38602" y="1685156"/>
            <a:ext cx="2124075" cy="2095500"/>
          </a:xfrm>
          <a:prstGeom prst="rect">
            <a:avLst/>
          </a:prstGeom>
        </p:spPr>
      </p:pic>
      <p:sp>
        <p:nvSpPr>
          <p:cNvPr id="10" name="Content Placeholder 3">
            <a:extLst>
              <a:ext uri="{FF2B5EF4-FFF2-40B4-BE49-F238E27FC236}">
                <a16:creationId xmlns:a16="http://schemas.microsoft.com/office/drawing/2014/main" id="{647BB0FC-E93E-47BA-9E2C-DADA9C77192F}"/>
              </a:ext>
            </a:extLst>
          </p:cNvPr>
          <p:cNvSpPr txBox="1">
            <a:spLocks/>
          </p:cNvSpPr>
          <p:nvPr/>
        </p:nvSpPr>
        <p:spPr>
          <a:xfrm>
            <a:off x="1051560" y="3429000"/>
            <a:ext cx="7279640" cy="405496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&lt;link 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rel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="stylesheet" 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href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="/layout.css"&gt;</a:t>
            </a:r>
          </a:p>
        </p:txBody>
      </p:sp>
      <p:sp>
        <p:nvSpPr>
          <p:cNvPr id="11" name="Content Placeholder 3">
            <a:extLst>
              <a:ext uri="{FF2B5EF4-FFF2-40B4-BE49-F238E27FC236}">
                <a16:creationId xmlns:a16="http://schemas.microsoft.com/office/drawing/2014/main" id="{C4425768-F19A-4752-AE31-D79CEB26E8E0}"/>
              </a:ext>
            </a:extLst>
          </p:cNvPr>
          <p:cNvSpPr txBox="1">
            <a:spLocks/>
          </p:cNvSpPr>
          <p:nvPr/>
        </p:nvSpPr>
        <p:spPr>
          <a:xfrm>
            <a:off x="1051560" y="4109720"/>
            <a:ext cx="7279640" cy="405496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img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src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="/logo.png"&gt;</a:t>
            </a:r>
          </a:p>
        </p:txBody>
      </p:sp>
    </p:spTree>
    <p:extLst>
      <p:ext uri="{BB962C8B-B14F-4D97-AF65-F5344CB8AC3E}">
        <p14:creationId xmlns:p14="http://schemas.microsoft.com/office/powerpoint/2010/main" val="1024501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animBg="1"/>
      <p:bldP spid="10" grpId="0" build="p" animBg="1"/>
      <p:bldP spid="11" grpId="0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Web applications in express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Peter Larsson-Green</a:t>
            </a:r>
          </a:p>
          <a:p>
            <a:r>
              <a:rPr lang="en-US" dirty="0"/>
              <a:t>Jönköping University</a:t>
            </a:r>
          </a:p>
          <a:p>
            <a:r>
              <a:rPr lang="en-US" dirty="0"/>
              <a:t>Autumn 2018</a:t>
            </a:r>
          </a:p>
        </p:txBody>
      </p:sp>
    </p:spTree>
    <p:extLst>
      <p:ext uri="{BB962C8B-B14F-4D97-AF65-F5344CB8AC3E}">
        <p14:creationId xmlns:p14="http://schemas.microsoft.com/office/powerpoint/2010/main" val="11382475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The MVC pattern?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690688"/>
            <a:ext cx="10515601" cy="3733843"/>
          </a:xfr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dirty="0">
                <a:latin typeface="Georgia" panose="02040502050405020303" pitchFamily="18" charset="0"/>
              </a:rPr>
              <a:t>A design pattern common in implementations of GUIs.</a:t>
            </a:r>
          </a:p>
          <a:p>
            <a:pPr marL="0" indent="0">
              <a:buNone/>
            </a:pPr>
            <a:r>
              <a:rPr lang="en-US" dirty="0"/>
              <a:t>Separate your code into three parts:</a:t>
            </a:r>
          </a:p>
          <a:p>
            <a:r>
              <a:rPr lang="en-US" dirty="0"/>
              <a:t>Model: The part representing the data to be visualized.</a:t>
            </a:r>
          </a:p>
          <a:p>
            <a:r>
              <a:rPr lang="en-US" dirty="0">
                <a:latin typeface="Georgia" panose="02040502050405020303" pitchFamily="18" charset="0"/>
              </a:rPr>
              <a:t>View: The part visualizing the Model.</a:t>
            </a:r>
          </a:p>
          <a:p>
            <a:r>
              <a:rPr lang="en-US" dirty="0"/>
              <a:t>Controller: The part making it all happen.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>
                <a:latin typeface="Georgia" panose="02040502050405020303" pitchFamily="18" charset="0"/>
              </a:rPr>
              <a:t>Creates/fetches the Model.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Instantiates the View and gives it the Model.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Handles user interaction with the View (e.g. clicks on buttons).</a:t>
            </a:r>
          </a:p>
        </p:txBody>
      </p:sp>
    </p:spTree>
    <p:extLst>
      <p:ext uri="{BB962C8B-B14F-4D97-AF65-F5344CB8AC3E}">
        <p14:creationId xmlns:p14="http://schemas.microsoft.com/office/powerpoint/2010/main" val="1289642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MVC pattern for Web apps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690688"/>
            <a:ext cx="10982326" cy="3098284"/>
          </a:xfrm>
        </p:spPr>
        <p:txBody>
          <a:bodyPr wrap="square">
            <a:spAutoFit/>
          </a:bodyPr>
          <a:lstStyle/>
          <a:p>
            <a:r>
              <a:rPr lang="en-US" dirty="0">
                <a:latin typeface="Georgia" panose="02040502050405020303" pitchFamily="18" charset="0"/>
              </a:rPr>
              <a:t>The Model (the data) is typically stored in a database.</a:t>
            </a:r>
          </a:p>
          <a:p>
            <a:r>
              <a:rPr lang="en-US" dirty="0"/>
              <a:t>The View generates HTML code.</a:t>
            </a:r>
          </a:p>
          <a:p>
            <a:r>
              <a:rPr lang="en-US" dirty="0"/>
              <a:t>The Controller: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Receives incoming HTTP requests.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Fetches the Model from the database.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Asks the View to generate the HTML code for the fetched Model.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Sends back an HTTP response with the HTML code the View generated.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5693E65-E94E-49AC-8D17-471ECC51A5A7}"/>
              </a:ext>
            </a:extLst>
          </p:cNvPr>
          <p:cNvSpPr/>
          <p:nvPr/>
        </p:nvSpPr>
        <p:spPr>
          <a:xfrm>
            <a:off x="3995570" y="4818789"/>
            <a:ext cx="5482386" cy="1571266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r>
              <a:rPr lang="en-US" dirty="0"/>
              <a:t>Web Application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2EBEAF5-F288-4E2C-92B1-036CA2D12D14}"/>
              </a:ext>
            </a:extLst>
          </p:cNvPr>
          <p:cNvSpPr/>
          <p:nvPr/>
        </p:nvSpPr>
        <p:spPr>
          <a:xfrm>
            <a:off x="1082321" y="5192389"/>
            <a:ext cx="1277351" cy="801179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Web Browser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4DB0BA21-90BA-4EB1-8985-1B35B7985538}"/>
              </a:ext>
            </a:extLst>
          </p:cNvPr>
          <p:cNvCxnSpPr/>
          <p:nvPr/>
        </p:nvCxnSpPr>
        <p:spPr>
          <a:xfrm>
            <a:off x="2359672" y="5429408"/>
            <a:ext cx="1864895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8B4F6AC3-8879-471A-8CE5-D9EE25DEBE10}"/>
              </a:ext>
            </a:extLst>
          </p:cNvPr>
          <p:cNvCxnSpPr/>
          <p:nvPr/>
        </p:nvCxnSpPr>
        <p:spPr>
          <a:xfrm flipH="1">
            <a:off x="2359672" y="5753676"/>
            <a:ext cx="1864894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F287BDE5-2970-4419-B0DA-7A6C5E1272BF}"/>
              </a:ext>
            </a:extLst>
          </p:cNvPr>
          <p:cNvSpPr txBox="1">
            <a:spLocks/>
          </p:cNvSpPr>
          <p:nvPr/>
        </p:nvSpPr>
        <p:spPr>
          <a:xfrm>
            <a:off x="2497467" y="5101559"/>
            <a:ext cx="1570121" cy="286232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1400" dirty="0">
                <a:solidFill>
                  <a:schemeClr val="tx1"/>
                </a:solidFill>
              </a:rPr>
              <a:t>HTTP Request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2444A43D-E81C-4B88-8605-34217E17565C}"/>
              </a:ext>
            </a:extLst>
          </p:cNvPr>
          <p:cNvSpPr txBox="1">
            <a:spLocks/>
          </p:cNvSpPr>
          <p:nvPr/>
        </p:nvSpPr>
        <p:spPr>
          <a:xfrm>
            <a:off x="2461458" y="5797610"/>
            <a:ext cx="1570121" cy="286232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1400" dirty="0">
                <a:solidFill>
                  <a:schemeClr val="tx1"/>
                </a:solidFill>
              </a:rPr>
              <a:t>HTTP Response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4B4453BA-5329-414A-814A-B1445915415D}"/>
              </a:ext>
            </a:extLst>
          </p:cNvPr>
          <p:cNvCxnSpPr>
            <a:cxnSpLocks/>
          </p:cNvCxnSpPr>
          <p:nvPr/>
        </p:nvCxnSpPr>
        <p:spPr>
          <a:xfrm flipV="1">
            <a:off x="4199867" y="5258222"/>
            <a:ext cx="864576" cy="17118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77DE6BAB-B2B5-4A37-95B7-65E2A3381E08}"/>
              </a:ext>
            </a:extLst>
          </p:cNvPr>
          <p:cNvCxnSpPr>
            <a:cxnSpLocks/>
          </p:cNvCxnSpPr>
          <p:nvPr/>
        </p:nvCxnSpPr>
        <p:spPr>
          <a:xfrm flipH="1" flipV="1">
            <a:off x="4224566" y="5754830"/>
            <a:ext cx="846558" cy="6626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2" name="Rounded Rectangle 10">
            <a:extLst>
              <a:ext uri="{FF2B5EF4-FFF2-40B4-BE49-F238E27FC236}">
                <a16:creationId xmlns:a16="http://schemas.microsoft.com/office/drawing/2014/main" id="{66273F19-2510-4050-9B35-42F1188B51D6}"/>
              </a:ext>
            </a:extLst>
          </p:cNvPr>
          <p:cNvSpPr/>
          <p:nvPr/>
        </p:nvSpPr>
        <p:spPr>
          <a:xfrm>
            <a:off x="5071125" y="4978434"/>
            <a:ext cx="1022348" cy="1038869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Controller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9EFB2F53-920B-41C1-AEC4-DC701C34FA33}"/>
              </a:ext>
            </a:extLst>
          </p:cNvPr>
          <p:cNvSpPr txBox="1">
            <a:spLocks/>
          </p:cNvSpPr>
          <p:nvPr/>
        </p:nvSpPr>
        <p:spPr>
          <a:xfrm rot="20798550">
            <a:off x="4104669" y="4941749"/>
            <a:ext cx="922693" cy="286232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1400" dirty="0">
                <a:solidFill>
                  <a:schemeClr val="tx1"/>
                </a:solidFill>
              </a:rPr>
              <a:t>Receives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EA673AB4-8ADB-4AC6-88EF-A77C41D1A13F}"/>
              </a:ext>
            </a:extLst>
          </p:cNvPr>
          <p:cNvSpPr txBox="1">
            <a:spLocks/>
          </p:cNvSpPr>
          <p:nvPr/>
        </p:nvSpPr>
        <p:spPr>
          <a:xfrm rot="432582">
            <a:off x="4161757" y="5794288"/>
            <a:ext cx="922693" cy="480131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1400" dirty="0">
                <a:solidFill>
                  <a:schemeClr val="tx1"/>
                </a:solidFill>
              </a:rPr>
              <a:t>Sends back</a:t>
            </a:r>
          </a:p>
        </p:txBody>
      </p:sp>
      <p:sp>
        <p:nvSpPr>
          <p:cNvPr id="15" name="Rounded Rectangle 10">
            <a:extLst>
              <a:ext uri="{FF2B5EF4-FFF2-40B4-BE49-F238E27FC236}">
                <a16:creationId xmlns:a16="http://schemas.microsoft.com/office/drawing/2014/main" id="{7119D6BC-1FF6-496C-A3CF-AF399EF0A24A}"/>
              </a:ext>
            </a:extLst>
          </p:cNvPr>
          <p:cNvSpPr/>
          <p:nvPr/>
        </p:nvSpPr>
        <p:spPr>
          <a:xfrm>
            <a:off x="7339515" y="5001148"/>
            <a:ext cx="779711" cy="476773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Model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571F9C07-4D32-40D6-80CF-C6E69EEC1F39}"/>
              </a:ext>
            </a:extLst>
          </p:cNvPr>
          <p:cNvCxnSpPr>
            <a:cxnSpLocks/>
          </p:cNvCxnSpPr>
          <p:nvPr/>
        </p:nvCxnSpPr>
        <p:spPr>
          <a:xfrm>
            <a:off x="6117237" y="5129437"/>
            <a:ext cx="1222278" cy="468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E7704A0B-663A-4C80-AAA0-21102D0A882F}"/>
              </a:ext>
            </a:extLst>
          </p:cNvPr>
          <p:cNvSpPr txBox="1">
            <a:spLocks/>
          </p:cNvSpPr>
          <p:nvPr/>
        </p:nvSpPr>
        <p:spPr>
          <a:xfrm>
            <a:off x="6261341" y="5136070"/>
            <a:ext cx="922693" cy="286232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1400" dirty="0">
                <a:solidFill>
                  <a:schemeClr val="tx1"/>
                </a:solidFill>
              </a:rPr>
              <a:t>Fetches</a:t>
            </a:r>
          </a:p>
        </p:txBody>
      </p:sp>
      <p:sp>
        <p:nvSpPr>
          <p:cNvPr id="18" name="Rounded Rectangle 10">
            <a:extLst>
              <a:ext uri="{FF2B5EF4-FFF2-40B4-BE49-F238E27FC236}">
                <a16:creationId xmlns:a16="http://schemas.microsoft.com/office/drawing/2014/main" id="{E93FE45E-0D63-42A6-8F45-09F0D719D97C}"/>
              </a:ext>
            </a:extLst>
          </p:cNvPr>
          <p:cNvSpPr/>
          <p:nvPr/>
        </p:nvSpPr>
        <p:spPr>
          <a:xfrm>
            <a:off x="7339515" y="5534631"/>
            <a:ext cx="779711" cy="476773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View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51B3280C-08C0-4498-92A6-D8D554B04A51}"/>
              </a:ext>
            </a:extLst>
          </p:cNvPr>
          <p:cNvCxnSpPr>
            <a:cxnSpLocks/>
          </p:cNvCxnSpPr>
          <p:nvPr/>
        </p:nvCxnSpPr>
        <p:spPr>
          <a:xfrm flipH="1">
            <a:off x="6093473" y="5394803"/>
            <a:ext cx="1246044" cy="649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38063C3F-4585-4A67-94B5-D96347F2B9DC}"/>
              </a:ext>
            </a:extLst>
          </p:cNvPr>
          <p:cNvCxnSpPr>
            <a:cxnSpLocks/>
          </p:cNvCxnSpPr>
          <p:nvPr/>
        </p:nvCxnSpPr>
        <p:spPr>
          <a:xfrm>
            <a:off x="6117237" y="5617543"/>
            <a:ext cx="1222278" cy="468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71AE68A8-D4CC-49C0-8815-2228B3621CAD}"/>
              </a:ext>
            </a:extLst>
          </p:cNvPr>
          <p:cNvSpPr txBox="1">
            <a:spLocks/>
          </p:cNvSpPr>
          <p:nvPr/>
        </p:nvSpPr>
        <p:spPr>
          <a:xfrm>
            <a:off x="6261341" y="5624176"/>
            <a:ext cx="922693" cy="286232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1400" dirty="0">
                <a:solidFill>
                  <a:schemeClr val="tx1"/>
                </a:solidFill>
              </a:rPr>
              <a:t>Renders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9CD67B6A-28FC-4E40-9441-94F2F179F580}"/>
              </a:ext>
            </a:extLst>
          </p:cNvPr>
          <p:cNvCxnSpPr>
            <a:cxnSpLocks/>
          </p:cNvCxnSpPr>
          <p:nvPr/>
        </p:nvCxnSpPr>
        <p:spPr>
          <a:xfrm flipH="1">
            <a:off x="6093473" y="5882909"/>
            <a:ext cx="1246044" cy="649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61876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8" grpId="0"/>
      <p:bldP spid="9" grpId="0"/>
      <p:bldP spid="12" grpId="0" animBg="1"/>
      <p:bldP spid="13" grpId="0"/>
      <p:bldP spid="14" grpId="0"/>
      <p:bldP spid="15" grpId="0" animBg="1"/>
      <p:bldP spid="17" grpId="0"/>
      <p:bldP spid="18" grpId="0" animBg="1"/>
      <p:bldP spid="2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MVC in Express example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305560" y="1491908"/>
            <a:ext cx="10515600" cy="480131"/>
          </a:xfr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en-US" dirty="0">
                <a:sym typeface="Wingdings" panose="05000000000000000000" pitchFamily="2" charset="2"/>
              </a:rPr>
              <a:t>Sample usage in Express:</a:t>
            </a:r>
          </a:p>
        </p:txBody>
      </p:sp>
      <p:sp>
        <p:nvSpPr>
          <p:cNvPr id="24" name="Content Placeholder 3"/>
          <p:cNvSpPr txBox="1">
            <a:spLocks/>
          </p:cNvSpPr>
          <p:nvPr/>
        </p:nvSpPr>
        <p:spPr>
          <a:xfrm>
            <a:off x="1305560" y="1491908"/>
            <a:ext cx="10515600" cy="3869008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200" b="1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express = </a:t>
            </a:r>
            <a:r>
              <a:rPr lang="en-US" sz="22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require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('express')</a:t>
            </a:r>
          </a:p>
          <a:p>
            <a:pPr marL="0" indent="0">
              <a:buNone/>
            </a:pPr>
            <a:r>
              <a:rPr lang="en-US" sz="2200" b="1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app = express()</a:t>
            </a:r>
          </a:p>
          <a:p>
            <a:pPr marL="0" indent="0">
              <a:buNone/>
            </a:pPr>
            <a:endParaRPr lang="en-US" sz="22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200" b="1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humans = [{id: 0, name: "Alice"}, {id: 1, name: "Bob"}]</a:t>
            </a:r>
          </a:p>
          <a:p>
            <a:pPr marL="0" indent="0">
              <a:buNone/>
            </a:pPr>
            <a:endParaRPr lang="en-US" sz="22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app.get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('/humans/1', </a:t>
            </a:r>
            <a:r>
              <a:rPr lang="en-US" sz="22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function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(request, response){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200" b="1" dirty="0">
                <a:solidFill>
                  <a:schemeClr val="accent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model = humans[1]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response.render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('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human.hbs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', model)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})</a:t>
            </a:r>
          </a:p>
        </p:txBody>
      </p:sp>
      <p:sp>
        <p:nvSpPr>
          <p:cNvPr id="28" name="Content Placeholder 3"/>
          <p:cNvSpPr txBox="1">
            <a:spLocks/>
          </p:cNvSpPr>
          <p:nvPr/>
        </p:nvSpPr>
        <p:spPr>
          <a:xfrm>
            <a:off x="1305560" y="5637514"/>
            <a:ext cx="5328920" cy="829971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&lt;h1&gt;{{name}}&lt;/h1&gt;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&lt;p&gt;{{name}} has id {{id}}.&lt;/p&gt;</a:t>
            </a:r>
          </a:p>
        </p:txBody>
      </p:sp>
      <p:sp>
        <p:nvSpPr>
          <p:cNvPr id="31" name="Content Placeholder 3"/>
          <p:cNvSpPr txBox="1">
            <a:spLocks/>
          </p:cNvSpPr>
          <p:nvPr/>
        </p:nvSpPr>
        <p:spPr>
          <a:xfrm>
            <a:off x="8188960" y="5637514"/>
            <a:ext cx="3632200" cy="829971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&lt;h1&gt;Bob&lt;/h1&gt;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&lt;p&gt;Bob has id 1.&lt;/p&gt;</a:t>
            </a:r>
          </a:p>
        </p:txBody>
      </p:sp>
      <p:sp>
        <p:nvSpPr>
          <p:cNvPr id="35" name="Content Placeholder 2"/>
          <p:cNvSpPr txBox="1">
            <a:spLocks/>
          </p:cNvSpPr>
          <p:nvPr/>
        </p:nvSpPr>
        <p:spPr>
          <a:xfrm>
            <a:off x="1305560" y="6526659"/>
            <a:ext cx="5328920" cy="369332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/views/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human.hbs</a:t>
            </a:r>
            <a:endParaRPr lang="en-US" sz="2000" dirty="0"/>
          </a:p>
        </p:txBody>
      </p:sp>
      <p:sp>
        <p:nvSpPr>
          <p:cNvPr id="36" name="Content Placeholder 2"/>
          <p:cNvSpPr txBox="1">
            <a:spLocks/>
          </p:cNvSpPr>
          <p:nvPr/>
        </p:nvSpPr>
        <p:spPr>
          <a:xfrm>
            <a:off x="7066336" y="5673934"/>
            <a:ext cx="690767" cy="757130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4800" dirty="0">
                <a:solidFill>
                  <a:schemeClr val="tx1"/>
                </a:solidFill>
                <a:sym typeface="Wingdings" panose="05000000000000000000" pitchFamily="2" charset="2"/>
              </a:rPr>
              <a:t></a:t>
            </a:r>
            <a:endParaRPr lang="en-US" sz="4800" dirty="0">
              <a:solidFill>
                <a:schemeClr val="tx1"/>
              </a:solidFill>
            </a:endParaRPr>
          </a:p>
        </p:txBody>
      </p:sp>
      <p:sp>
        <p:nvSpPr>
          <p:cNvPr id="37" name="Content Placeholder 2"/>
          <p:cNvSpPr txBox="1">
            <a:spLocks/>
          </p:cNvSpPr>
          <p:nvPr/>
        </p:nvSpPr>
        <p:spPr>
          <a:xfrm>
            <a:off x="6685280" y="6249660"/>
            <a:ext cx="1452880" cy="646331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2000" dirty="0">
                <a:solidFill>
                  <a:schemeClr val="tx1"/>
                </a:solidFill>
              </a:rPr>
              <a:t>Sent to client.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1066800" y="2778100"/>
            <a:ext cx="0" cy="427610"/>
          </a:xfrm>
          <a:prstGeom prst="line">
            <a:avLst/>
          </a:prstGeom>
          <a:ln w="762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cxnSpLocks/>
          </p:cNvCxnSpPr>
          <p:nvPr/>
        </p:nvCxnSpPr>
        <p:spPr>
          <a:xfrm>
            <a:off x="1066800" y="3631540"/>
            <a:ext cx="0" cy="169881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cxnSpLocks/>
          </p:cNvCxnSpPr>
          <p:nvPr/>
        </p:nvCxnSpPr>
        <p:spPr>
          <a:xfrm>
            <a:off x="1066800" y="5568940"/>
            <a:ext cx="0" cy="1003885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Content Placeholder 2"/>
          <p:cNvSpPr txBox="1">
            <a:spLocks/>
          </p:cNvSpPr>
          <p:nvPr/>
        </p:nvSpPr>
        <p:spPr>
          <a:xfrm>
            <a:off x="0" y="2798420"/>
            <a:ext cx="1089632" cy="369332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2000" dirty="0">
                <a:solidFill>
                  <a:srgbClr val="00B0F0"/>
                </a:solidFill>
              </a:rPr>
              <a:t>Models</a:t>
            </a:r>
          </a:p>
        </p:txBody>
      </p:sp>
      <p:sp>
        <p:nvSpPr>
          <p:cNvPr id="44" name="Content Placeholder 2"/>
          <p:cNvSpPr txBox="1">
            <a:spLocks/>
          </p:cNvSpPr>
          <p:nvPr/>
        </p:nvSpPr>
        <p:spPr>
          <a:xfrm>
            <a:off x="137160" y="4037682"/>
            <a:ext cx="904240" cy="646331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2000" dirty="0" err="1">
                <a:solidFill>
                  <a:srgbClr val="961B81"/>
                </a:solidFill>
              </a:rPr>
              <a:t>Cont</a:t>
            </a:r>
            <a:r>
              <a:rPr lang="en-US" sz="2000" dirty="0">
                <a:solidFill>
                  <a:srgbClr val="961B81"/>
                </a:solidFill>
              </a:rPr>
              <a:t>-</a:t>
            </a:r>
            <a:br>
              <a:rPr lang="en-US" sz="2000" dirty="0">
                <a:solidFill>
                  <a:srgbClr val="961B81"/>
                </a:solidFill>
              </a:rPr>
            </a:br>
            <a:r>
              <a:rPr lang="en-US" sz="2000" dirty="0">
                <a:solidFill>
                  <a:srgbClr val="961B81"/>
                </a:solidFill>
              </a:rPr>
              <a:t>roller</a:t>
            </a:r>
          </a:p>
        </p:txBody>
      </p:sp>
      <p:sp>
        <p:nvSpPr>
          <p:cNvPr id="45" name="Content Placeholder 2"/>
          <p:cNvSpPr txBox="1">
            <a:spLocks/>
          </p:cNvSpPr>
          <p:nvPr/>
        </p:nvSpPr>
        <p:spPr>
          <a:xfrm>
            <a:off x="185392" y="5918707"/>
            <a:ext cx="904240" cy="369332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2000" dirty="0">
                <a:solidFill>
                  <a:srgbClr val="FFB500"/>
                </a:solidFill>
              </a:rPr>
              <a:t>View</a:t>
            </a:r>
          </a:p>
        </p:txBody>
      </p:sp>
    </p:spTree>
    <p:extLst>
      <p:ext uri="{BB962C8B-B14F-4D97-AF65-F5344CB8AC3E}">
        <p14:creationId xmlns:p14="http://schemas.microsoft.com/office/powerpoint/2010/main" val="1798818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build="p" animBg="1"/>
      <p:bldP spid="31" grpId="0" animBg="1"/>
      <p:bldP spid="35" grpId="0"/>
      <p:bldP spid="36" grpId="0"/>
      <p:bldP spid="37" grpId="0"/>
      <p:bldP spid="43" grpId="0"/>
      <p:bldP spid="44" grpId="0"/>
      <p:bldP spid="4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handlebars in express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90904"/>
          </a:xfr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npm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 install express-handlebars</a:t>
            </a:r>
          </a:p>
        </p:txBody>
      </p:sp>
      <p:sp>
        <p:nvSpPr>
          <p:cNvPr id="28" name="Content Placeholder 3"/>
          <p:cNvSpPr txBox="1">
            <a:spLocks/>
          </p:cNvSpPr>
          <p:nvPr/>
        </p:nvSpPr>
        <p:spPr>
          <a:xfrm>
            <a:off x="1146313" y="2373637"/>
            <a:ext cx="10515600" cy="4293483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200" b="1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express = </a:t>
            </a:r>
            <a:r>
              <a:rPr lang="en-US" sz="22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require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('express')</a:t>
            </a:r>
          </a:p>
          <a:p>
            <a:pPr marL="0" indent="0">
              <a:buNone/>
            </a:pPr>
            <a:r>
              <a:rPr lang="en-US" sz="2200" b="1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expressHandlebars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2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require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('express-handlebars')</a:t>
            </a:r>
          </a:p>
          <a:p>
            <a:pPr marL="0" indent="0">
              <a:buNone/>
            </a:pPr>
            <a:endParaRPr lang="en-US" sz="2200" b="1" dirty="0">
              <a:solidFill>
                <a:schemeClr val="tx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200" b="1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app = express()</a:t>
            </a:r>
          </a:p>
          <a:p>
            <a:pPr marL="0" indent="0">
              <a:buNone/>
            </a:pPr>
            <a:endParaRPr lang="en-US" sz="22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app.engine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('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hbs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', 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expressHandlebars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({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extname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".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hbs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}))</a:t>
            </a:r>
          </a:p>
          <a:p>
            <a:pPr marL="0" indent="0">
              <a:buNone/>
            </a:pPr>
            <a:endParaRPr lang="en-US" sz="22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200" i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Use </a:t>
            </a:r>
            <a:r>
              <a:rPr lang="en-US" sz="2200" i="1" dirty="0" err="1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response.render</a:t>
            </a:r>
            <a:r>
              <a:rPr lang="en-US" sz="2200" i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("name-of-</a:t>
            </a:r>
            <a:r>
              <a:rPr lang="en-US" sz="2200" i="1" dirty="0" err="1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view.hbs</a:t>
            </a:r>
            <a:r>
              <a:rPr lang="en-US" sz="2200" i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") in your callbacks.</a:t>
            </a:r>
          </a:p>
        </p:txBody>
      </p:sp>
      <p:sp>
        <p:nvSpPr>
          <p:cNvPr id="3" name="Speech Bubble: Oval 2">
            <a:extLst>
              <a:ext uri="{FF2B5EF4-FFF2-40B4-BE49-F238E27FC236}">
                <a16:creationId xmlns:a16="http://schemas.microsoft.com/office/drawing/2014/main" id="{55269E6C-A982-4B01-B62B-F7FF8CBEFCE0}"/>
              </a:ext>
            </a:extLst>
          </p:cNvPr>
          <p:cNvSpPr/>
          <p:nvPr/>
        </p:nvSpPr>
        <p:spPr>
          <a:xfrm>
            <a:off x="6957392" y="4780721"/>
            <a:ext cx="4581940" cy="1133061"/>
          </a:xfrm>
          <a:prstGeom prst="wedgeEllipseCallout">
            <a:avLst>
              <a:gd name="adj1" fmla="val -47948"/>
              <a:gd name="adj2" fmla="val 7916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Renders the view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views/name-of-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view.hbs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2175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uiExpand="1" build="p" animBg="1"/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Layouts in express-handlebars</a:t>
            </a:r>
          </a:p>
        </p:txBody>
      </p:sp>
      <p:sp>
        <p:nvSpPr>
          <p:cNvPr id="8" name="Content Placeholder 3"/>
          <p:cNvSpPr txBox="1">
            <a:spLocks/>
          </p:cNvSpPr>
          <p:nvPr/>
        </p:nvSpPr>
        <p:spPr>
          <a:xfrm>
            <a:off x="838200" y="1703706"/>
            <a:ext cx="4648200" cy="4293483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&lt;!DOCTYPE html&gt;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&lt;html&gt;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&lt;head&gt;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&lt;title&gt;Website&lt;/title&gt;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&lt;/head&gt;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&lt;body&gt;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&lt;h1&gt;About&lt;/h1&gt;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&lt;p&gt;About us...&lt;/p&gt;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&lt;/body&gt;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&lt;/html&gt;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838200" y="6087375"/>
            <a:ext cx="4648200" cy="376129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/views/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about.hbs</a:t>
            </a:r>
            <a:endParaRPr lang="en-US" sz="2000" dirty="0"/>
          </a:p>
        </p:txBody>
      </p:sp>
      <p:sp>
        <p:nvSpPr>
          <p:cNvPr id="10" name="Content Placeholder 3"/>
          <p:cNvSpPr txBox="1">
            <a:spLocks/>
          </p:cNvSpPr>
          <p:nvPr/>
        </p:nvSpPr>
        <p:spPr>
          <a:xfrm>
            <a:off x="6705600" y="1687514"/>
            <a:ext cx="4648200" cy="4293483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&lt;!DOCTYPE html&gt;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&lt;html&gt;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&lt;head&gt;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&lt;title&gt;Website&lt;/title&gt;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&lt;/head&gt;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&lt;body&gt;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&lt;h1&gt;Contact&lt;/h1&gt;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&lt;p&gt;Contact us...&lt;/p&gt;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&lt;/body&gt;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&lt;/html&gt;</a:t>
            </a: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6705600" y="6084200"/>
            <a:ext cx="4648200" cy="376129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/views/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contact.hbs</a:t>
            </a:r>
            <a:endParaRPr lang="en-US" sz="2000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6CCFC8A-934B-4EC5-BB43-9FCC0D4525DC}"/>
              </a:ext>
            </a:extLst>
          </p:cNvPr>
          <p:cNvSpPr/>
          <p:nvPr/>
        </p:nvSpPr>
        <p:spPr>
          <a:xfrm>
            <a:off x="1490867" y="4212219"/>
            <a:ext cx="3945835" cy="914399"/>
          </a:xfrm>
          <a:prstGeom prst="rect">
            <a:avLst/>
          </a:prstGeom>
          <a:noFill/>
          <a:ln w="762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0FA662E-72B4-4CFF-8965-B435925F1A3B}"/>
              </a:ext>
            </a:extLst>
          </p:cNvPr>
          <p:cNvSpPr/>
          <p:nvPr/>
        </p:nvSpPr>
        <p:spPr>
          <a:xfrm>
            <a:off x="7378148" y="4209044"/>
            <a:ext cx="3945835" cy="914399"/>
          </a:xfrm>
          <a:prstGeom prst="rect">
            <a:avLst/>
          </a:prstGeom>
          <a:noFill/>
          <a:ln w="762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288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/>
      <p:bldP spid="10" grpId="0" animBg="1"/>
      <p:bldP spid="11" grpId="0"/>
      <p:bldP spid="3" grpId="0" animBg="1"/>
      <p:bldP spid="1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Layouts in express-handlebars</a:t>
            </a:r>
          </a:p>
        </p:txBody>
      </p:sp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54A00C4F-B931-474E-A0C9-50F88E8A09E9}"/>
              </a:ext>
            </a:extLst>
          </p:cNvPr>
          <p:cNvSpPr txBox="1">
            <a:spLocks/>
          </p:cNvSpPr>
          <p:nvPr/>
        </p:nvSpPr>
        <p:spPr>
          <a:xfrm>
            <a:off x="635000" y="1861686"/>
            <a:ext cx="2951480" cy="726096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&lt;h1&gt;About&lt;/h1&gt;</a:t>
            </a:r>
          </a:p>
          <a:p>
            <a:pPr marL="0" indent="0">
              <a:buNone/>
            </a:pP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&lt;p&gt;About us...&lt;/p&gt;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44894B09-D2C9-41E8-A586-9789F3706BAE}"/>
              </a:ext>
            </a:extLst>
          </p:cNvPr>
          <p:cNvSpPr txBox="1">
            <a:spLocks/>
          </p:cNvSpPr>
          <p:nvPr/>
        </p:nvSpPr>
        <p:spPr>
          <a:xfrm>
            <a:off x="677040" y="2672917"/>
            <a:ext cx="2951480" cy="376129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/views/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about.hbs</a:t>
            </a:r>
            <a:endParaRPr lang="en-US" sz="2000" dirty="0"/>
          </a:p>
        </p:txBody>
      </p:sp>
      <p:sp>
        <p:nvSpPr>
          <p:cNvPr id="15" name="Content Placeholder 3">
            <a:extLst>
              <a:ext uri="{FF2B5EF4-FFF2-40B4-BE49-F238E27FC236}">
                <a16:creationId xmlns:a16="http://schemas.microsoft.com/office/drawing/2014/main" id="{A08B9A26-BDFB-4F80-9EC9-B5A131A40729}"/>
              </a:ext>
            </a:extLst>
          </p:cNvPr>
          <p:cNvSpPr txBox="1">
            <a:spLocks/>
          </p:cNvSpPr>
          <p:nvPr/>
        </p:nvSpPr>
        <p:spPr>
          <a:xfrm>
            <a:off x="3937000" y="1861686"/>
            <a:ext cx="2951480" cy="726096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&lt;h1&gt;Contact&lt;/h1&gt;</a:t>
            </a:r>
          </a:p>
          <a:p>
            <a:pPr marL="0" indent="0">
              <a:buNone/>
            </a:pP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&lt;p&gt;Contact us...&lt;/p&gt;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E8D41F11-BA89-4B87-A985-9782B74037E9}"/>
              </a:ext>
            </a:extLst>
          </p:cNvPr>
          <p:cNvSpPr txBox="1">
            <a:spLocks/>
          </p:cNvSpPr>
          <p:nvPr/>
        </p:nvSpPr>
        <p:spPr>
          <a:xfrm>
            <a:off x="3979040" y="2672917"/>
            <a:ext cx="2951480" cy="376129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/views/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contact.hbs</a:t>
            </a:r>
            <a:endParaRPr lang="en-US" sz="2000" dirty="0"/>
          </a:p>
        </p:txBody>
      </p:sp>
      <p:sp>
        <p:nvSpPr>
          <p:cNvPr id="17" name="Content Placeholder 3">
            <a:extLst>
              <a:ext uri="{FF2B5EF4-FFF2-40B4-BE49-F238E27FC236}">
                <a16:creationId xmlns:a16="http://schemas.microsoft.com/office/drawing/2014/main" id="{23D36F01-BA1A-4858-819E-03AFBEC8CE95}"/>
              </a:ext>
            </a:extLst>
          </p:cNvPr>
          <p:cNvSpPr txBox="1">
            <a:spLocks/>
          </p:cNvSpPr>
          <p:nvPr/>
        </p:nvSpPr>
        <p:spPr>
          <a:xfrm>
            <a:off x="635000" y="3436653"/>
            <a:ext cx="7010400" cy="2613792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app.engine</a:t>
            </a: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('</a:t>
            </a:r>
            <a:r>
              <a:rPr lang="en-US" sz="18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hbs</a:t>
            </a: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', </a:t>
            </a:r>
            <a:r>
              <a:rPr lang="en-US" sz="18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expressHandlebars</a:t>
            </a: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({</a:t>
            </a:r>
          </a:p>
          <a:p>
            <a:pPr marL="0" indent="0">
              <a:buNone/>
            </a:pP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8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extname</a:t>
            </a: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".</a:t>
            </a:r>
            <a:r>
              <a:rPr lang="en-US" sz="18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hbs</a:t>
            </a: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",</a:t>
            </a:r>
          </a:p>
          <a:p>
            <a:pPr marL="0" indent="0">
              <a:buNone/>
            </a:pP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8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defaultLayout</a:t>
            </a: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"blue", </a:t>
            </a:r>
            <a:r>
              <a:rPr lang="en-US" sz="1800" i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views/layouts/</a:t>
            </a:r>
            <a:r>
              <a:rPr lang="en-US" sz="1800" i="1" dirty="0" err="1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blue.hbs</a:t>
            </a:r>
            <a:endParaRPr lang="en-US" sz="18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}))</a:t>
            </a:r>
          </a:p>
          <a:p>
            <a:pPr marL="0" indent="0">
              <a:buNone/>
            </a:pPr>
            <a:r>
              <a:rPr lang="en-US" sz="18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app.get</a:t>
            </a: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("/about", </a:t>
            </a:r>
            <a:r>
              <a:rPr lang="en-US" sz="18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function</a:t>
            </a: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(request, response){</a:t>
            </a:r>
          </a:p>
          <a:p>
            <a:pPr marL="0" indent="0">
              <a:buNone/>
            </a:pP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8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response.render</a:t>
            </a: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</a:t>
            </a:r>
            <a:r>
              <a:rPr lang="en-US" sz="18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about.hbs</a:t>
            </a: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", {})</a:t>
            </a:r>
          </a:p>
          <a:p>
            <a:pPr marL="0" indent="0">
              <a:buNone/>
            </a:pP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})</a:t>
            </a:r>
          </a:p>
        </p:txBody>
      </p:sp>
      <p:sp>
        <p:nvSpPr>
          <p:cNvPr id="20" name="Content Placeholder 3">
            <a:extLst>
              <a:ext uri="{FF2B5EF4-FFF2-40B4-BE49-F238E27FC236}">
                <a16:creationId xmlns:a16="http://schemas.microsoft.com/office/drawing/2014/main" id="{12E06A63-F67F-4E19-B8B0-76DF1DEE07A9}"/>
              </a:ext>
            </a:extLst>
          </p:cNvPr>
          <p:cNvSpPr txBox="1">
            <a:spLocks/>
          </p:cNvSpPr>
          <p:nvPr/>
        </p:nvSpPr>
        <p:spPr>
          <a:xfrm>
            <a:off x="8140700" y="1989867"/>
            <a:ext cx="3733800" cy="3361946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&lt;!DOCTYPE html&gt;</a:t>
            </a:r>
          </a:p>
          <a:p>
            <a:pPr marL="0" indent="0">
              <a:buNone/>
            </a:pP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&lt;html&gt;</a:t>
            </a:r>
          </a:p>
          <a:p>
            <a:pPr marL="0" indent="0">
              <a:buNone/>
            </a:pP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&lt;head&gt;</a:t>
            </a:r>
          </a:p>
          <a:p>
            <a:pPr marL="0" indent="0">
              <a:buNone/>
            </a:pP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&lt;title&gt;</a:t>
            </a:r>
            <a:r>
              <a:rPr lang="en-US" sz="18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Webite</a:t>
            </a: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&lt;/title&gt;</a:t>
            </a:r>
          </a:p>
          <a:p>
            <a:pPr marL="0" indent="0">
              <a:buNone/>
            </a:pP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&lt;/head&gt;</a:t>
            </a:r>
          </a:p>
          <a:p>
            <a:pPr marL="0" indent="0">
              <a:buNone/>
            </a:pP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&lt;body&gt;</a:t>
            </a:r>
          </a:p>
          <a:p>
            <a:pPr marL="0" indent="0">
              <a:buNone/>
            </a:pP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{{{body}}}</a:t>
            </a:r>
          </a:p>
          <a:p>
            <a:pPr marL="0" indent="0">
              <a:buNone/>
            </a:pP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&lt;/body&gt;</a:t>
            </a:r>
          </a:p>
          <a:p>
            <a:pPr marL="0" indent="0">
              <a:buNone/>
            </a:pP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&lt;/html&gt;</a:t>
            </a:r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490A9C50-0C99-4548-AF87-42260E1FBADE}"/>
              </a:ext>
            </a:extLst>
          </p:cNvPr>
          <p:cNvSpPr txBox="1">
            <a:spLocks/>
          </p:cNvSpPr>
          <p:nvPr/>
        </p:nvSpPr>
        <p:spPr>
          <a:xfrm>
            <a:off x="8140700" y="5514966"/>
            <a:ext cx="3733800" cy="376129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/views/layouts/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blue.hbs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561168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 animBg="1"/>
      <p:bldP spid="8" grpId="0"/>
      <p:bldP spid="15" grpId="0" uiExpand="1" build="p" animBg="1"/>
      <p:bldP spid="16" grpId="0"/>
      <p:bldP spid="17" grpId="0" build="p" animBg="1"/>
      <p:bldP spid="20" grpId="0" uiExpand="1" build="p" animBg="1"/>
      <p:bldP spid="2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Partials in express-handlebars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1DE6314-2203-483F-B13B-3AF3ACB50D9F}"/>
              </a:ext>
            </a:extLst>
          </p:cNvPr>
          <p:cNvSpPr/>
          <p:nvPr/>
        </p:nvSpPr>
        <p:spPr>
          <a:xfrm>
            <a:off x="2067338" y="1802276"/>
            <a:ext cx="6281531" cy="40054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6CE2E58B-F6E1-4720-BD6F-414782D6B7BE}"/>
              </a:ext>
            </a:extLst>
          </p:cNvPr>
          <p:cNvSpPr/>
          <p:nvPr/>
        </p:nvSpPr>
        <p:spPr>
          <a:xfrm>
            <a:off x="2229677" y="1888073"/>
            <a:ext cx="5970106" cy="699398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Header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D45FA24-D85A-4822-AB75-7F25DF7C42D4}"/>
              </a:ext>
            </a:extLst>
          </p:cNvPr>
          <p:cNvSpPr/>
          <p:nvPr/>
        </p:nvSpPr>
        <p:spPr>
          <a:xfrm>
            <a:off x="2223050" y="2679550"/>
            <a:ext cx="1225828" cy="1617449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Menu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48A4EB9E-ECC1-4488-AC60-11892669739C}"/>
              </a:ext>
            </a:extLst>
          </p:cNvPr>
          <p:cNvSpPr/>
          <p:nvPr/>
        </p:nvSpPr>
        <p:spPr>
          <a:xfrm>
            <a:off x="3604589" y="2679550"/>
            <a:ext cx="4595193" cy="2591485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Content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3A0E9AA0-96A1-418B-A317-A8CCDDDB81E2}"/>
              </a:ext>
            </a:extLst>
          </p:cNvPr>
          <p:cNvSpPr/>
          <p:nvPr/>
        </p:nvSpPr>
        <p:spPr>
          <a:xfrm>
            <a:off x="2223049" y="4389079"/>
            <a:ext cx="1225827" cy="45457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Login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F3DE54A4-C125-429F-8696-73622C859978}"/>
              </a:ext>
            </a:extLst>
          </p:cNvPr>
          <p:cNvSpPr/>
          <p:nvPr/>
        </p:nvSpPr>
        <p:spPr>
          <a:xfrm>
            <a:off x="2229677" y="5363114"/>
            <a:ext cx="5970106" cy="32171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Footer</a:t>
            </a:r>
            <a:endParaRPr lang="en-US" sz="2800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B6E0AB15-5D27-4647-8828-9C00FB0CE84D}"/>
              </a:ext>
            </a:extLst>
          </p:cNvPr>
          <p:cNvSpPr/>
          <p:nvPr/>
        </p:nvSpPr>
        <p:spPr>
          <a:xfrm>
            <a:off x="6871250" y="2734882"/>
            <a:ext cx="1225827" cy="45457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Login</a:t>
            </a:r>
          </a:p>
        </p:txBody>
      </p:sp>
    </p:spTree>
    <p:extLst>
      <p:ext uri="{BB962C8B-B14F-4D97-AF65-F5344CB8AC3E}">
        <p14:creationId xmlns:p14="http://schemas.microsoft.com/office/powerpoint/2010/main" val="3406422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</p:bldLst>
  </p:timing>
</p:sld>
</file>

<file path=ppt/theme/theme1.xml><?xml version="1.0" encoding="utf-8"?>
<a:theme xmlns:a="http://schemas.openxmlformats.org/drawingml/2006/main" name="JU Grå">
  <a:themeElements>
    <a:clrScheme name="JU">
      <a:dk1>
        <a:srgbClr val="000000"/>
      </a:dk1>
      <a:lt1>
        <a:srgbClr val="FFFFFF"/>
      </a:lt1>
      <a:dk2>
        <a:srgbClr val="003865"/>
      </a:dk2>
      <a:lt2>
        <a:srgbClr val="EBEBDF"/>
      </a:lt2>
      <a:accent1>
        <a:srgbClr val="961B81"/>
      </a:accent1>
      <a:accent2>
        <a:srgbClr val="FFB500"/>
      </a:accent2>
      <a:accent3>
        <a:srgbClr val="003865"/>
      </a:accent3>
      <a:accent4>
        <a:srgbClr val="EBEBDF"/>
      </a:accent4>
      <a:accent5>
        <a:srgbClr val="009CDE"/>
      </a:accent5>
      <a:accent6>
        <a:srgbClr val="007A33"/>
      </a:accent6>
      <a:hlink>
        <a:srgbClr val="EBEBDF"/>
      </a:hlink>
      <a:folHlink>
        <a:srgbClr val="961B81"/>
      </a:folHlink>
    </a:clrScheme>
    <a:fontScheme name="Custom 1">
      <a:majorFont>
        <a:latin typeface="Arial"/>
        <a:ea typeface=""/>
        <a:cs typeface=""/>
      </a:majorFont>
      <a:minorFont>
        <a:latin typeface="Georg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25383</TotalTime>
  <Words>1079</Words>
  <Application>Microsoft Office PowerPoint</Application>
  <PresentationFormat>Widescreen</PresentationFormat>
  <Paragraphs>200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Courier New</vt:lpstr>
      <vt:lpstr>Georgia</vt:lpstr>
      <vt:lpstr>Wingdings</vt:lpstr>
      <vt:lpstr>JU Grå</vt:lpstr>
      <vt:lpstr>PowerPoint Presentation</vt:lpstr>
      <vt:lpstr>Web applications in express</vt:lpstr>
      <vt:lpstr>What is The MVC pattern?</vt:lpstr>
      <vt:lpstr>THE MVC pattern for Web apps</vt:lpstr>
      <vt:lpstr>MVC in Express example</vt:lpstr>
      <vt:lpstr>Using handlebars in express</vt:lpstr>
      <vt:lpstr>Layouts in express-handlebars</vt:lpstr>
      <vt:lpstr>Layouts in express-handlebars</vt:lpstr>
      <vt:lpstr>Partials in express-handlebars</vt:lpstr>
      <vt:lpstr>Partials in express-handlebars</vt:lpstr>
      <vt:lpstr>Handling HTML Forms</vt:lpstr>
      <vt:lpstr>Handling HTML forms</vt:lpstr>
      <vt:lpstr>The body-parser middleware</vt:lpstr>
      <vt:lpstr>The static middleware</vt:lpstr>
    </vt:vector>
  </TitlesOfParts>
  <Company>Jönköping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Oskar Pollack</dc:creator>
  <cp:lastModifiedBy>Peter Larsson-Green</cp:lastModifiedBy>
  <cp:revision>405</cp:revision>
  <dcterms:created xsi:type="dcterms:W3CDTF">2015-07-17T09:22:03Z</dcterms:created>
  <dcterms:modified xsi:type="dcterms:W3CDTF">2018-09-12T08:43:33Z</dcterms:modified>
</cp:coreProperties>
</file>