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35" r:id="rId3"/>
    <p:sldId id="393" r:id="rId4"/>
    <p:sldId id="394" r:id="rId5"/>
    <p:sldId id="390" r:id="rId6"/>
    <p:sldId id="395" r:id="rId7"/>
    <p:sldId id="392" r:id="rId8"/>
    <p:sldId id="409" r:id="rId9"/>
    <p:sldId id="406" r:id="rId10"/>
    <p:sldId id="407" r:id="rId11"/>
    <p:sldId id="329" r:id="rId12"/>
    <p:sldId id="330" r:id="rId13"/>
    <p:sldId id="328" r:id="rId14"/>
    <p:sldId id="408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500"/>
    <a:srgbClr val="961B81"/>
    <a:srgbClr val="003865"/>
    <a:srgbClr val="C0C0C0"/>
    <a:srgbClr val="F2F2F2"/>
    <a:srgbClr val="EAEAEA"/>
    <a:srgbClr val="787878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5501" autoAdjust="0"/>
  </p:normalViewPr>
  <p:slideViewPr>
    <p:cSldViewPr snapToGrid="0">
      <p:cViewPr varScale="1">
        <p:scale>
          <a:sx n="63" d="100"/>
          <a:sy n="63" d="100"/>
        </p:scale>
        <p:origin x="104" y="64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2018-09-12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19B2B-FBA9-4EA3-BAD3-94A21FB4DC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682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2018-09-12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Partials in express-handlebars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8FDD914B-A54A-47B1-A9F9-DD931794F795}"/>
              </a:ext>
            </a:extLst>
          </p:cNvPr>
          <p:cNvSpPr txBox="1">
            <a:spLocks/>
          </p:cNvSpPr>
          <p:nvPr/>
        </p:nvSpPr>
        <p:spPr>
          <a:xfrm>
            <a:off x="775782" y="3511298"/>
            <a:ext cx="4841778" cy="147425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&lt;h1&gt;Login&lt;/h1&gt;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&lt;form&gt;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B054DA9-88BD-4854-98D0-7D722F28747F}"/>
              </a:ext>
            </a:extLst>
          </p:cNvPr>
          <p:cNvSpPr txBox="1">
            <a:spLocks/>
          </p:cNvSpPr>
          <p:nvPr/>
        </p:nvSpPr>
        <p:spPr>
          <a:xfrm>
            <a:off x="775780" y="5064944"/>
            <a:ext cx="4841779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/views/partials/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login.hbs</a:t>
            </a:r>
            <a:endParaRPr lang="en-US" sz="2000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A0F32815-359D-4BFC-994E-E956C1780337}"/>
              </a:ext>
            </a:extLst>
          </p:cNvPr>
          <p:cNvSpPr txBox="1">
            <a:spLocks/>
          </p:cNvSpPr>
          <p:nvPr/>
        </p:nvSpPr>
        <p:spPr>
          <a:xfrm>
            <a:off x="775784" y="1838691"/>
            <a:ext cx="4841779" cy="10967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&lt;h1&gt;Home&lt;/h1&gt;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&lt;p&gt;Login using the form below.&lt;/p&gt;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{{&gt; login}}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C6F51B9-CC14-4CE0-AF3D-F320674CDBEF}"/>
              </a:ext>
            </a:extLst>
          </p:cNvPr>
          <p:cNvSpPr txBox="1">
            <a:spLocks/>
          </p:cNvSpPr>
          <p:nvPr/>
        </p:nvSpPr>
        <p:spPr>
          <a:xfrm>
            <a:off x="775780" y="3014797"/>
            <a:ext cx="4841779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/views/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home.hbs</a:t>
            </a:r>
            <a:endParaRPr lang="en-US" sz="2000" dirty="0"/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51CFBAE3-D9C1-4BEA-9E3F-A5078C0C3C72}"/>
              </a:ext>
            </a:extLst>
          </p:cNvPr>
          <p:cNvSpPr txBox="1">
            <a:spLocks/>
          </p:cNvSpPr>
          <p:nvPr/>
        </p:nvSpPr>
        <p:spPr>
          <a:xfrm>
            <a:off x="6574437" y="1820737"/>
            <a:ext cx="4841779" cy="222932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&lt;h1&gt;Home&lt;/h1&gt;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&lt;p&gt;Login using the form below.&lt;/p&gt;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&lt;h1&gt;Login&lt;/h1&gt;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&lt;form&gt;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8DED2E5D-F712-4950-B10A-A3103CC0F837}"/>
              </a:ext>
            </a:extLst>
          </p:cNvPr>
          <p:cNvSpPr txBox="1">
            <a:spLocks/>
          </p:cNvSpPr>
          <p:nvPr/>
        </p:nvSpPr>
        <p:spPr>
          <a:xfrm>
            <a:off x="5720799" y="2047276"/>
            <a:ext cx="690767" cy="7571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26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 animBg="1"/>
      <p:bldP spid="12" grpId="0"/>
      <p:bldP spid="13" grpId="0" uiExpand="1" build="p" animBg="1"/>
      <p:bldP spid="14" grpId="0"/>
      <p:bldP spid="21" grpId="0" uiExpand="1" animBg="1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Handling HTML Forms</a:t>
            </a:r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43929" y="1690688"/>
            <a:ext cx="9650627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&lt;form method="GET" action="http://www.mi6.com/login"&gt;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Username: &lt;input type="text" name="un"&gt;&lt;br&gt;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Password: &lt;input type="password" name="pw"&gt;&lt;br&gt;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&lt;input type="submit" value="Login!"&gt;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318588" y="3977989"/>
            <a:ext cx="0" cy="53134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284201" y="3990969"/>
            <a:ext cx="2886104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Browser</a:t>
            </a:r>
            <a:r>
              <a:rPr lang="en-US" dirty="0">
                <a:latin typeface="Georgia" panose="02040502050405020303" pitchFamily="18" charset="0"/>
              </a:rPr>
              <a:t> renders.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66577" y="4655565"/>
            <a:ext cx="3388721" cy="1448675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TextBox 22"/>
          <p:cNvSpPr txBox="1"/>
          <p:nvPr/>
        </p:nvSpPr>
        <p:spPr>
          <a:xfrm>
            <a:off x="466577" y="4686855"/>
            <a:ext cx="156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Username:</a:t>
            </a:r>
            <a:endParaRPr lang="sv-SE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466577" y="5086965"/>
            <a:ext cx="156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Password:</a:t>
            </a:r>
            <a:endParaRPr lang="sv-SE" sz="1200" dirty="0"/>
          </a:p>
        </p:txBody>
      </p:sp>
      <p:sp>
        <p:nvSpPr>
          <p:cNvPr id="6" name="Rounded Rectangle 5"/>
          <p:cNvSpPr/>
          <p:nvPr/>
        </p:nvSpPr>
        <p:spPr>
          <a:xfrm>
            <a:off x="590425" y="5553553"/>
            <a:ext cx="976184" cy="333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Login!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65861" y="4744808"/>
            <a:ext cx="1618735" cy="3276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865861" y="5128540"/>
            <a:ext cx="1618735" cy="3276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60478" y="4769522"/>
            <a:ext cx="11916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JamesBond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1882501" y="5169632"/>
            <a:ext cx="959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******</a:t>
            </a:r>
            <a:endParaRPr lang="en-US" sz="1400" dirty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079064" y="5624109"/>
            <a:ext cx="2384858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User submits.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041993" y="5404616"/>
            <a:ext cx="43741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Content Placeholder 3"/>
          <p:cNvSpPr txBox="1">
            <a:spLocks/>
          </p:cNvSpPr>
          <p:nvPr/>
        </p:nvSpPr>
        <p:spPr>
          <a:xfrm>
            <a:off x="4690815" y="4274700"/>
            <a:ext cx="7254048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/login?un=JamesBond&amp;pw=missMP HTTP/1.1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Host: www.mi6.com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: Rounded Corners 2"/>
          <p:cNvSpPr/>
          <p:nvPr/>
        </p:nvSpPr>
        <p:spPr>
          <a:xfrm>
            <a:off x="6720346" y="5820630"/>
            <a:ext cx="2895600" cy="91820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In Express, simply use: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request.query.un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request.query.pw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64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21" grpId="0" animBg="1"/>
      <p:bldP spid="23" grpId="0"/>
      <p:bldP spid="29" grpId="0"/>
      <p:bldP spid="6" grpId="0" animBg="1"/>
      <p:bldP spid="7" grpId="0" animBg="1"/>
      <p:bldP spid="31" grpId="0" animBg="1"/>
      <p:bldP spid="9" grpId="0"/>
      <p:bldP spid="32" grpId="0"/>
      <p:bldP spid="34" grpId="0"/>
      <p:bldP spid="37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Handling HTML forms</a:t>
            </a:r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43929" y="1690688"/>
            <a:ext cx="9650627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&lt;form method="POST" action="http://www.mi6.com/login"&gt;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Username: &lt;input type="text" name="un"&gt;&lt;br&gt;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Password: &lt;input type="password" name="pw"&gt;&lt;br&gt;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&lt;input type="submit" value="Login!"&gt;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318588" y="3977989"/>
            <a:ext cx="0" cy="53134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284201" y="3990969"/>
            <a:ext cx="2886104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Browser</a:t>
            </a:r>
            <a:r>
              <a:rPr lang="en-US" dirty="0">
                <a:latin typeface="Georgia" panose="02040502050405020303" pitchFamily="18" charset="0"/>
              </a:rPr>
              <a:t> renders.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66577" y="4655565"/>
            <a:ext cx="3388721" cy="1448675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TextBox 22"/>
          <p:cNvSpPr txBox="1"/>
          <p:nvPr/>
        </p:nvSpPr>
        <p:spPr>
          <a:xfrm>
            <a:off x="466577" y="4686855"/>
            <a:ext cx="156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Username:</a:t>
            </a:r>
            <a:endParaRPr lang="sv-SE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466577" y="5086965"/>
            <a:ext cx="1566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Password:</a:t>
            </a:r>
            <a:endParaRPr lang="sv-SE" sz="1200" dirty="0"/>
          </a:p>
        </p:txBody>
      </p:sp>
      <p:sp>
        <p:nvSpPr>
          <p:cNvPr id="6" name="Rounded Rectangle 5"/>
          <p:cNvSpPr/>
          <p:nvPr/>
        </p:nvSpPr>
        <p:spPr>
          <a:xfrm>
            <a:off x="590425" y="5553553"/>
            <a:ext cx="976184" cy="333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Login!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65861" y="4744808"/>
            <a:ext cx="1618735" cy="3276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865861" y="5128540"/>
            <a:ext cx="1618735" cy="3276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60478" y="4769522"/>
            <a:ext cx="11916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JamesBond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1882501" y="5169632"/>
            <a:ext cx="959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******</a:t>
            </a:r>
            <a:endParaRPr lang="en-US" sz="1400" dirty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2147960" y="6162193"/>
            <a:ext cx="2384858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User submits.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964875" y="5887185"/>
            <a:ext cx="43741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Content Placeholder 3"/>
          <p:cNvSpPr txBox="1">
            <a:spLocks/>
          </p:cNvSpPr>
          <p:nvPr/>
        </p:nvSpPr>
        <p:spPr>
          <a:xfrm>
            <a:off x="4586229" y="3992461"/>
            <a:ext cx="7422157" cy="280846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 /login HTTP/1.1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Host: www.mi6.com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Content-Type: application/x-www-form-urlencoded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Content-Length: 22</a:t>
            </a:r>
          </a:p>
          <a:p>
            <a:pPr marL="0" indent="0">
              <a:buNone/>
            </a:pPr>
            <a:r>
              <a:rPr lang="sv-SE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endParaRPr lang="sv-S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un=JamesBond&amp;pw=missMP</a:t>
            </a:r>
          </a:p>
        </p:txBody>
      </p:sp>
      <p:sp>
        <p:nvSpPr>
          <p:cNvPr id="18" name="Rectangle: Rounded Corners 17"/>
          <p:cNvSpPr/>
          <p:nvPr/>
        </p:nvSpPr>
        <p:spPr>
          <a:xfrm>
            <a:off x="8632371" y="5553553"/>
            <a:ext cx="2413391" cy="111405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In Express, use 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body-parser</a:t>
            </a:r>
            <a:r>
              <a:rPr lang="en-US" sz="2000" dirty="0"/>
              <a:t> middleware.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4529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21" grpId="0" animBg="1"/>
      <p:bldP spid="23" grpId="0"/>
      <p:bldP spid="29" grpId="0"/>
      <p:bldP spid="6" grpId="0" animBg="1"/>
      <p:bldP spid="7" grpId="0" animBg="1"/>
      <p:bldP spid="31" grpId="0" animBg="1"/>
      <p:bldP spid="9" grpId="0"/>
      <p:bldP spid="32" grpId="0"/>
      <p:bldP spid="34" grpId="0"/>
      <p:bldP spid="3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body-parser middleware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80274" y="2333354"/>
            <a:ext cx="8436429" cy="38605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express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('express')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 = express()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bodyParser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('body-parser')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bodyParser.urlencoded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({extended: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app.post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('/login',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username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request.body.un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password = request.body.pw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Installation: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install body-parser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8479976" y="4162154"/>
            <a:ext cx="3596067" cy="2108782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 /login HTTP/1.1</a:t>
            </a:r>
          </a:p>
          <a:p>
            <a:pPr marL="0" indent="0">
              <a:buNone/>
            </a:pPr>
            <a:r>
              <a:rPr lang="sv-SE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</a:t>
            </a:r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sv-SE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application</a:t>
            </a:r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/x-</a:t>
            </a:r>
            <a:r>
              <a:rPr lang="sv-SE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www</a:t>
            </a:r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b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sv-SE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form-</a:t>
            </a:r>
            <a:r>
              <a:rPr lang="sv-SE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urlencoded</a:t>
            </a:r>
            <a:endParaRPr lang="sv-S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sv-SE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sv-S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un=JamesBond&amp;pw=missMP</a:t>
            </a:r>
          </a:p>
        </p:txBody>
      </p:sp>
    </p:spTree>
    <p:extLst>
      <p:ext uri="{BB962C8B-B14F-4D97-AF65-F5344CB8AC3E}">
        <p14:creationId xmlns:p14="http://schemas.microsoft.com/office/powerpoint/2010/main" val="28468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static middleware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1690688"/>
            <a:ext cx="7706360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express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('express')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 = express()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express.static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("public"))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63FF2A6-A172-4A03-97EC-EE0E49C0B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8602" y="1685156"/>
            <a:ext cx="2124075" cy="2095500"/>
          </a:xfrm>
          <a:prstGeom prst="rect">
            <a:avLst/>
          </a:prstGeom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47BB0FC-E93E-47BA-9E2C-DADA9C77192F}"/>
              </a:ext>
            </a:extLst>
          </p:cNvPr>
          <p:cNvSpPr txBox="1">
            <a:spLocks/>
          </p:cNvSpPr>
          <p:nvPr/>
        </p:nvSpPr>
        <p:spPr>
          <a:xfrm>
            <a:off x="1051560" y="3429000"/>
            <a:ext cx="727964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&lt;link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="stylesheet"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="/layout.css"&gt;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C4425768-F19A-4752-AE31-D79CEB26E8E0}"/>
              </a:ext>
            </a:extLst>
          </p:cNvPr>
          <p:cNvSpPr txBox="1">
            <a:spLocks/>
          </p:cNvSpPr>
          <p:nvPr/>
        </p:nvSpPr>
        <p:spPr>
          <a:xfrm>
            <a:off x="1051560" y="4109720"/>
            <a:ext cx="727964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="/logo.png"&gt;</a:t>
            </a:r>
          </a:p>
        </p:txBody>
      </p:sp>
    </p:spTree>
    <p:extLst>
      <p:ext uri="{BB962C8B-B14F-4D97-AF65-F5344CB8AC3E}">
        <p14:creationId xmlns:p14="http://schemas.microsoft.com/office/powerpoint/2010/main" val="102450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10" grpId="0" build="p" animBg="1"/>
      <p:bldP spid="11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Web applications in express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MVC pattern?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10515601" cy="3733843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A design pattern common in implementations of GUIs.</a:t>
            </a:r>
          </a:p>
          <a:p>
            <a:pPr marL="0" indent="0">
              <a:buNone/>
            </a:pPr>
            <a:r>
              <a:rPr lang="en-US" dirty="0"/>
              <a:t>Separate your code into three parts:</a:t>
            </a:r>
          </a:p>
          <a:p>
            <a:r>
              <a:rPr lang="en-US" dirty="0"/>
              <a:t>Model: The part representing the data to be visualized.</a:t>
            </a:r>
          </a:p>
          <a:p>
            <a:r>
              <a:rPr lang="en-US" dirty="0">
                <a:latin typeface="Georgia" panose="02040502050405020303" pitchFamily="18" charset="0"/>
              </a:rPr>
              <a:t>View: The part visualizing the Model.</a:t>
            </a:r>
          </a:p>
          <a:p>
            <a:r>
              <a:rPr lang="en-US" dirty="0"/>
              <a:t>Controller: The part making it all happen.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Creates/fetches the Model.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Instantiates the View and gives it the Model.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Handles user interaction with the View (e.g. clicks on buttons).</a:t>
            </a:r>
          </a:p>
        </p:txBody>
      </p:sp>
    </p:spTree>
    <p:extLst>
      <p:ext uri="{BB962C8B-B14F-4D97-AF65-F5344CB8AC3E}">
        <p14:creationId xmlns:p14="http://schemas.microsoft.com/office/powerpoint/2010/main" val="128964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MVC pattern for Web apps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10982326" cy="3098284"/>
          </a:xfrm>
        </p:spPr>
        <p:txBody>
          <a:bodyPr wrap="square">
            <a:sp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The Model (the data) is typically stored in a database.</a:t>
            </a:r>
          </a:p>
          <a:p>
            <a:r>
              <a:rPr lang="en-US" dirty="0"/>
              <a:t>The View generates HTML code.</a:t>
            </a:r>
          </a:p>
          <a:p>
            <a:r>
              <a:rPr lang="en-US" dirty="0"/>
              <a:t>The Controller: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Receives incoming HTTP requests.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Fetches the Model from the database.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Asks the View to generate the HTML code for the fetched Model.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Sends back an HTTP response with the HTML code the View generated.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693E65-E94E-49AC-8D17-471ECC51A5A7}"/>
              </a:ext>
            </a:extLst>
          </p:cNvPr>
          <p:cNvSpPr/>
          <p:nvPr/>
        </p:nvSpPr>
        <p:spPr>
          <a:xfrm>
            <a:off x="3995570" y="4818789"/>
            <a:ext cx="5482386" cy="157126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dirty="0"/>
              <a:t>Web Application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EBEAF5-F288-4E2C-92B1-036CA2D12D14}"/>
              </a:ext>
            </a:extLst>
          </p:cNvPr>
          <p:cNvSpPr/>
          <p:nvPr/>
        </p:nvSpPr>
        <p:spPr>
          <a:xfrm>
            <a:off x="1082321" y="5192389"/>
            <a:ext cx="1277351" cy="80117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Web Browser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DB0BA21-90BA-4EB1-8985-1B35B7985538}"/>
              </a:ext>
            </a:extLst>
          </p:cNvPr>
          <p:cNvCxnSpPr/>
          <p:nvPr/>
        </p:nvCxnSpPr>
        <p:spPr>
          <a:xfrm>
            <a:off x="2359672" y="5429408"/>
            <a:ext cx="18648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B4F6AC3-8879-471A-8CE5-D9EE25DEBE10}"/>
              </a:ext>
            </a:extLst>
          </p:cNvPr>
          <p:cNvCxnSpPr/>
          <p:nvPr/>
        </p:nvCxnSpPr>
        <p:spPr>
          <a:xfrm flipH="1">
            <a:off x="2359672" y="5753676"/>
            <a:ext cx="186489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287BDE5-2970-4419-B0DA-7A6C5E1272BF}"/>
              </a:ext>
            </a:extLst>
          </p:cNvPr>
          <p:cNvSpPr txBox="1">
            <a:spLocks/>
          </p:cNvSpPr>
          <p:nvPr/>
        </p:nvSpPr>
        <p:spPr>
          <a:xfrm>
            <a:off x="2497467" y="5101559"/>
            <a:ext cx="1570121" cy="2862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tx1"/>
                </a:solidFill>
              </a:rPr>
              <a:t>HTTP Request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444A43D-E81C-4B88-8605-34217E17565C}"/>
              </a:ext>
            </a:extLst>
          </p:cNvPr>
          <p:cNvSpPr txBox="1">
            <a:spLocks/>
          </p:cNvSpPr>
          <p:nvPr/>
        </p:nvSpPr>
        <p:spPr>
          <a:xfrm>
            <a:off x="2461458" y="5797610"/>
            <a:ext cx="1570121" cy="2862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tx1"/>
                </a:solidFill>
              </a:rPr>
              <a:t>HTTP Response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B4453BA-5329-414A-814A-B1445915415D}"/>
              </a:ext>
            </a:extLst>
          </p:cNvPr>
          <p:cNvCxnSpPr>
            <a:cxnSpLocks/>
          </p:cNvCxnSpPr>
          <p:nvPr/>
        </p:nvCxnSpPr>
        <p:spPr>
          <a:xfrm flipV="1">
            <a:off x="4199867" y="5258222"/>
            <a:ext cx="864576" cy="1711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7DE6BAB-B2B5-4A37-95B7-65E2A3381E08}"/>
              </a:ext>
            </a:extLst>
          </p:cNvPr>
          <p:cNvCxnSpPr>
            <a:cxnSpLocks/>
          </p:cNvCxnSpPr>
          <p:nvPr/>
        </p:nvCxnSpPr>
        <p:spPr>
          <a:xfrm flipH="1" flipV="1">
            <a:off x="4224566" y="5754830"/>
            <a:ext cx="846558" cy="662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ounded Rectangle 10">
            <a:extLst>
              <a:ext uri="{FF2B5EF4-FFF2-40B4-BE49-F238E27FC236}">
                <a16:creationId xmlns:a16="http://schemas.microsoft.com/office/drawing/2014/main" id="{66273F19-2510-4050-9B35-42F1188B51D6}"/>
              </a:ext>
            </a:extLst>
          </p:cNvPr>
          <p:cNvSpPr/>
          <p:nvPr/>
        </p:nvSpPr>
        <p:spPr>
          <a:xfrm>
            <a:off x="5071125" y="4978434"/>
            <a:ext cx="1022348" cy="103886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Controller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EFB2F53-920B-41C1-AEC4-DC701C34FA33}"/>
              </a:ext>
            </a:extLst>
          </p:cNvPr>
          <p:cNvSpPr txBox="1">
            <a:spLocks/>
          </p:cNvSpPr>
          <p:nvPr/>
        </p:nvSpPr>
        <p:spPr>
          <a:xfrm rot="20798550">
            <a:off x="4104669" y="4941749"/>
            <a:ext cx="922693" cy="2862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tx1"/>
                </a:solidFill>
              </a:rPr>
              <a:t>Receives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A673AB4-8ADB-4AC6-88EF-A77C41D1A13F}"/>
              </a:ext>
            </a:extLst>
          </p:cNvPr>
          <p:cNvSpPr txBox="1">
            <a:spLocks/>
          </p:cNvSpPr>
          <p:nvPr/>
        </p:nvSpPr>
        <p:spPr>
          <a:xfrm rot="432582">
            <a:off x="4161757" y="5794288"/>
            <a:ext cx="92269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tx1"/>
                </a:solidFill>
              </a:rPr>
              <a:t>Sends back</a:t>
            </a:r>
          </a:p>
        </p:txBody>
      </p:sp>
      <p:sp>
        <p:nvSpPr>
          <p:cNvPr id="15" name="Rounded Rectangle 10">
            <a:extLst>
              <a:ext uri="{FF2B5EF4-FFF2-40B4-BE49-F238E27FC236}">
                <a16:creationId xmlns:a16="http://schemas.microsoft.com/office/drawing/2014/main" id="{7119D6BC-1FF6-496C-A3CF-AF399EF0A24A}"/>
              </a:ext>
            </a:extLst>
          </p:cNvPr>
          <p:cNvSpPr/>
          <p:nvPr/>
        </p:nvSpPr>
        <p:spPr>
          <a:xfrm>
            <a:off x="7339515" y="5001148"/>
            <a:ext cx="779711" cy="47677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Model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71F9C07-4D32-40D6-80CF-C6E69EEC1F39}"/>
              </a:ext>
            </a:extLst>
          </p:cNvPr>
          <p:cNvCxnSpPr>
            <a:cxnSpLocks/>
          </p:cNvCxnSpPr>
          <p:nvPr/>
        </p:nvCxnSpPr>
        <p:spPr>
          <a:xfrm>
            <a:off x="6117237" y="5129437"/>
            <a:ext cx="1222278" cy="46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7704A0B-663A-4C80-AAA0-21102D0A882F}"/>
              </a:ext>
            </a:extLst>
          </p:cNvPr>
          <p:cNvSpPr txBox="1">
            <a:spLocks/>
          </p:cNvSpPr>
          <p:nvPr/>
        </p:nvSpPr>
        <p:spPr>
          <a:xfrm>
            <a:off x="6261341" y="5136070"/>
            <a:ext cx="922693" cy="2862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tx1"/>
                </a:solidFill>
              </a:rPr>
              <a:t>Fetches</a:t>
            </a:r>
          </a:p>
        </p:txBody>
      </p:sp>
      <p:sp>
        <p:nvSpPr>
          <p:cNvPr id="18" name="Rounded Rectangle 10">
            <a:extLst>
              <a:ext uri="{FF2B5EF4-FFF2-40B4-BE49-F238E27FC236}">
                <a16:creationId xmlns:a16="http://schemas.microsoft.com/office/drawing/2014/main" id="{E93FE45E-0D63-42A6-8F45-09F0D719D97C}"/>
              </a:ext>
            </a:extLst>
          </p:cNvPr>
          <p:cNvSpPr/>
          <p:nvPr/>
        </p:nvSpPr>
        <p:spPr>
          <a:xfrm>
            <a:off x="7339515" y="5534631"/>
            <a:ext cx="779711" cy="47677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View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1B3280C-08C0-4498-92A6-D8D554B04A51}"/>
              </a:ext>
            </a:extLst>
          </p:cNvPr>
          <p:cNvCxnSpPr>
            <a:cxnSpLocks/>
          </p:cNvCxnSpPr>
          <p:nvPr/>
        </p:nvCxnSpPr>
        <p:spPr>
          <a:xfrm flipH="1">
            <a:off x="6093473" y="5394803"/>
            <a:ext cx="1246044" cy="64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8063C3F-4585-4A67-94B5-D96347F2B9DC}"/>
              </a:ext>
            </a:extLst>
          </p:cNvPr>
          <p:cNvCxnSpPr>
            <a:cxnSpLocks/>
          </p:cNvCxnSpPr>
          <p:nvPr/>
        </p:nvCxnSpPr>
        <p:spPr>
          <a:xfrm>
            <a:off x="6117237" y="5617543"/>
            <a:ext cx="1222278" cy="46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1AE68A8-D4CC-49C0-8815-2228B3621CAD}"/>
              </a:ext>
            </a:extLst>
          </p:cNvPr>
          <p:cNvSpPr txBox="1">
            <a:spLocks/>
          </p:cNvSpPr>
          <p:nvPr/>
        </p:nvSpPr>
        <p:spPr>
          <a:xfrm>
            <a:off x="6261341" y="5624176"/>
            <a:ext cx="922693" cy="2862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tx1"/>
                </a:solidFill>
              </a:rPr>
              <a:t>Renders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D67B6A-28FC-4E40-9441-94F2F179F580}"/>
              </a:ext>
            </a:extLst>
          </p:cNvPr>
          <p:cNvCxnSpPr>
            <a:cxnSpLocks/>
          </p:cNvCxnSpPr>
          <p:nvPr/>
        </p:nvCxnSpPr>
        <p:spPr>
          <a:xfrm flipH="1">
            <a:off x="6093473" y="5882909"/>
            <a:ext cx="1246044" cy="64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87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9" grpId="0"/>
      <p:bldP spid="12" grpId="0" animBg="1"/>
      <p:bldP spid="13" grpId="0"/>
      <p:bldP spid="14" grpId="0"/>
      <p:bldP spid="15" grpId="0" animBg="1"/>
      <p:bldP spid="17" grpId="0"/>
      <p:bldP spid="18" grpId="0" animBg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in Express example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05560" y="1491908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Sample usage in Express:</a:t>
            </a:r>
          </a:p>
        </p:txBody>
      </p:sp>
      <p:sp>
        <p:nvSpPr>
          <p:cNvPr id="24" name="Content Placeholder 3"/>
          <p:cNvSpPr txBox="1">
            <a:spLocks/>
          </p:cNvSpPr>
          <p:nvPr/>
        </p:nvSpPr>
        <p:spPr>
          <a:xfrm>
            <a:off x="1305560" y="1491908"/>
            <a:ext cx="10515600" cy="386900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express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('express')</a:t>
            </a:r>
          </a:p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 = express()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humans = [{id: 0, name: "Alice"}, {id: 1, name: "Bob"}]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('/humans/1',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model = humans[1]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response.render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human.hbs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model)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28" name="Content Placeholder 3"/>
          <p:cNvSpPr txBox="1">
            <a:spLocks/>
          </p:cNvSpPr>
          <p:nvPr/>
        </p:nvSpPr>
        <p:spPr>
          <a:xfrm>
            <a:off x="1305560" y="5637514"/>
            <a:ext cx="5328920" cy="8299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&lt;h1&gt;{{name}}&lt;/h1&gt;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&lt;p&gt;{{name}} has id {{id}}.&lt;/p&gt;</a:t>
            </a:r>
          </a:p>
        </p:txBody>
      </p:sp>
      <p:sp>
        <p:nvSpPr>
          <p:cNvPr id="31" name="Content Placeholder 3"/>
          <p:cNvSpPr txBox="1">
            <a:spLocks/>
          </p:cNvSpPr>
          <p:nvPr/>
        </p:nvSpPr>
        <p:spPr>
          <a:xfrm>
            <a:off x="8188960" y="5637514"/>
            <a:ext cx="3632200" cy="8299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&lt;h1&gt;Bob&lt;/h1&gt;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&lt;p&gt;Bob has id 1.&lt;/p&gt;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1305560" y="6526659"/>
            <a:ext cx="5328920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/views/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human.hbs</a:t>
            </a:r>
            <a:endParaRPr lang="en-US" sz="2000" dirty="0"/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7066336" y="5673934"/>
            <a:ext cx="690767" cy="7571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6685280" y="6249660"/>
            <a:ext cx="145288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Sent to client.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066800" y="2778100"/>
            <a:ext cx="0" cy="42761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1066800" y="3631540"/>
            <a:ext cx="0" cy="169881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cxnSpLocks/>
          </p:cNvCxnSpPr>
          <p:nvPr/>
        </p:nvCxnSpPr>
        <p:spPr>
          <a:xfrm>
            <a:off x="1066800" y="5568940"/>
            <a:ext cx="0" cy="100388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ontent Placeholder 2"/>
          <p:cNvSpPr txBox="1">
            <a:spLocks/>
          </p:cNvSpPr>
          <p:nvPr/>
        </p:nvSpPr>
        <p:spPr>
          <a:xfrm>
            <a:off x="0" y="2798420"/>
            <a:ext cx="1089632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00B0F0"/>
                </a:solidFill>
              </a:rPr>
              <a:t>Models</a:t>
            </a:r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137160" y="4037682"/>
            <a:ext cx="90424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 err="1">
                <a:solidFill>
                  <a:srgbClr val="961B81"/>
                </a:solidFill>
              </a:rPr>
              <a:t>Cont</a:t>
            </a:r>
            <a:r>
              <a:rPr lang="en-US" sz="2000" dirty="0">
                <a:solidFill>
                  <a:srgbClr val="961B81"/>
                </a:solidFill>
              </a:rPr>
              <a:t>-</a:t>
            </a:r>
            <a:br>
              <a:rPr lang="en-US" sz="2000" dirty="0">
                <a:solidFill>
                  <a:srgbClr val="961B81"/>
                </a:solidFill>
              </a:rPr>
            </a:br>
            <a:r>
              <a:rPr lang="en-US" sz="2000" dirty="0">
                <a:solidFill>
                  <a:srgbClr val="961B81"/>
                </a:solidFill>
              </a:rPr>
              <a:t>roller</a:t>
            </a:r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185392" y="5918707"/>
            <a:ext cx="904240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FFB500"/>
                </a:solidFill>
              </a:rPr>
              <a:t>View</a:t>
            </a:r>
          </a:p>
        </p:txBody>
      </p:sp>
    </p:spTree>
    <p:extLst>
      <p:ext uri="{BB962C8B-B14F-4D97-AF65-F5344CB8AC3E}">
        <p14:creationId xmlns:p14="http://schemas.microsoft.com/office/powerpoint/2010/main" val="179881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 animBg="1"/>
      <p:bldP spid="31" grpId="0" animBg="1"/>
      <p:bldP spid="35" grpId="0"/>
      <p:bldP spid="36" grpId="0"/>
      <p:bldP spid="37" grpId="0"/>
      <p:bldP spid="43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handlebars in express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090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npm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install express-handlebars</a:t>
            </a:r>
          </a:p>
        </p:txBody>
      </p:sp>
      <p:sp>
        <p:nvSpPr>
          <p:cNvPr id="28" name="Content Placeholder 3"/>
          <p:cNvSpPr txBox="1">
            <a:spLocks/>
          </p:cNvSpPr>
          <p:nvPr/>
        </p:nvSpPr>
        <p:spPr>
          <a:xfrm>
            <a:off x="1146313" y="2373637"/>
            <a:ext cx="10515600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express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('express')</a:t>
            </a:r>
          </a:p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expressHandlebars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('express-handlebars')</a:t>
            </a:r>
          </a:p>
          <a:p>
            <a:pPr marL="0" indent="0">
              <a:buNone/>
            </a:pPr>
            <a:endParaRPr lang="en-US" sz="22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 = express()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app.engine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hbs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expressHandlebars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".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hbs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Use </a:t>
            </a:r>
            <a:r>
              <a:rPr lang="en-US" sz="2200" i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response.render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("name-of-</a:t>
            </a:r>
            <a:r>
              <a:rPr lang="en-US" sz="2200" i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view.hbs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 in your callbacks.</a:t>
            </a:r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55269E6C-A982-4B01-B62B-F7FF8CBEFCE0}"/>
              </a:ext>
            </a:extLst>
          </p:cNvPr>
          <p:cNvSpPr/>
          <p:nvPr/>
        </p:nvSpPr>
        <p:spPr>
          <a:xfrm>
            <a:off x="6957392" y="4780721"/>
            <a:ext cx="4581940" cy="1133061"/>
          </a:xfrm>
          <a:prstGeom prst="wedgeEllipseCallout">
            <a:avLst>
              <a:gd name="adj1" fmla="val -47948"/>
              <a:gd name="adj2" fmla="val 791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Renders the view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views/name-of-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view.hbs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17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uiExpand="1" build="p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Layouts in express-handlebars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838200" y="1703706"/>
            <a:ext cx="4648200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&lt;title&gt;Website&lt;/title&gt;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&lt;h1&gt;About&lt;/h1&gt;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&lt;p&gt;About us...&lt;/p&gt;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6087375"/>
            <a:ext cx="4648200" cy="3761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/views/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about.hbs</a:t>
            </a:r>
            <a:endParaRPr lang="en-US" sz="2000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6705600" y="1687514"/>
            <a:ext cx="4648200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&lt;title&gt;Website&lt;/title&gt;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&lt;h1&gt;Contact&lt;/h1&gt;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&lt;p&gt;Contact us...&lt;/p&gt;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705600" y="6084200"/>
            <a:ext cx="4648200" cy="3761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/views/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contact.hbs</a:t>
            </a:r>
            <a:endParaRPr 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CCFC8A-934B-4EC5-BB43-9FCC0D4525DC}"/>
              </a:ext>
            </a:extLst>
          </p:cNvPr>
          <p:cNvSpPr/>
          <p:nvPr/>
        </p:nvSpPr>
        <p:spPr>
          <a:xfrm>
            <a:off x="1490867" y="4212219"/>
            <a:ext cx="3945835" cy="914399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FA662E-72B4-4CFF-8965-B435925F1A3B}"/>
              </a:ext>
            </a:extLst>
          </p:cNvPr>
          <p:cNvSpPr/>
          <p:nvPr/>
        </p:nvSpPr>
        <p:spPr>
          <a:xfrm>
            <a:off x="7378148" y="4209044"/>
            <a:ext cx="3945835" cy="914399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8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/>
      <p:bldP spid="3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Layouts in express-handlebars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4A00C4F-B931-474E-A0C9-50F88E8A09E9}"/>
              </a:ext>
            </a:extLst>
          </p:cNvPr>
          <p:cNvSpPr txBox="1">
            <a:spLocks/>
          </p:cNvSpPr>
          <p:nvPr/>
        </p:nvSpPr>
        <p:spPr>
          <a:xfrm>
            <a:off x="635000" y="1861686"/>
            <a:ext cx="2951480" cy="7260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&lt;h1&gt;About&lt;/h1&gt;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&lt;p&gt;About us...&lt;/p&gt;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4894B09-D2C9-41E8-A586-9789F3706BAE}"/>
              </a:ext>
            </a:extLst>
          </p:cNvPr>
          <p:cNvSpPr txBox="1">
            <a:spLocks/>
          </p:cNvSpPr>
          <p:nvPr/>
        </p:nvSpPr>
        <p:spPr>
          <a:xfrm>
            <a:off x="677040" y="2672917"/>
            <a:ext cx="2951480" cy="3761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/views/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about.hbs</a:t>
            </a:r>
            <a:endParaRPr lang="en-US" sz="2000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A08B9A26-BDFB-4F80-9EC9-B5A131A40729}"/>
              </a:ext>
            </a:extLst>
          </p:cNvPr>
          <p:cNvSpPr txBox="1">
            <a:spLocks/>
          </p:cNvSpPr>
          <p:nvPr/>
        </p:nvSpPr>
        <p:spPr>
          <a:xfrm>
            <a:off x="3937000" y="1861686"/>
            <a:ext cx="2951480" cy="7260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&lt;h1&gt;Contact&lt;/h1&gt;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&lt;p&gt;Contact us...&lt;/p&gt;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8D41F11-BA89-4B87-A985-9782B74037E9}"/>
              </a:ext>
            </a:extLst>
          </p:cNvPr>
          <p:cNvSpPr txBox="1">
            <a:spLocks/>
          </p:cNvSpPr>
          <p:nvPr/>
        </p:nvSpPr>
        <p:spPr>
          <a:xfrm>
            <a:off x="3979040" y="2672917"/>
            <a:ext cx="2951480" cy="3761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/views/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contact.hbs</a:t>
            </a:r>
            <a:endParaRPr lang="en-US" sz="2000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23D36F01-BA1A-4858-819E-03AFBEC8CE95}"/>
              </a:ext>
            </a:extLst>
          </p:cNvPr>
          <p:cNvSpPr txBox="1">
            <a:spLocks/>
          </p:cNvSpPr>
          <p:nvPr/>
        </p:nvSpPr>
        <p:spPr>
          <a:xfrm>
            <a:off x="635000" y="3436653"/>
            <a:ext cx="7010400" cy="261379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app.engine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hbs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expressHandlebars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extname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".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hbs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defaultLayout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"blue", </a:t>
            </a:r>
            <a:r>
              <a:rPr lang="en-US" sz="18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views/layouts/</a:t>
            </a:r>
            <a:r>
              <a:rPr lang="en-US" sz="1800" i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blue.hbs</a:t>
            </a: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}))</a:t>
            </a:r>
          </a:p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("/about", </a:t>
            </a:r>
            <a:r>
              <a:rPr lang="en-US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response.render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about.hbs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{})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12E06A63-F67F-4E19-B8B0-76DF1DEE07A9}"/>
              </a:ext>
            </a:extLst>
          </p:cNvPr>
          <p:cNvSpPr txBox="1">
            <a:spLocks/>
          </p:cNvSpPr>
          <p:nvPr/>
        </p:nvSpPr>
        <p:spPr>
          <a:xfrm>
            <a:off x="8140700" y="1989867"/>
            <a:ext cx="3733800" cy="336194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&lt;title&gt;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Webite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&lt;/title&gt;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{{{body}}}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490A9C50-0C99-4548-AF87-42260E1FBADE}"/>
              </a:ext>
            </a:extLst>
          </p:cNvPr>
          <p:cNvSpPr txBox="1">
            <a:spLocks/>
          </p:cNvSpPr>
          <p:nvPr/>
        </p:nvSpPr>
        <p:spPr>
          <a:xfrm>
            <a:off x="8140700" y="5514966"/>
            <a:ext cx="3733800" cy="3761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/views/layouts/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blue.hbs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6116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/>
      <p:bldP spid="15" grpId="0" uiExpand="1" build="p" animBg="1"/>
      <p:bldP spid="16" grpId="0"/>
      <p:bldP spid="17" grpId="0" build="p" animBg="1"/>
      <p:bldP spid="20" grpId="0" uiExpand="1" build="p" animBg="1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Partials in express-handlebars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DE6314-2203-483F-B13B-3AF3ACB50D9F}"/>
              </a:ext>
            </a:extLst>
          </p:cNvPr>
          <p:cNvSpPr/>
          <p:nvPr/>
        </p:nvSpPr>
        <p:spPr>
          <a:xfrm>
            <a:off x="2067338" y="1802276"/>
            <a:ext cx="6281531" cy="4005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CE2E58B-F6E1-4720-BD6F-414782D6B7BE}"/>
              </a:ext>
            </a:extLst>
          </p:cNvPr>
          <p:cNvSpPr/>
          <p:nvPr/>
        </p:nvSpPr>
        <p:spPr>
          <a:xfrm>
            <a:off x="2229677" y="1888073"/>
            <a:ext cx="5970106" cy="69939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Header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45FA24-D85A-4822-AB75-7F25DF7C42D4}"/>
              </a:ext>
            </a:extLst>
          </p:cNvPr>
          <p:cNvSpPr/>
          <p:nvPr/>
        </p:nvSpPr>
        <p:spPr>
          <a:xfrm>
            <a:off x="2223050" y="2679550"/>
            <a:ext cx="1225828" cy="161744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Menu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8A4EB9E-ECC1-4488-AC60-11892669739C}"/>
              </a:ext>
            </a:extLst>
          </p:cNvPr>
          <p:cNvSpPr/>
          <p:nvPr/>
        </p:nvSpPr>
        <p:spPr>
          <a:xfrm>
            <a:off x="3604589" y="2679550"/>
            <a:ext cx="4595193" cy="259148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Content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A0E9AA0-96A1-418B-A317-A8CCDDDB81E2}"/>
              </a:ext>
            </a:extLst>
          </p:cNvPr>
          <p:cNvSpPr/>
          <p:nvPr/>
        </p:nvSpPr>
        <p:spPr>
          <a:xfrm>
            <a:off x="2223049" y="4389079"/>
            <a:ext cx="1225827" cy="45457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Login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3DE54A4-C125-429F-8696-73622C859978}"/>
              </a:ext>
            </a:extLst>
          </p:cNvPr>
          <p:cNvSpPr/>
          <p:nvPr/>
        </p:nvSpPr>
        <p:spPr>
          <a:xfrm>
            <a:off x="2229677" y="5363114"/>
            <a:ext cx="5970106" cy="3217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Footer</a:t>
            </a:r>
            <a:endParaRPr lang="en-US" sz="28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6E0AB15-5D27-4647-8828-9C00FB0CE84D}"/>
              </a:ext>
            </a:extLst>
          </p:cNvPr>
          <p:cNvSpPr/>
          <p:nvPr/>
        </p:nvSpPr>
        <p:spPr>
          <a:xfrm>
            <a:off x="6871250" y="2734882"/>
            <a:ext cx="1225827" cy="45457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Login</a:t>
            </a:r>
          </a:p>
        </p:txBody>
      </p:sp>
    </p:spTree>
    <p:extLst>
      <p:ext uri="{BB962C8B-B14F-4D97-AF65-F5344CB8AC3E}">
        <p14:creationId xmlns:p14="http://schemas.microsoft.com/office/powerpoint/2010/main" val="340642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25383</TotalTime>
  <Words>1079</Words>
  <Application>Microsoft Office PowerPoint</Application>
  <PresentationFormat>Widescreen</PresentationFormat>
  <Paragraphs>200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Georgia</vt:lpstr>
      <vt:lpstr>Wingdings</vt:lpstr>
      <vt:lpstr>JU Grå</vt:lpstr>
      <vt:lpstr>PowerPoint Presentation</vt:lpstr>
      <vt:lpstr>Web applications in express</vt:lpstr>
      <vt:lpstr>What is The MVC pattern?</vt:lpstr>
      <vt:lpstr>THE MVC pattern for Web apps</vt:lpstr>
      <vt:lpstr>MVC in Express example</vt:lpstr>
      <vt:lpstr>Using handlebars in express</vt:lpstr>
      <vt:lpstr>Layouts in express-handlebars</vt:lpstr>
      <vt:lpstr>Layouts in express-handlebars</vt:lpstr>
      <vt:lpstr>Partials in express-handlebars</vt:lpstr>
      <vt:lpstr>Partials in express-handlebars</vt:lpstr>
      <vt:lpstr>Handling HTML Forms</vt:lpstr>
      <vt:lpstr>Handling HTML forms</vt:lpstr>
      <vt:lpstr>The body-parser middleware</vt:lpstr>
      <vt:lpstr>The static middleware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405</cp:revision>
  <dcterms:created xsi:type="dcterms:W3CDTF">2015-07-17T09:22:03Z</dcterms:created>
  <dcterms:modified xsi:type="dcterms:W3CDTF">2018-09-12T08:43:33Z</dcterms:modified>
</cp:coreProperties>
</file>